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dam Script" panose="020B0604020202020204" charset="-78"/>
      <p:regular r:id="rId13"/>
    </p:embeddedFont>
    <p:embeddedFont>
      <p:font typeface="Afeesh" panose="020B0604020202020204" charset="-78"/>
      <p:regular r:id="rId14"/>
    </p:embeddedFont>
    <p:embeddedFont>
      <p:font typeface="Glacial Indifference" panose="020B0604020202020204" charset="0"/>
      <p:regular r:id="rId15"/>
    </p:embeddedFont>
    <p:embeddedFont>
      <p:font typeface="HS Headline" panose="020B0604020202020204" charset="-78"/>
      <p:regular r:id="rId16"/>
    </p:embeddedFont>
    <p:embeddedFont>
      <p:font typeface="Madani Arabic"/>
      <p:regular r:id="rId17"/>
    </p:embeddedFont>
    <p:embeddedFont>
      <p:font typeface="Monotype Koufi" pitchFamily="2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6" d="100"/>
          <a:sy n="36" d="100"/>
        </p:scale>
        <p:origin x="12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48800" y="-5101155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3995086" y="3381043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-1118941" y="6130442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4" y="0"/>
                </a:lnTo>
                <a:lnTo>
                  <a:pt x="6525554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9479" y="1999417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flipH="1">
            <a:off x="13038545" y="5438443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5"/>
                </a:lnTo>
                <a:lnTo>
                  <a:pt x="10498910" y="5043325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-1649236" y="557794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5897880" y="6651079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85800" y="9134017"/>
            <a:ext cx="40761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3600" dirty="0">
                <a:solidFill>
                  <a:srgbClr val="F8F7F2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قسم اللغة العربية</a:t>
            </a:r>
          </a:p>
          <a:p>
            <a:pPr algn="ctr" rtl="1">
              <a:lnSpc>
                <a:spcPts val="3919"/>
              </a:lnSpc>
            </a:pPr>
            <a:r>
              <a:rPr lang="ar-EG" sz="3600" dirty="0">
                <a:solidFill>
                  <a:srgbClr val="F8F7F2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المرحلة الثانية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45694" y="4540775"/>
            <a:ext cx="10796665" cy="200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118"/>
              </a:lnSpc>
            </a:pPr>
            <a:r>
              <a:rPr lang="ar-EG" sz="16900" b="1" dirty="0">
                <a:solidFill>
                  <a:srgbClr val="000000"/>
                </a:solidFill>
                <a:latin typeface="Adam Script" panose="020B0604020202020204" charset="-78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اسم ال</a:t>
            </a:r>
            <a:r>
              <a:rPr lang="ar-IQ" sz="16900" b="1" dirty="0">
                <a:solidFill>
                  <a:srgbClr val="000000"/>
                </a:solidFill>
                <a:latin typeface="Adam Script" panose="020B0604020202020204" charset="-78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مفعول</a:t>
            </a:r>
            <a:endParaRPr lang="ar-EG" sz="16900" b="1" dirty="0">
              <a:solidFill>
                <a:srgbClr val="000000"/>
              </a:solidFill>
              <a:latin typeface="Adam Script" panose="020B0604020202020204" charset="-78"/>
              <a:ea typeface="Madani Arabic"/>
              <a:cs typeface="PT Bold Heading" panose="02010400000000000000" pitchFamily="2" charset="-78"/>
              <a:sym typeface="Madani Arabic"/>
              <a:rtl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85467" y="2857500"/>
            <a:ext cx="5517061" cy="65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73"/>
              </a:lnSpc>
            </a:pPr>
            <a:r>
              <a:rPr lang="ar-EG" sz="5400" dirty="0">
                <a:solidFill>
                  <a:srgbClr val="000000"/>
                </a:solidFill>
                <a:latin typeface="Madani Arabic"/>
                <a:ea typeface="Madani Arabic"/>
                <a:cs typeface="Simple Outline Pat" panose="02010400000000000000" pitchFamily="2" charset="-78"/>
                <a:sym typeface="Madani Arabic"/>
                <a:rtl/>
              </a:rPr>
              <a:t>محاضرة بعنوان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51309" y="7356607"/>
            <a:ext cx="6185379" cy="227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المدرس المساعد</a:t>
            </a:r>
          </a:p>
          <a:p>
            <a:pPr algn="ctr" rtl="1"/>
            <a:r>
              <a:rPr lang="ar-EG" sz="60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سجَّاد حسَن عوَّاد</a:t>
            </a:r>
          </a:p>
          <a:p>
            <a:pPr algn="ctr" rtl="1"/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كلية الآداب- الجامعة المستنصرية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87280" y="-4621831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5400000">
            <a:off x="-2969852" y="5954851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0084" y="7960106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3" y="0"/>
                </a:lnTo>
                <a:lnTo>
                  <a:pt x="6525553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26979" y="-1056407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10829" y="5844666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4"/>
                </a:lnTo>
                <a:lnTo>
                  <a:pt x="10498910" y="5043324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195" y="238705"/>
            <a:ext cx="7227610" cy="102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509"/>
              </a:lnSpc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7234" y="1364993"/>
            <a:ext cx="15782294" cy="843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67"/>
              </a:lnSpc>
            </a:pPr>
            <a:r>
              <a:rPr lang="ar-EG" sz="4885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 آخر في الإعراب:</a:t>
            </a:r>
          </a:p>
          <a:p>
            <a:pPr algn="ctr" rtl="1">
              <a:lnSpc>
                <a:spcPts val="5667"/>
              </a:lnSpc>
            </a:pPr>
            <a:r>
              <a:rPr lang="ar-IQ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(لعل عتبَكَ محمودٌ عواقبُهُ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).</a:t>
            </a:r>
          </a:p>
          <a:p>
            <a:pPr algn="just" rtl="1">
              <a:lnSpc>
                <a:spcPts val="5209"/>
              </a:lnSpc>
            </a:pP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لعل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حرف مشبه بالفعل, يفيد الترجي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عتبك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اسم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لعل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م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نصوب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وعلامة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نصبه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ال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فتحة, وهو مضاف والكاف مضاف إليه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محمود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خبر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لعل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م</a:t>
            </a:r>
            <a:r>
              <a:rPr lang="ar-IQ" sz="4800" dirty="0" err="1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رفوع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وعلامة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رفعه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ال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ضمة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الظاهرة على آخره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, وهو اسم مفعول, عمل </a:t>
            </a:r>
            <a:r>
              <a:rPr lang="ar-IQ" sz="4800" dirty="0" err="1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عمل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فعله.</a:t>
            </a: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عواقبه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</a:t>
            </a: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</a:t>
            </a:r>
            <a:r>
              <a:rPr lang="ar-IQ" sz="4800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نائب فاعل, لاسم المفعول, مرفوع وعلامة رفعه الضمة, وهو مضاف والهاء مضاف إليه.</a:t>
            </a:r>
            <a:endParaRPr lang="ar-EG" sz="4800" dirty="0">
              <a:latin typeface="Madani Arabic"/>
              <a:ea typeface="Madani Arabic"/>
              <a:cs typeface="Madani Arabic"/>
              <a:sym typeface="Madani Arabic"/>
              <a:rtl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6465" y="-5219700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6110356">
            <a:off x="-2829769" y="4296580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52600" y="7026343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3" y="0"/>
                </a:lnTo>
                <a:lnTo>
                  <a:pt x="6525553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1091253" y="-180465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6"/>
                </a:lnTo>
                <a:lnTo>
                  <a:pt x="0" y="36191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flipH="1">
            <a:off x="13210829" y="5844666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4"/>
                </a:lnTo>
                <a:lnTo>
                  <a:pt x="10498910" y="5043324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59300" y="3702596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58185" y="3831096"/>
            <a:ext cx="13177400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208"/>
              </a:lnSpc>
            </a:pPr>
            <a:r>
              <a:rPr lang="ar-EG" sz="11500" b="1" dirty="0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شكرًا على حسن </a:t>
            </a:r>
            <a:r>
              <a:rPr lang="ar-IQ" sz="11500" b="1" dirty="0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إ</a:t>
            </a:r>
            <a:r>
              <a:rPr lang="ar-EG" sz="11500" b="1" dirty="0" err="1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صغائكم</a:t>
            </a:r>
            <a:endParaRPr lang="ar-EG" sz="11500" b="1" dirty="0">
              <a:solidFill>
                <a:srgbClr val="0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  <a:sym typeface="Madani Arabic"/>
              <a:rtl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17462" y="5447270"/>
            <a:ext cx="6653075" cy="64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73"/>
              </a:lnSpc>
            </a:pPr>
            <a:r>
              <a:rPr lang="ar-EG" sz="4573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نلتقي في محاضرات أخرى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FCA49-9F38-2283-91EC-60AA48567D86}"/>
              </a:ext>
            </a:extLst>
          </p:cNvPr>
          <p:cNvSpPr txBox="1"/>
          <p:nvPr/>
        </p:nvSpPr>
        <p:spPr>
          <a:xfrm>
            <a:off x="4343400" y="7289624"/>
            <a:ext cx="10068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سجَّاد حسَن عوَّاد</a:t>
            </a:r>
          </a:p>
          <a:p>
            <a:pPr algn="ctr"/>
            <a:r>
              <a:rPr lang="ar-IQ" sz="60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كلية الآداب- الجامعة المستنصرية</a:t>
            </a:r>
            <a:endParaRPr lang="en-US" sz="6000" b="1" dirty="0">
              <a:ea typeface="Monotype Koufi" pitchFamily="2" charset="-78"/>
              <a:cs typeface="Monotype Koufi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4715" y="4880896"/>
            <a:ext cx="13498290" cy="31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8680"/>
              </a:lnSpc>
            </a:pPr>
            <a:r>
              <a:rPr lang="ar-EG" sz="5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• </a:t>
            </a:r>
            <a:r>
              <a:rPr lang="ar-EG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هو اسم مشتق من الفعل المبني للم</a:t>
            </a:r>
            <a:r>
              <a:rPr lang="ar-IQ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جهول</a:t>
            </a:r>
            <a:r>
              <a:rPr lang="ar-EG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, ويدل على من </a:t>
            </a:r>
            <a:r>
              <a:rPr lang="ar-IQ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وقع عليه </a:t>
            </a:r>
            <a:r>
              <a:rPr lang="ar-EG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الفعل.</a:t>
            </a:r>
          </a:p>
          <a:p>
            <a:pPr marL="0" lvl="0" indent="0" algn="ctr" rtl="1">
              <a:lnSpc>
                <a:spcPts val="6720"/>
              </a:lnSpc>
              <a:spcBef>
                <a:spcPct val="0"/>
              </a:spcBef>
            </a:pPr>
            <a:endParaRPr lang="ar-EG" sz="56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09596" y="1391065"/>
            <a:ext cx="4944204" cy="2551046"/>
            <a:chOff x="0" y="0"/>
            <a:chExt cx="5916856" cy="340139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916856" cy="2310961"/>
              <a:chOff x="0" y="0"/>
              <a:chExt cx="6909363" cy="269860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09363" cy="2698608"/>
              </a:xfrm>
              <a:custGeom>
                <a:avLst/>
                <a:gdLst/>
                <a:ahLst/>
                <a:cxnLst/>
                <a:rect l="l" t="t" r="r" b="b"/>
                <a:pathLst>
                  <a:path w="6909363" h="2698608">
                    <a:moveTo>
                      <a:pt x="593971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49304"/>
                    </a:cubicBezTo>
                    <a:cubicBezTo>
                      <a:pt x="0" y="2263633"/>
                      <a:pt x="434975" y="2698608"/>
                      <a:pt x="969645" y="2698608"/>
                    </a:cubicBezTo>
                    <a:lnTo>
                      <a:pt x="5939718" y="2698608"/>
                    </a:lnTo>
                    <a:cubicBezTo>
                      <a:pt x="6474388" y="2698608"/>
                      <a:pt x="6909363" y="2263633"/>
                      <a:pt x="6909363" y="1349304"/>
                    </a:cubicBezTo>
                    <a:cubicBezTo>
                      <a:pt x="6909363" y="434975"/>
                      <a:pt x="6474388" y="0"/>
                      <a:pt x="5939718" y="0"/>
                    </a:cubicBezTo>
                    <a:close/>
                    <a:moveTo>
                      <a:pt x="5939718" y="2673208"/>
                    </a:moveTo>
                    <a:lnTo>
                      <a:pt x="969645" y="2673208"/>
                    </a:lnTo>
                    <a:cubicBezTo>
                      <a:pt x="448945" y="2673208"/>
                      <a:pt x="25400" y="2249662"/>
                      <a:pt x="25400" y="134930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939718" y="25400"/>
                    </a:lnTo>
                    <a:cubicBezTo>
                      <a:pt x="6460418" y="25400"/>
                      <a:pt x="6883963" y="448945"/>
                      <a:pt x="6883963" y="1349304"/>
                    </a:cubicBezTo>
                    <a:cubicBezTo>
                      <a:pt x="6883963" y="2249662"/>
                      <a:pt x="6460418" y="2673208"/>
                      <a:pt x="5939718" y="2673208"/>
                    </a:cubicBezTo>
                    <a:close/>
                  </a:path>
                </a:pathLst>
              </a:custGeom>
              <a:solidFill>
                <a:srgbClr val="444443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68615" y="323629"/>
              <a:ext cx="4979627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8999"/>
                </a:lnSpc>
                <a:spcBef>
                  <a:spcPct val="0"/>
                </a:spcBef>
              </a:pPr>
              <a:r>
                <a:rPr lang="ar-EG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اسم ال</a:t>
              </a:r>
              <a:r>
                <a:rPr lang="ar-IQ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م</a:t>
              </a:r>
              <a:r>
                <a:rPr lang="ar-EG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فع</a:t>
              </a:r>
              <a:r>
                <a:rPr lang="ar-IQ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و</a:t>
              </a:r>
              <a:r>
                <a:rPr lang="ar-EG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ل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16200000" flipH="1" flipV="1">
            <a:off x="-3656726" y="2156292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1" y="5043325"/>
                </a:moveTo>
                <a:lnTo>
                  <a:pt x="0" y="5043325"/>
                </a:lnTo>
                <a:lnTo>
                  <a:pt x="0" y="0"/>
                </a:lnTo>
                <a:lnTo>
                  <a:pt x="10498911" y="0"/>
                </a:lnTo>
                <a:lnTo>
                  <a:pt x="10498911" y="50433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5737779" y="8042561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853406" y="3379002"/>
            <a:ext cx="2349599" cy="10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530"/>
              </a:lnSpc>
              <a:spcBef>
                <a:spcPct val="0"/>
              </a:spcBef>
            </a:pPr>
            <a:r>
              <a:rPr lang="ar-EG" sz="66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تعريف: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3E7EB2-E2A1-CAEB-32A0-E05A5C6C4F66}"/>
              </a:ext>
            </a:extLst>
          </p:cNvPr>
          <p:cNvSpPr/>
          <p:nvPr/>
        </p:nvSpPr>
        <p:spPr>
          <a:xfrm>
            <a:off x="13099865" y="-175791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DF5C14AE-E65D-3D5B-2E75-5748D3971F74}"/>
              </a:ext>
            </a:extLst>
          </p:cNvPr>
          <p:cNvSpPr/>
          <p:nvPr/>
        </p:nvSpPr>
        <p:spPr>
          <a:xfrm>
            <a:off x="13853406" y="6819900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403477" y="-255465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0" y="5043325"/>
                </a:moveTo>
                <a:lnTo>
                  <a:pt x="10498910" y="5043325"/>
                </a:lnTo>
                <a:lnTo>
                  <a:pt x="10498910" y="0"/>
                </a:lnTo>
                <a:lnTo>
                  <a:pt x="0" y="0"/>
                </a:lnTo>
                <a:lnTo>
                  <a:pt x="0" y="50433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200000">
            <a:off x="15814146" y="4829597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2500610" y="4010868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4800" y="2626747"/>
            <a:ext cx="12177483" cy="539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ct val="150000"/>
              </a:lnSpc>
              <a:spcBef>
                <a:spcPct val="0"/>
              </a:spcBef>
            </a:pP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يُعدّ اسم ال</a:t>
            </a:r>
            <a:r>
              <a:rPr lang="ar-IQ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مفعول</a:t>
            </a: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من المشتقات وتختلف صياغته على حسب الفعل الذي يُصاغ منه، فقد يُصاغ من الفعل الثلاثي المجرد</a:t>
            </a:r>
            <a:r>
              <a:rPr lang="ar-IQ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على وزن (مفعول)</a:t>
            </a: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، وقد يُصاغ من غير الثلاثي، وفيما يلي التوضيح: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18397" y="685800"/>
            <a:ext cx="8546727" cy="15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12803"/>
              </a:lnSpc>
              <a:spcBef>
                <a:spcPct val="0"/>
              </a:spcBef>
            </a:pPr>
            <a:r>
              <a:rPr lang="ar-EG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صياغة اسم ال</a:t>
            </a:r>
            <a:r>
              <a:rPr lang="ar-IQ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  <p:sp>
        <p:nvSpPr>
          <p:cNvPr id="7" name="Freeform 33">
            <a:extLst>
              <a:ext uri="{FF2B5EF4-FFF2-40B4-BE49-F238E27FC236}">
                <a16:creationId xmlns:a16="http://schemas.microsoft.com/office/drawing/2014/main" id="{FABAEC37-0349-2DA8-77C0-B752D00A5B29}"/>
              </a:ext>
            </a:extLst>
          </p:cNvPr>
          <p:cNvSpPr/>
          <p:nvPr/>
        </p:nvSpPr>
        <p:spPr>
          <a:xfrm rot="334408">
            <a:off x="1558042" y="8012095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140011" y="-664742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4160682" y="2570961"/>
            <a:ext cx="1022062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872727" y="2045411"/>
            <a:ext cx="600630" cy="525551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4179732" y="2571635"/>
            <a:ext cx="19050" cy="5381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 flipH="1">
            <a:off x="14381337" y="2571635"/>
            <a:ext cx="19050" cy="5381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9" name="Group 9"/>
          <p:cNvGrpSpPr/>
          <p:nvPr/>
        </p:nvGrpSpPr>
        <p:grpSpPr>
          <a:xfrm>
            <a:off x="2847644" y="3191244"/>
            <a:ext cx="2702277" cy="1351138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812800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812800" y="406400"/>
                  </a:lnTo>
                  <a:lnTo>
                    <a:pt x="711200" y="20320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88900" y="-85725"/>
              <a:ext cx="6350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599"/>
                </a:lnSpc>
              </a:pPr>
              <a:r>
                <a:rPr lang="ar-EG" sz="3999" spc="-59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غير الثلاثي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01662" y="2904999"/>
            <a:ext cx="2702277" cy="1653631"/>
            <a:chOff x="-14313" y="-85725"/>
            <a:chExt cx="812800" cy="497385"/>
          </a:xfrm>
        </p:grpSpPr>
        <p:sp>
          <p:nvSpPr>
            <p:cNvPr id="13" name="Freeform 13"/>
            <p:cNvSpPr/>
            <p:nvPr/>
          </p:nvSpPr>
          <p:spPr>
            <a:xfrm>
              <a:off x="-14313" y="526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812800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812800" y="406400"/>
                  </a:lnTo>
                  <a:lnTo>
                    <a:pt x="711200" y="20320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88900" y="-85725"/>
              <a:ext cx="6350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599"/>
                </a:lnSpc>
              </a:pPr>
              <a:r>
                <a:rPr lang="ar-EG" sz="3999" spc="-59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</a:t>
              </a:r>
              <a:r>
                <a:rPr lang="ar-IQ" sz="3999" spc="-59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لثلاثي</a:t>
              </a:r>
              <a:endParaRPr lang="ar-EG" sz="3999" spc="-59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rtl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4198782" y="4542382"/>
            <a:ext cx="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6" name="Group 16"/>
          <p:cNvGrpSpPr/>
          <p:nvPr/>
        </p:nvGrpSpPr>
        <p:grpSpPr>
          <a:xfrm>
            <a:off x="12866862" y="4912108"/>
            <a:ext cx="3086100" cy="1543050"/>
            <a:chOff x="0" y="0"/>
            <a:chExt cx="8128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52400" y="-66675"/>
              <a:ext cx="5080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على وزن</a:t>
              </a:r>
              <a:endParaRPr lang="ar-IQ" sz="3499" spc="-52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  <a:p>
              <a:pPr algn="ctr" rtl="1">
                <a:lnSpc>
                  <a:spcPts val="4899"/>
                </a:lnSpc>
              </a:pPr>
              <a:r>
                <a:rPr lang="ar-IQ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مفعول</a:t>
              </a:r>
              <a:endParaRPr lang="ar-EG" sz="3499" spc="-52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854160" y="4898003"/>
            <a:ext cx="4613045" cy="2140229"/>
            <a:chOff x="0" y="0"/>
            <a:chExt cx="1214958" cy="5636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14958" cy="563682"/>
            </a:xfrm>
            <a:custGeom>
              <a:avLst/>
              <a:gdLst/>
              <a:ahLst/>
              <a:cxnLst/>
              <a:rect l="l" t="t" r="r" b="b"/>
              <a:pathLst>
                <a:path w="1214958" h="563682">
                  <a:moveTo>
                    <a:pt x="1011758" y="0"/>
                  </a:moveTo>
                  <a:lnTo>
                    <a:pt x="203200" y="0"/>
                  </a:lnTo>
                  <a:lnTo>
                    <a:pt x="0" y="281841"/>
                  </a:lnTo>
                  <a:lnTo>
                    <a:pt x="203200" y="563682"/>
                  </a:lnTo>
                  <a:lnTo>
                    <a:pt x="1011758" y="563682"/>
                  </a:lnTo>
                  <a:lnTo>
                    <a:pt x="1214958" y="281841"/>
                  </a:lnTo>
                  <a:lnTo>
                    <a:pt x="1011758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52400" y="-57150"/>
              <a:ext cx="910158" cy="6208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059"/>
                </a:lnSpc>
              </a:pPr>
              <a:r>
                <a:rPr lang="ar-EG" sz="2899" spc="-43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على وزن الفعل المضارع مع إبدال حرف المضارعة بالميم المضمومة و</a:t>
              </a:r>
              <a:r>
                <a:rPr lang="ar-IQ" sz="2899" spc="-43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فتح</a:t>
              </a:r>
              <a:r>
                <a:rPr lang="ar-EG" sz="2899" spc="-43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ما قبل الآخر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49248" y="6826123"/>
            <a:ext cx="2702277" cy="3136416"/>
            <a:chOff x="0" y="0"/>
            <a:chExt cx="711711" cy="8260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1711" cy="826052"/>
            </a:xfrm>
            <a:custGeom>
              <a:avLst/>
              <a:gdLst/>
              <a:ahLst/>
              <a:cxnLst/>
              <a:rect l="l" t="t" r="r" b="b"/>
              <a:pathLst>
                <a:path w="711711" h="826052">
                  <a:moveTo>
                    <a:pt x="711711" y="0"/>
                  </a:moveTo>
                  <a:lnTo>
                    <a:pt x="711711" y="711752"/>
                  </a:lnTo>
                  <a:lnTo>
                    <a:pt x="355855" y="826052"/>
                  </a:lnTo>
                  <a:lnTo>
                    <a:pt x="0" y="711752"/>
                  </a:lnTo>
                  <a:lnTo>
                    <a:pt x="0" y="0"/>
                  </a:lnTo>
                  <a:lnTo>
                    <a:pt x="711711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711711" cy="768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كتب - 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مكتوب</a:t>
              </a:r>
              <a:endParaRPr lang="ar-EG" sz="2999" spc="-44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  <a:p>
              <a:pPr algn="ctr" rtl="1">
                <a:lnSpc>
                  <a:spcPts val="4199"/>
                </a:lnSpc>
              </a:pP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حمد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- 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محمود</a:t>
              </a:r>
              <a:endParaRPr lang="ar-EG" sz="2999" spc="-44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  <a:p>
              <a:pPr algn="ctr" rtl="1">
                <a:lnSpc>
                  <a:spcPts val="4199"/>
                </a:lnSpc>
              </a:pP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خرج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– 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مخروج</a:t>
              </a:r>
            </a:p>
            <a:p>
              <a:pPr algn="ctr" rtl="1">
                <a:lnSpc>
                  <a:spcPts val="4199"/>
                </a:lnSpc>
              </a:pP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باع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- م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بيوع</a:t>
              </a:r>
              <a:endParaRPr lang="ar-EG" sz="2999" spc="-44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  <a:p>
              <a:pPr algn="ctr" rtl="1">
                <a:lnSpc>
                  <a:spcPts val="4199"/>
                </a:lnSpc>
              </a:pP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هاب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- 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مهيوب</a:t>
              </a:r>
              <a:endParaRPr lang="ar-EG" sz="2999" spc="-44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</p:txBody>
        </p:sp>
      </p:grpSp>
      <p:sp>
        <p:nvSpPr>
          <p:cNvPr id="25" name="AutoShape 25"/>
          <p:cNvSpPr/>
          <p:nvPr/>
        </p:nvSpPr>
        <p:spPr>
          <a:xfrm>
            <a:off x="14352802" y="6456397"/>
            <a:ext cx="1905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>
            <a:off x="14390862" y="4542382"/>
            <a:ext cx="1905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 flipH="1">
            <a:off x="4139686" y="7038344"/>
            <a:ext cx="1946" cy="3319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8" name="Group 28"/>
          <p:cNvGrpSpPr/>
          <p:nvPr/>
        </p:nvGrpSpPr>
        <p:grpSpPr>
          <a:xfrm>
            <a:off x="1992378" y="7437031"/>
            <a:ext cx="4294617" cy="2507213"/>
            <a:chOff x="0" y="0"/>
            <a:chExt cx="1131092" cy="66033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1092" cy="660336"/>
            </a:xfrm>
            <a:custGeom>
              <a:avLst/>
              <a:gdLst/>
              <a:ahLst/>
              <a:cxnLst/>
              <a:rect l="l" t="t" r="r" b="b"/>
              <a:pathLst>
                <a:path w="1131092" h="660336">
                  <a:moveTo>
                    <a:pt x="1131092" y="0"/>
                  </a:moveTo>
                  <a:lnTo>
                    <a:pt x="1131092" y="546036"/>
                  </a:lnTo>
                  <a:lnTo>
                    <a:pt x="565546" y="660336"/>
                  </a:lnTo>
                  <a:lnTo>
                    <a:pt x="0" y="546036"/>
                  </a:lnTo>
                  <a:lnTo>
                    <a:pt x="0" y="0"/>
                  </a:lnTo>
                  <a:lnTo>
                    <a:pt x="1131092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131092" cy="603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أكرم - يكرم - مُكر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َ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استمع - يستمع - مُستم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َ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استخرج- يستخرج - مُستخر</a:t>
              </a:r>
              <a:r>
                <a:rPr lang="ar-IQ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َ</a:t>
              </a: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ج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010400" y="248061"/>
            <a:ext cx="4403527" cy="898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6749"/>
              </a:lnSpc>
              <a:spcBef>
                <a:spcPct val="0"/>
              </a:spcBef>
            </a:pPr>
            <a:r>
              <a:rPr lang="ar-EG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اسم ال</a:t>
            </a:r>
            <a:r>
              <a:rPr lang="ar-IQ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م</a:t>
            </a:r>
            <a:r>
              <a:rPr lang="ar-EG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فع</a:t>
            </a:r>
            <a:r>
              <a:rPr lang="ar-IQ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و</a:t>
            </a:r>
            <a:r>
              <a:rPr lang="ar-EG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ل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95157" y="1392658"/>
            <a:ext cx="529768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971"/>
              </a:lnSpc>
            </a:pPr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يصاغ اسم الفاعل من الفعل:</a:t>
            </a:r>
          </a:p>
        </p:txBody>
      </p:sp>
      <p:sp>
        <p:nvSpPr>
          <p:cNvPr id="33" name="Freeform 33"/>
          <p:cNvSpPr/>
          <p:nvPr/>
        </p:nvSpPr>
        <p:spPr>
          <a:xfrm rot="-5400000">
            <a:off x="6756457" y="7240862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-1743329" y="-820333"/>
            <a:ext cx="4173835" cy="4542949"/>
          </a:xfrm>
          <a:custGeom>
            <a:avLst/>
            <a:gdLst/>
            <a:ahLst/>
            <a:cxnLst/>
            <a:rect l="l" t="t" r="r" b="b"/>
            <a:pathLst>
              <a:path w="4173835" h="4542949">
                <a:moveTo>
                  <a:pt x="0" y="0"/>
                </a:moveTo>
                <a:lnTo>
                  <a:pt x="4173835" y="0"/>
                </a:lnTo>
                <a:lnTo>
                  <a:pt x="4173835" y="4542949"/>
                </a:lnTo>
                <a:lnTo>
                  <a:pt x="0" y="4542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">
            <a:extLst>
              <a:ext uri="{FF2B5EF4-FFF2-40B4-BE49-F238E27FC236}">
                <a16:creationId xmlns:a16="http://schemas.microsoft.com/office/drawing/2014/main" id="{DDD93E10-26FB-2D71-A6BF-B1F3E830AD05}"/>
              </a:ext>
            </a:extLst>
          </p:cNvPr>
          <p:cNvSpPr/>
          <p:nvPr/>
        </p:nvSpPr>
        <p:spPr>
          <a:xfrm>
            <a:off x="-1733634" y="5555058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942376" y="-2533394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559747" y="-4100162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3"/>
                </a:lnTo>
                <a:lnTo>
                  <a:pt x="0" y="9243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542970" y="5673687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43978" y="6600264"/>
            <a:ext cx="7398224" cy="3632521"/>
            <a:chOff x="154522" y="-69481"/>
            <a:chExt cx="2974822" cy="952986"/>
          </a:xfrm>
        </p:grpSpPr>
        <p:sp>
          <p:nvSpPr>
            <p:cNvPr id="6" name="Freeform 6"/>
            <p:cNvSpPr/>
            <p:nvPr/>
          </p:nvSpPr>
          <p:spPr>
            <a:xfrm>
              <a:off x="166511" y="-69481"/>
              <a:ext cx="2962833" cy="888285"/>
            </a:xfrm>
            <a:custGeom>
              <a:avLst/>
              <a:gdLst/>
              <a:ahLst/>
              <a:cxnLst/>
              <a:rect l="l" t="t" r="r" b="b"/>
              <a:pathLst>
                <a:path w="2962833" h="888285">
                  <a:moveTo>
                    <a:pt x="0" y="50800"/>
                  </a:moveTo>
                  <a:lnTo>
                    <a:pt x="1481417" y="0"/>
                  </a:lnTo>
                  <a:lnTo>
                    <a:pt x="2962833" y="50800"/>
                  </a:lnTo>
                  <a:lnTo>
                    <a:pt x="2962833" y="837485"/>
                  </a:lnTo>
                  <a:lnTo>
                    <a:pt x="1481417" y="888285"/>
                  </a:lnTo>
                  <a:lnTo>
                    <a:pt x="0" y="837485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54522" y="-20655"/>
              <a:ext cx="2962833" cy="904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899"/>
                </a:lnSpc>
              </a:pP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المرتضى</a:t>
              </a:r>
              <a:r>
                <a:rPr lang="ar-EG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: </a:t>
              </a: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مبتدأ, وهو اسم مفعول, عمل </a:t>
              </a:r>
              <a:r>
                <a:rPr lang="ar-IQ" sz="4800" spc="-52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عمل</a:t>
              </a: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فعله.</a:t>
              </a:r>
              <a:endParaRPr lang="ar-EG" sz="4800" spc="-52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  <a:p>
              <a:pPr algn="just" rtl="1">
                <a:lnSpc>
                  <a:spcPts val="4899"/>
                </a:lnSpc>
              </a:pP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حكمُه</a:t>
              </a:r>
              <a:r>
                <a:rPr lang="ar-EG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: </a:t>
              </a: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نائب فاعل</a:t>
              </a:r>
              <a:r>
                <a:rPr lang="ar-EG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,</a:t>
              </a:r>
              <a:r>
                <a:rPr lang="ar-IQ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لاسم المفعول</a:t>
              </a:r>
              <a:r>
                <a:rPr lang="ar-EG" sz="48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.</a:t>
              </a:r>
            </a:p>
            <a:p>
              <a:pPr algn="just" rtl="1">
                <a:lnSpc>
                  <a:spcPts val="4899"/>
                </a:lnSpc>
              </a:pPr>
              <a:endParaRPr lang="ar-EG" sz="3499" spc="-52" dirty="0">
                <a:solidFill>
                  <a:srgbClr val="FFFFFF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1658599" y="7357758"/>
            <a:ext cx="4456993" cy="1900542"/>
            <a:chOff x="0" y="0"/>
            <a:chExt cx="956136" cy="5005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136" cy="500554"/>
            </a:xfrm>
            <a:custGeom>
              <a:avLst/>
              <a:gdLst/>
              <a:ahLst/>
              <a:cxnLst/>
              <a:rect l="l" t="t" r="r" b="b"/>
              <a:pathLst>
                <a:path w="956136" h="500554">
                  <a:moveTo>
                    <a:pt x="752936" y="0"/>
                  </a:moveTo>
                  <a:lnTo>
                    <a:pt x="0" y="0"/>
                  </a:lnTo>
                  <a:lnTo>
                    <a:pt x="0" y="500554"/>
                  </a:lnTo>
                  <a:lnTo>
                    <a:pt x="752936" y="500554"/>
                  </a:lnTo>
                  <a:lnTo>
                    <a:pt x="956136" y="250277"/>
                  </a:lnTo>
                  <a:lnTo>
                    <a:pt x="752936" y="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836" cy="557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81800" y="381073"/>
            <a:ext cx="6190406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7229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إعمال اسم ال</a:t>
            </a:r>
            <a:r>
              <a:rPr lang="ar-IQ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01806" y="3917238"/>
            <a:ext cx="11756384" cy="77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408"/>
              </a:lnSpc>
            </a:pPr>
            <a:r>
              <a:rPr lang="en-US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</a:rPr>
              <a:t>1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- أن يكون مقترنًا بـ(أل) التعريف, فيعمل دون قيد أو شرط.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1964" y="2076523"/>
            <a:ext cx="11126227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6389"/>
              </a:lnSpc>
              <a:spcBef>
                <a:spcPct val="0"/>
              </a:spcBef>
            </a:pP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يعمل اسم ال</a:t>
            </a:r>
            <a:r>
              <a:rPr lang="ar-IQ" sz="6000" dirty="0" err="1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</a:t>
            </a: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</a:t>
            </a:r>
            <a:r>
              <a:rPr lang="ar-IQ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</a:t>
            </a: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 عمل فعله المبني للم</a:t>
            </a:r>
            <a:r>
              <a:rPr lang="ar-IQ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جهول</a:t>
            </a: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بشرطين, هما: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80166" y="4802784"/>
            <a:ext cx="7184080" cy="174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18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 ذلك:</a:t>
            </a:r>
          </a:p>
          <a:p>
            <a:pPr marL="878710" lvl="1" indent="-439355" algn="r" rtl="1">
              <a:lnSpc>
                <a:spcPts val="6918"/>
              </a:lnSpc>
              <a:buFont typeface="Arial"/>
              <a:buChar char="•"/>
            </a:pPr>
            <a:r>
              <a:rPr lang="ar-IQ" sz="4800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(</a:t>
            </a:r>
            <a:r>
              <a:rPr lang="ar-IQ" sz="4800" dirty="0">
                <a:solidFill>
                  <a:schemeClr val="accent6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المرتضى</a:t>
            </a:r>
            <a:r>
              <a:rPr lang="ar-EG" sz="4800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 </a:t>
            </a:r>
            <a:r>
              <a:rPr lang="ar-IQ" sz="4800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حكمُهُ هو الله)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46283" y="7688580"/>
            <a:ext cx="1992313" cy="11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239"/>
              </a:lnSpc>
              <a:spcBef>
                <a:spcPct val="0"/>
              </a:spcBef>
            </a:pPr>
            <a:r>
              <a:rPr lang="ar-EG" sz="6599" spc="-98">
                <a:solidFill>
                  <a:srgbClr val="000000"/>
                </a:solidFill>
                <a:latin typeface="Afeesh"/>
                <a:ea typeface="Afeesh"/>
                <a:cs typeface="Afeesh"/>
                <a:sym typeface="Afeesh"/>
                <a:rtl/>
              </a:rPr>
              <a:t>الإعراب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8DA07353-0C85-00D4-9F1A-6995A4B31311}"/>
              </a:ext>
            </a:extLst>
          </p:cNvPr>
          <p:cNvSpPr/>
          <p:nvPr/>
        </p:nvSpPr>
        <p:spPr>
          <a:xfrm rot="537240">
            <a:off x="2686446" y="7709621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4996856">
            <a:off x="-2090526" y="154000"/>
            <a:ext cx="6238450" cy="5145118"/>
          </a:xfrm>
          <a:custGeom>
            <a:avLst/>
            <a:gdLst/>
            <a:ahLst/>
            <a:cxnLst/>
            <a:rect l="l" t="t" r="r" b="b"/>
            <a:pathLst>
              <a:path w="6270514" h="4969383">
                <a:moveTo>
                  <a:pt x="0" y="0"/>
                </a:moveTo>
                <a:lnTo>
                  <a:pt x="6270514" y="0"/>
                </a:lnTo>
                <a:lnTo>
                  <a:pt x="6270514" y="4969382"/>
                </a:lnTo>
                <a:lnTo>
                  <a:pt x="0" y="4969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0707" y="7144669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8811" y="6264696"/>
            <a:ext cx="4714353" cy="3300399"/>
            <a:chOff x="-9047" y="-56441"/>
            <a:chExt cx="1241640" cy="8692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2593" cy="812800"/>
            </a:xfrm>
            <a:custGeom>
              <a:avLst/>
              <a:gdLst/>
              <a:ahLst/>
              <a:cxnLst/>
              <a:rect l="l" t="t" r="r" b="b"/>
              <a:pathLst>
                <a:path w="1232593" h="812800">
                  <a:moveTo>
                    <a:pt x="123259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1232593" y="624840"/>
                  </a:lnTo>
                  <a:lnTo>
                    <a:pt x="1232593" y="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9047" y="-56441"/>
              <a:ext cx="1232593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899"/>
                </a:lnSpc>
              </a:pPr>
              <a:r>
                <a:rPr lang="ar-EG" sz="40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ولا يجوز في نحو:</a:t>
              </a:r>
            </a:p>
            <a:p>
              <a:pPr algn="ctr" rtl="1">
                <a:lnSpc>
                  <a:spcPts val="4899"/>
                </a:lnSpc>
              </a:pPr>
              <a:r>
                <a:rPr lang="ar-IQ" sz="40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جاء مضروبٌ وجهه أمس</a:t>
              </a:r>
              <a:r>
                <a:rPr lang="ar-EG" sz="40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؟</a:t>
              </a:r>
            </a:p>
            <a:p>
              <a:pPr algn="ctr" rtl="1">
                <a:lnSpc>
                  <a:spcPts val="4899"/>
                </a:lnSpc>
              </a:pPr>
              <a:r>
                <a:rPr lang="ar-EG" sz="4000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لأن فيه دلالة على المضي.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393253" y="5872197"/>
            <a:ext cx="6969385" cy="3339257"/>
            <a:chOff x="0" y="-66675"/>
            <a:chExt cx="2050012" cy="8794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0012" cy="812800"/>
            </a:xfrm>
            <a:custGeom>
              <a:avLst/>
              <a:gdLst/>
              <a:ahLst/>
              <a:cxnLst/>
              <a:rect l="l" t="t" r="r" b="b"/>
              <a:pathLst>
                <a:path w="2050012" h="812800">
                  <a:moveTo>
                    <a:pt x="50727" y="0"/>
                  </a:moveTo>
                  <a:lnTo>
                    <a:pt x="1999285" y="0"/>
                  </a:lnTo>
                  <a:cubicBezTo>
                    <a:pt x="2012739" y="0"/>
                    <a:pt x="2025641" y="5344"/>
                    <a:pt x="2035154" y="14857"/>
                  </a:cubicBezTo>
                  <a:cubicBezTo>
                    <a:pt x="2044667" y="24371"/>
                    <a:pt x="2050012" y="37273"/>
                    <a:pt x="2050012" y="50727"/>
                  </a:cubicBezTo>
                  <a:lnTo>
                    <a:pt x="2050012" y="762073"/>
                  </a:lnTo>
                  <a:cubicBezTo>
                    <a:pt x="2050012" y="790089"/>
                    <a:pt x="2027301" y="812800"/>
                    <a:pt x="1999285" y="812800"/>
                  </a:cubicBezTo>
                  <a:lnTo>
                    <a:pt x="50727" y="812800"/>
                  </a:lnTo>
                  <a:cubicBezTo>
                    <a:pt x="22711" y="812800"/>
                    <a:pt x="0" y="790089"/>
                    <a:pt x="0" y="762073"/>
                  </a:cubicBezTo>
                  <a:lnTo>
                    <a:pt x="0" y="50727"/>
                  </a:lnTo>
                  <a:cubicBezTo>
                    <a:pt x="0" y="22711"/>
                    <a:pt x="22711" y="0"/>
                    <a:pt x="50727" y="0"/>
                  </a:cubicBez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050012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619"/>
                </a:lnSpc>
              </a:pPr>
              <a:r>
                <a:rPr lang="ar-IQ" sz="4800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المستشار: مبتدأ, وهو اسم مفعول, عمل </a:t>
              </a:r>
              <a:r>
                <a:rPr lang="ar-IQ" sz="4800" spc="-49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عمل</a:t>
              </a:r>
              <a:r>
                <a:rPr lang="ar-IQ" sz="4800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فعله.</a:t>
              </a:r>
            </a:p>
            <a:p>
              <a:pPr algn="just" rtl="1">
                <a:lnSpc>
                  <a:spcPts val="4619"/>
                </a:lnSpc>
              </a:pPr>
              <a:r>
                <a:rPr lang="ar-IQ" sz="4800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محبوب: نائب فاعل, لاسم المفعول.</a:t>
              </a:r>
              <a:endParaRPr lang="ar-EG" sz="4800" spc="-49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5263393" y="7614265"/>
            <a:ext cx="2555502" cy="638876"/>
            <a:chOff x="0" y="0"/>
            <a:chExt cx="812800" cy="20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03200"/>
            </a:xfrm>
            <a:custGeom>
              <a:avLst/>
              <a:gdLst/>
              <a:ahLst/>
              <a:cxnLst/>
              <a:rect l="l" t="t" r="r" b="b"/>
              <a:pathLst>
                <a:path w="812800" h="203200">
                  <a:moveTo>
                    <a:pt x="6096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609600" y="203200"/>
                  </a:lnTo>
                  <a:lnTo>
                    <a:pt x="812800" y="101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98500" cy="26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10350800">
            <a:off x="14760800" y="6036572"/>
            <a:ext cx="2921810" cy="1543050"/>
            <a:chOff x="0" y="0"/>
            <a:chExt cx="76953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9530" cy="406400"/>
            </a:xfrm>
            <a:custGeom>
              <a:avLst/>
              <a:gdLst/>
              <a:ahLst/>
              <a:cxnLst/>
              <a:rect l="l" t="t" r="r" b="b"/>
              <a:pathLst>
                <a:path w="769530" h="406400">
                  <a:moveTo>
                    <a:pt x="0" y="0"/>
                  </a:moveTo>
                  <a:lnTo>
                    <a:pt x="566330" y="0"/>
                  </a:lnTo>
                  <a:lnTo>
                    <a:pt x="769530" y="203200"/>
                  </a:lnTo>
                  <a:lnTo>
                    <a:pt x="56633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57150"/>
              <a:ext cx="5155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09588" y="420288"/>
            <a:ext cx="6268823" cy="97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251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إعمال اسم ال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10800" y="3842812"/>
            <a:ext cx="5839689" cy="1666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 rtl="1">
              <a:lnSpc>
                <a:spcPts val="6653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مثاله:</a:t>
            </a:r>
          </a:p>
          <a:p>
            <a:pPr marL="0" lvl="0" indent="0" algn="just" rtl="1">
              <a:lnSpc>
                <a:spcPts val="6653"/>
              </a:lnSpc>
            </a:pPr>
            <a:r>
              <a:rPr lang="ar-IQ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</a:t>
            </a:r>
            <a:r>
              <a:rPr lang="ar-EG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</a:t>
            </a:r>
            <a:r>
              <a:rPr lang="ar-IQ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لمستشارُ محبوبٌ)</a:t>
            </a:r>
            <a:r>
              <a:rPr lang="ar-EG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75494" y="1865331"/>
            <a:ext cx="14083806" cy="128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987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</a:rPr>
              <a:t>2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- أن يكون اسم ال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مجردًا من (أل) التعريف, فيعمل بشرطين, هما: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3113106"/>
            <a:ext cx="7716581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507"/>
              </a:lnSpc>
              <a:spcBef>
                <a:spcPct val="0"/>
              </a:spcBef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أ- أن يكون دالًا على الحال والاستقبال.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98865" y="6392383"/>
            <a:ext cx="1321467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39"/>
              </a:lnSpc>
              <a:spcBef>
                <a:spcPct val="0"/>
              </a:spcBef>
            </a:pPr>
            <a:r>
              <a:rPr lang="ar-EG" sz="3600" spc="-53" dirty="0">
                <a:solidFill>
                  <a:srgbClr val="FFFFFF"/>
                </a:solidFill>
                <a:latin typeface="Adam Script"/>
                <a:ea typeface="Adam Script"/>
                <a:cs typeface="Adam Script"/>
                <a:sym typeface="Adam Script"/>
                <a:rtl/>
              </a:rPr>
              <a:t>الإعراب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49909" y="7542208"/>
            <a:ext cx="5540805" cy="6030808"/>
          </a:xfrm>
          <a:custGeom>
            <a:avLst/>
            <a:gdLst/>
            <a:ahLst/>
            <a:cxnLst/>
            <a:rect l="l" t="t" r="r" b="b"/>
            <a:pathLst>
              <a:path w="5540805" h="6030808">
                <a:moveTo>
                  <a:pt x="0" y="0"/>
                </a:moveTo>
                <a:lnTo>
                  <a:pt x="5540805" y="0"/>
                </a:lnTo>
                <a:lnTo>
                  <a:pt x="5540805" y="6030808"/>
                </a:lnTo>
                <a:lnTo>
                  <a:pt x="0" y="6030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43600" y="370113"/>
            <a:ext cx="6874886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952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إعمال اسم ال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  <p:sp>
        <p:nvSpPr>
          <p:cNvPr id="4" name="Freeform 4"/>
          <p:cNvSpPr/>
          <p:nvPr/>
        </p:nvSpPr>
        <p:spPr>
          <a:xfrm>
            <a:off x="-1524000" y="6412913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2"/>
                </a:lnTo>
                <a:lnTo>
                  <a:pt x="0" y="4862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0685" y="2120648"/>
            <a:ext cx="14574013" cy="62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800"/>
              </a:lnSpc>
              <a:spcBef>
                <a:spcPct val="0"/>
              </a:spcBef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ب- أن يكون مسبوقًا بنفي أو استفهام, أو أن يقع خبرًا, أو صفة, أو منادى.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3043" y="3086100"/>
            <a:ext cx="14771655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نفي: مثاله: (ما </a:t>
            </a:r>
            <a:r>
              <a:rPr lang="ar-IQ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مكرَّمٌ </a:t>
            </a:r>
            <a:r>
              <a:rPr lang="ar-IQ" sz="4800" spc="-60" dirty="0"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إنسانٌ يؤذي الناس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استفهام: مثاله: (أ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مُ</a:t>
            </a:r>
            <a:r>
              <a:rPr lang="ar-IQ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قروءٌ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ال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درس؟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مبتدأ, وهو خبر له: مثاله: (ال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فرد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</a:t>
            </a:r>
            <a:r>
              <a:rPr lang="ar-IQ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كفولةٌ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حقوقُهُ في الدستور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موصوف, وهو صفة له: مثاله: (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رأيتُ فتاةً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</a:t>
            </a:r>
            <a:r>
              <a:rPr lang="ar-IQ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مهندمَةً </a:t>
            </a:r>
            <a:r>
              <a:rPr lang="ar-IQ" sz="4800" spc="-60" dirty="0"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ملابسُهَا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يأتي منادى: مثاله: (يا </a:t>
            </a:r>
            <a:r>
              <a:rPr lang="ar-IQ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مُتقنًا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عملُهُ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، </a:t>
            </a:r>
            <a:r>
              <a:rPr lang="ar-IQ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ابشر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).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CF88070-6125-7B29-FA37-81E77B6AFC85}"/>
              </a:ext>
            </a:extLst>
          </p:cNvPr>
          <p:cNvSpPr/>
          <p:nvPr/>
        </p:nvSpPr>
        <p:spPr>
          <a:xfrm rot="18809330">
            <a:off x="-2651956" y="-1387341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6350" y="361379"/>
            <a:ext cx="811530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89"/>
              </a:lnSpc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6314" y="2693425"/>
            <a:ext cx="13595371" cy="422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1590" lvl="1" indent="-460795" algn="just" rtl="1">
              <a:lnSpc>
                <a:spcPct val="200000"/>
              </a:lnSpc>
              <a:buFont typeface="Arial"/>
              <a:buChar char="•"/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ُ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عرب </a:t>
            </a:r>
            <a:r>
              <a:rPr lang="ar-EG" sz="4800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اسم ال</a:t>
            </a:r>
            <a:r>
              <a:rPr lang="ar-IQ" sz="4800" dirty="0" err="1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</a:t>
            </a:r>
            <a:r>
              <a:rPr lang="ar-EG" sz="4800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على حسب موقعه في الجملة.</a:t>
            </a:r>
          </a:p>
          <a:p>
            <a:pPr marL="921590" lvl="1" indent="-460795" algn="just" rtl="1">
              <a:lnSpc>
                <a:spcPct val="200000"/>
              </a:lnSpc>
              <a:buFont typeface="Arial"/>
              <a:buChar char="•"/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أما الاسم الذي يلي اسم ال</a:t>
            </a:r>
            <a:r>
              <a:rPr lang="ar-IQ" sz="4800" dirty="0" err="1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ع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 فقد يأتي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نائبًا للفاعل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وقد يأتي مفعولًا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به ثانٍ.</a:t>
            </a: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601886" y="-1688625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6" y="0"/>
                </a:lnTo>
                <a:lnTo>
                  <a:pt x="6688236" y="4862722"/>
                </a:lnTo>
                <a:lnTo>
                  <a:pt x="0" y="4862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01886" y="6438900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04005" flipH="1">
            <a:off x="12667375" y="2970856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5"/>
                </a:lnTo>
                <a:lnTo>
                  <a:pt x="10498910" y="5043325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877850">
            <a:off x="-6248343" y="-1154731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7" y="0"/>
                </a:lnTo>
                <a:lnTo>
                  <a:pt x="11663927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4860">
            <a:off x="2163224" y="7308679"/>
            <a:ext cx="6155407" cy="4475325"/>
          </a:xfrm>
          <a:custGeom>
            <a:avLst/>
            <a:gdLst/>
            <a:ahLst/>
            <a:cxnLst/>
            <a:rect l="l" t="t" r="r" b="b"/>
            <a:pathLst>
              <a:path w="6155407" h="4475325">
                <a:moveTo>
                  <a:pt x="0" y="0"/>
                </a:moveTo>
                <a:lnTo>
                  <a:pt x="6155407" y="0"/>
                </a:lnTo>
                <a:lnTo>
                  <a:pt x="6155407" y="4475325"/>
                </a:lnTo>
                <a:lnTo>
                  <a:pt x="0" y="447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30191">
            <a:off x="14943881" y="-1111570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79248" y="1584432"/>
            <a:ext cx="15568788" cy="642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86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           ومن الأمثلة على الإعراب:</a:t>
            </a:r>
          </a:p>
          <a:p>
            <a:pPr algn="ctr" rtl="1">
              <a:lnSpc>
                <a:spcPts val="6286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 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</a:t>
            </a:r>
            <a:r>
              <a:rPr lang="ar-IQ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أنتَ الموهوبُ جائزةً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).</a:t>
            </a:r>
          </a:p>
          <a:p>
            <a:pPr algn="just" rtl="1">
              <a:lnSpc>
                <a:spcPts val="6286"/>
              </a:lnSpc>
            </a:pP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أنت</a:t>
            </a:r>
            <a:r>
              <a:rPr lang="ar-EG" sz="4800" b="1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:</a:t>
            </a:r>
            <a:r>
              <a:rPr lang="ar-IQ" sz="4800" b="1" dirty="0">
                <a:latin typeface="Madani Arabic"/>
                <a:ea typeface="Madani Arabic"/>
                <a:cs typeface="Madani Arabic"/>
                <a:sym typeface="Madani Arabic"/>
                <a:rtl/>
              </a:rPr>
              <a:t> ضمير منفصل في محل رفع مبتدأ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 </a:t>
            </a: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</a:t>
            </a: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موهوب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خبر مرفوع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وعلامة رفعه الضمة الظاهرة على آخره،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وهو اسم مفعول,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نائب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الفاعل ضمير مستتر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تقديره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أنت (وهو المفعول به الأول)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IQ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جائزةً</a:t>
            </a: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مفعول به 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ثانٍ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لاسم ال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فع</a:t>
            </a:r>
            <a:r>
              <a:rPr lang="ar-IQ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و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ل منصوب وعلامة نصبه الفتح الظاهرة على آخره.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8803" y="273352"/>
            <a:ext cx="8091797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952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م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فع</a:t>
            </a:r>
            <a:r>
              <a:rPr lang="ar-IQ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و</a:t>
            </a: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632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Glacial Indifference</vt:lpstr>
      <vt:lpstr>HS Headline</vt:lpstr>
      <vt:lpstr>Arial</vt:lpstr>
      <vt:lpstr>Monotype Koufi</vt:lpstr>
      <vt:lpstr>Adam Script</vt:lpstr>
      <vt:lpstr>Calibri</vt:lpstr>
      <vt:lpstr>Afeesh</vt:lpstr>
      <vt:lpstr>Madani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الفاعل</dc:title>
  <cp:lastModifiedBy>سجاد حسن عواد</cp:lastModifiedBy>
  <cp:revision>5</cp:revision>
  <dcterms:created xsi:type="dcterms:W3CDTF">2006-08-16T00:00:00Z</dcterms:created>
  <dcterms:modified xsi:type="dcterms:W3CDTF">2025-05-05T17:33:10Z</dcterms:modified>
  <dc:identifier>DAGmZjDeIEQ</dc:identifier>
</cp:coreProperties>
</file>