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0548EDB-A905-4288-A387-60A2EB9A7DAA}" type="datetimeFigureOut">
              <a:rPr lang="ar-IQ" smtClean="0"/>
              <a:t>19/11/1446</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35DDF1B-0109-458B-A155-87B34913A30F}" type="slidenum">
              <a:rPr lang="ar-IQ" smtClean="0"/>
              <a:t>‹#›</a:t>
            </a:fld>
            <a:endParaRPr lang="ar-IQ"/>
          </a:p>
        </p:txBody>
      </p:sp>
    </p:spTree>
    <p:extLst>
      <p:ext uri="{BB962C8B-B14F-4D97-AF65-F5344CB8AC3E}">
        <p14:creationId xmlns:p14="http://schemas.microsoft.com/office/powerpoint/2010/main" val="9133103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5"/>
          </p:nvPr>
        </p:nvSpPr>
        <p:spPr/>
        <p:txBody>
          <a:bodyPr/>
          <a:lstStyle/>
          <a:p>
            <a:fld id="{A35DDF1B-0109-458B-A155-87B34913A30F}" type="slidenum">
              <a:rPr lang="ar-IQ" smtClean="0"/>
              <a:t>1</a:t>
            </a:fld>
            <a:endParaRPr lang="ar-IQ"/>
          </a:p>
        </p:txBody>
      </p:sp>
    </p:spTree>
    <p:extLst>
      <p:ext uri="{BB962C8B-B14F-4D97-AF65-F5344CB8AC3E}">
        <p14:creationId xmlns:p14="http://schemas.microsoft.com/office/powerpoint/2010/main" val="333004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7B640-3200-ED80-CA3D-A298993E0BC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01335E8-EFBA-9F2C-8ACE-FA3D082C5F6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7351A73-D95A-186C-D672-C18B2439305C}"/>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2991DE83-227C-AAA2-B156-2B923044B9C4}"/>
              </a:ext>
            </a:extLst>
          </p:cNvPr>
          <p:cNvSpPr>
            <a:spLocks noGrp="1"/>
          </p:cNvSpPr>
          <p:nvPr>
            <p:ph type="sldNum" sz="quarter" idx="5"/>
          </p:nvPr>
        </p:nvSpPr>
        <p:spPr/>
        <p:txBody>
          <a:bodyPr/>
          <a:lstStyle/>
          <a:p>
            <a:fld id="{A35DDF1B-0109-458B-A155-87B34913A30F}" type="slidenum">
              <a:rPr lang="ar-IQ" smtClean="0"/>
              <a:t>10</a:t>
            </a:fld>
            <a:endParaRPr lang="ar-IQ"/>
          </a:p>
        </p:txBody>
      </p:sp>
    </p:spTree>
    <p:extLst>
      <p:ext uri="{BB962C8B-B14F-4D97-AF65-F5344CB8AC3E}">
        <p14:creationId xmlns:p14="http://schemas.microsoft.com/office/powerpoint/2010/main" val="168109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2255-2CEA-3596-726D-AEB0885D1CD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1BD9D773-2679-BCF9-5376-093968E6AFB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C370586-AA0B-E2AD-73D9-191B1C73789D}"/>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75C89667-6C8D-69FC-D7DD-C3E3D390A7AF}"/>
              </a:ext>
            </a:extLst>
          </p:cNvPr>
          <p:cNvSpPr>
            <a:spLocks noGrp="1"/>
          </p:cNvSpPr>
          <p:nvPr>
            <p:ph type="sldNum" sz="quarter" idx="5"/>
          </p:nvPr>
        </p:nvSpPr>
        <p:spPr/>
        <p:txBody>
          <a:bodyPr/>
          <a:lstStyle/>
          <a:p>
            <a:fld id="{A35DDF1B-0109-458B-A155-87B34913A30F}" type="slidenum">
              <a:rPr lang="ar-IQ" smtClean="0"/>
              <a:t>11</a:t>
            </a:fld>
            <a:endParaRPr lang="ar-IQ"/>
          </a:p>
        </p:txBody>
      </p:sp>
    </p:spTree>
    <p:extLst>
      <p:ext uri="{BB962C8B-B14F-4D97-AF65-F5344CB8AC3E}">
        <p14:creationId xmlns:p14="http://schemas.microsoft.com/office/powerpoint/2010/main" val="81007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69B2B-5FAC-3B35-4013-19804C93E97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AB99EE1-EBAA-6082-D8F3-D4D2E6F281B4}"/>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2F6DFF4-0B54-BE7D-E435-5811FE543847}"/>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45AA6087-2B6C-27EE-AD9C-A99099F49B1B}"/>
              </a:ext>
            </a:extLst>
          </p:cNvPr>
          <p:cNvSpPr>
            <a:spLocks noGrp="1"/>
          </p:cNvSpPr>
          <p:nvPr>
            <p:ph type="sldNum" sz="quarter" idx="5"/>
          </p:nvPr>
        </p:nvSpPr>
        <p:spPr/>
        <p:txBody>
          <a:bodyPr/>
          <a:lstStyle/>
          <a:p>
            <a:fld id="{A35DDF1B-0109-458B-A155-87B34913A30F}" type="slidenum">
              <a:rPr lang="ar-IQ" smtClean="0"/>
              <a:t>12</a:t>
            </a:fld>
            <a:endParaRPr lang="ar-IQ"/>
          </a:p>
        </p:txBody>
      </p:sp>
    </p:spTree>
    <p:extLst>
      <p:ext uri="{BB962C8B-B14F-4D97-AF65-F5344CB8AC3E}">
        <p14:creationId xmlns:p14="http://schemas.microsoft.com/office/powerpoint/2010/main" val="1368197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C47E0-DD87-DD05-0C6B-C638BF316CB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7E02A69-2A11-4F88-D6DB-018CA508247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6F3C8E53-7B0C-8C73-8A1E-45E8589B5127}"/>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6C963407-72E7-DAAC-D5B0-1B70E8C269E3}"/>
              </a:ext>
            </a:extLst>
          </p:cNvPr>
          <p:cNvSpPr>
            <a:spLocks noGrp="1"/>
          </p:cNvSpPr>
          <p:nvPr>
            <p:ph type="sldNum" sz="quarter" idx="5"/>
          </p:nvPr>
        </p:nvSpPr>
        <p:spPr/>
        <p:txBody>
          <a:bodyPr/>
          <a:lstStyle/>
          <a:p>
            <a:fld id="{A35DDF1B-0109-458B-A155-87B34913A30F}" type="slidenum">
              <a:rPr lang="ar-IQ" smtClean="0"/>
              <a:t>13</a:t>
            </a:fld>
            <a:endParaRPr lang="ar-IQ"/>
          </a:p>
        </p:txBody>
      </p:sp>
    </p:spTree>
    <p:extLst>
      <p:ext uri="{BB962C8B-B14F-4D97-AF65-F5344CB8AC3E}">
        <p14:creationId xmlns:p14="http://schemas.microsoft.com/office/powerpoint/2010/main" val="1995329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3962-3700-E71C-F392-219F219378B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B616BF2-826D-6152-0F50-E9089E8E081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7B1E9772-177A-BEA3-01AF-F224D273BFE6}"/>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836FD3FB-8090-4460-CCB6-AA802D8CFEA6}"/>
              </a:ext>
            </a:extLst>
          </p:cNvPr>
          <p:cNvSpPr>
            <a:spLocks noGrp="1"/>
          </p:cNvSpPr>
          <p:nvPr>
            <p:ph type="sldNum" sz="quarter" idx="5"/>
          </p:nvPr>
        </p:nvSpPr>
        <p:spPr/>
        <p:txBody>
          <a:bodyPr/>
          <a:lstStyle/>
          <a:p>
            <a:fld id="{A35DDF1B-0109-458B-A155-87B34913A30F}" type="slidenum">
              <a:rPr lang="ar-IQ" smtClean="0"/>
              <a:t>14</a:t>
            </a:fld>
            <a:endParaRPr lang="ar-IQ"/>
          </a:p>
        </p:txBody>
      </p:sp>
    </p:spTree>
    <p:extLst>
      <p:ext uri="{BB962C8B-B14F-4D97-AF65-F5344CB8AC3E}">
        <p14:creationId xmlns:p14="http://schemas.microsoft.com/office/powerpoint/2010/main" val="388892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5"/>
          </p:nvPr>
        </p:nvSpPr>
        <p:spPr/>
        <p:txBody>
          <a:bodyPr/>
          <a:lstStyle/>
          <a:p>
            <a:fld id="{A35DDF1B-0109-458B-A155-87B34913A30F}" type="slidenum">
              <a:rPr lang="ar-IQ" smtClean="0"/>
              <a:t>2</a:t>
            </a:fld>
            <a:endParaRPr lang="ar-IQ"/>
          </a:p>
        </p:txBody>
      </p:sp>
    </p:spTree>
    <p:extLst>
      <p:ext uri="{BB962C8B-B14F-4D97-AF65-F5344CB8AC3E}">
        <p14:creationId xmlns:p14="http://schemas.microsoft.com/office/powerpoint/2010/main" val="53993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2A0F4-6AB5-CF79-B518-863A0FC37DDC}"/>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CF01B1E1-6D0A-A738-3670-70EEE686E22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3C0D7F6-C78A-571E-1671-CB3C4015EB69}"/>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AA447C44-F65F-4909-96C8-7B154EED4B11}"/>
              </a:ext>
            </a:extLst>
          </p:cNvPr>
          <p:cNvSpPr>
            <a:spLocks noGrp="1"/>
          </p:cNvSpPr>
          <p:nvPr>
            <p:ph type="sldNum" sz="quarter" idx="5"/>
          </p:nvPr>
        </p:nvSpPr>
        <p:spPr/>
        <p:txBody>
          <a:bodyPr/>
          <a:lstStyle/>
          <a:p>
            <a:fld id="{A35DDF1B-0109-458B-A155-87B34913A30F}" type="slidenum">
              <a:rPr lang="ar-IQ" smtClean="0"/>
              <a:t>3</a:t>
            </a:fld>
            <a:endParaRPr lang="ar-IQ"/>
          </a:p>
        </p:txBody>
      </p:sp>
    </p:spTree>
    <p:extLst>
      <p:ext uri="{BB962C8B-B14F-4D97-AF65-F5344CB8AC3E}">
        <p14:creationId xmlns:p14="http://schemas.microsoft.com/office/powerpoint/2010/main" val="222769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0635A-46A2-8A4C-26DD-1065DDE604F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94E8DA9-9CE2-ADAF-871F-3FF42EF9950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C579FD3-2FE2-FD25-358F-A54D6749C79A}"/>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FD1FB1C3-95E5-301A-4B1C-A04E0BC3CF6C}"/>
              </a:ext>
            </a:extLst>
          </p:cNvPr>
          <p:cNvSpPr>
            <a:spLocks noGrp="1"/>
          </p:cNvSpPr>
          <p:nvPr>
            <p:ph type="sldNum" sz="quarter" idx="5"/>
          </p:nvPr>
        </p:nvSpPr>
        <p:spPr/>
        <p:txBody>
          <a:bodyPr/>
          <a:lstStyle/>
          <a:p>
            <a:fld id="{A35DDF1B-0109-458B-A155-87B34913A30F}" type="slidenum">
              <a:rPr lang="ar-IQ" smtClean="0"/>
              <a:t>4</a:t>
            </a:fld>
            <a:endParaRPr lang="ar-IQ"/>
          </a:p>
        </p:txBody>
      </p:sp>
    </p:spTree>
    <p:extLst>
      <p:ext uri="{BB962C8B-B14F-4D97-AF65-F5344CB8AC3E}">
        <p14:creationId xmlns:p14="http://schemas.microsoft.com/office/powerpoint/2010/main" val="344370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73C7C-D6DC-C293-6A1F-ADC175A32A7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700AB18-3BAC-D772-9B3D-4EF79281BCC6}"/>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725CA096-56CF-B8F4-969B-F8CD38A6E2D4}"/>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AEF36BD6-734C-EA38-C53B-E02C5485B5D1}"/>
              </a:ext>
            </a:extLst>
          </p:cNvPr>
          <p:cNvSpPr>
            <a:spLocks noGrp="1"/>
          </p:cNvSpPr>
          <p:nvPr>
            <p:ph type="sldNum" sz="quarter" idx="5"/>
          </p:nvPr>
        </p:nvSpPr>
        <p:spPr/>
        <p:txBody>
          <a:bodyPr/>
          <a:lstStyle/>
          <a:p>
            <a:fld id="{A35DDF1B-0109-458B-A155-87B34913A30F}" type="slidenum">
              <a:rPr lang="ar-IQ" smtClean="0"/>
              <a:t>5</a:t>
            </a:fld>
            <a:endParaRPr lang="ar-IQ"/>
          </a:p>
        </p:txBody>
      </p:sp>
    </p:spTree>
    <p:extLst>
      <p:ext uri="{BB962C8B-B14F-4D97-AF65-F5344CB8AC3E}">
        <p14:creationId xmlns:p14="http://schemas.microsoft.com/office/powerpoint/2010/main" val="13928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9BD8B-8A7E-E007-8592-F3679087D4F0}"/>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6B881E03-0801-5A0E-C657-C4B6FCAEBB2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4155CB0-D17B-AF46-B2F2-D6585D93FC12}"/>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100A85EE-E192-6C2C-ED3E-B8F4C434BC6E}"/>
              </a:ext>
            </a:extLst>
          </p:cNvPr>
          <p:cNvSpPr>
            <a:spLocks noGrp="1"/>
          </p:cNvSpPr>
          <p:nvPr>
            <p:ph type="sldNum" sz="quarter" idx="5"/>
          </p:nvPr>
        </p:nvSpPr>
        <p:spPr/>
        <p:txBody>
          <a:bodyPr/>
          <a:lstStyle/>
          <a:p>
            <a:fld id="{A35DDF1B-0109-458B-A155-87B34913A30F}" type="slidenum">
              <a:rPr lang="ar-IQ" smtClean="0"/>
              <a:t>6</a:t>
            </a:fld>
            <a:endParaRPr lang="ar-IQ"/>
          </a:p>
        </p:txBody>
      </p:sp>
    </p:spTree>
    <p:extLst>
      <p:ext uri="{BB962C8B-B14F-4D97-AF65-F5344CB8AC3E}">
        <p14:creationId xmlns:p14="http://schemas.microsoft.com/office/powerpoint/2010/main" val="152856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4E34-2B92-5FCC-92A6-DCD38175FE7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579FEE03-274C-4393-8CDB-BDBCC80DB12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00C42F1-8FAB-A12B-5CC7-AAB67ABDF87C}"/>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5FE2F6F2-BAB7-159E-FC84-1BB31C33BAE2}"/>
              </a:ext>
            </a:extLst>
          </p:cNvPr>
          <p:cNvSpPr>
            <a:spLocks noGrp="1"/>
          </p:cNvSpPr>
          <p:nvPr>
            <p:ph type="sldNum" sz="quarter" idx="5"/>
          </p:nvPr>
        </p:nvSpPr>
        <p:spPr/>
        <p:txBody>
          <a:bodyPr/>
          <a:lstStyle/>
          <a:p>
            <a:fld id="{A35DDF1B-0109-458B-A155-87B34913A30F}" type="slidenum">
              <a:rPr lang="ar-IQ" smtClean="0"/>
              <a:t>7</a:t>
            </a:fld>
            <a:endParaRPr lang="ar-IQ"/>
          </a:p>
        </p:txBody>
      </p:sp>
    </p:spTree>
    <p:extLst>
      <p:ext uri="{BB962C8B-B14F-4D97-AF65-F5344CB8AC3E}">
        <p14:creationId xmlns:p14="http://schemas.microsoft.com/office/powerpoint/2010/main" val="143509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3379E-128A-925D-F7A0-E8233686DF5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475D3C9-A1AB-7560-351B-FEB331BA11A2}"/>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6D5C029-D531-BAA9-8CAA-366B878A3C7C}"/>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D54B79AA-859B-CDF5-2D0D-C1B77CC7B3CC}"/>
              </a:ext>
            </a:extLst>
          </p:cNvPr>
          <p:cNvSpPr>
            <a:spLocks noGrp="1"/>
          </p:cNvSpPr>
          <p:nvPr>
            <p:ph type="sldNum" sz="quarter" idx="5"/>
          </p:nvPr>
        </p:nvSpPr>
        <p:spPr/>
        <p:txBody>
          <a:bodyPr/>
          <a:lstStyle/>
          <a:p>
            <a:fld id="{A35DDF1B-0109-458B-A155-87B34913A30F}" type="slidenum">
              <a:rPr lang="ar-IQ" smtClean="0"/>
              <a:t>8</a:t>
            </a:fld>
            <a:endParaRPr lang="ar-IQ"/>
          </a:p>
        </p:txBody>
      </p:sp>
    </p:spTree>
    <p:extLst>
      <p:ext uri="{BB962C8B-B14F-4D97-AF65-F5344CB8AC3E}">
        <p14:creationId xmlns:p14="http://schemas.microsoft.com/office/powerpoint/2010/main" val="338467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368B-FF20-0141-8788-EEBF630E79B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D0F3A312-CABA-CB1A-794E-E334A23478D8}"/>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A40F21B-B647-376B-CBA7-DC1CB47FA73C}"/>
              </a:ext>
            </a:extLst>
          </p:cNvPr>
          <p:cNvSpPr>
            <a:spLocks noGrp="1"/>
          </p:cNvSpPr>
          <p:nvPr>
            <p:ph type="body" idx="1"/>
          </p:nvPr>
        </p:nvSpPr>
        <p:spPr/>
        <p:txBody>
          <a:bodyPr/>
          <a:lstStyle/>
          <a:p>
            <a:endParaRPr lang="ar-IQ" dirty="0"/>
          </a:p>
        </p:txBody>
      </p:sp>
      <p:sp>
        <p:nvSpPr>
          <p:cNvPr id="4" name="عنصر نائب لرقم الشريحة 3">
            <a:extLst>
              <a:ext uri="{FF2B5EF4-FFF2-40B4-BE49-F238E27FC236}">
                <a16:creationId xmlns:a16="http://schemas.microsoft.com/office/drawing/2014/main" id="{EF3F72A9-B454-31FB-4B3C-86670F07C469}"/>
              </a:ext>
            </a:extLst>
          </p:cNvPr>
          <p:cNvSpPr>
            <a:spLocks noGrp="1"/>
          </p:cNvSpPr>
          <p:nvPr>
            <p:ph type="sldNum" sz="quarter" idx="5"/>
          </p:nvPr>
        </p:nvSpPr>
        <p:spPr/>
        <p:txBody>
          <a:bodyPr/>
          <a:lstStyle/>
          <a:p>
            <a:fld id="{A35DDF1B-0109-458B-A155-87B34913A30F}" type="slidenum">
              <a:rPr lang="ar-IQ" smtClean="0"/>
              <a:t>9</a:t>
            </a:fld>
            <a:endParaRPr lang="ar-IQ"/>
          </a:p>
        </p:txBody>
      </p:sp>
    </p:spTree>
    <p:extLst>
      <p:ext uri="{BB962C8B-B14F-4D97-AF65-F5344CB8AC3E}">
        <p14:creationId xmlns:p14="http://schemas.microsoft.com/office/powerpoint/2010/main" val="419739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5561D0-DF7B-8E89-264B-C6C052D77E1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IQ"/>
          </a:p>
        </p:txBody>
      </p:sp>
      <p:sp>
        <p:nvSpPr>
          <p:cNvPr id="3" name="عنوان فرعي 2">
            <a:extLst>
              <a:ext uri="{FF2B5EF4-FFF2-40B4-BE49-F238E27FC236}">
                <a16:creationId xmlns:a16="http://schemas.microsoft.com/office/drawing/2014/main" id="{2687B3EE-5A38-6946-2370-9D0603009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IQ"/>
          </a:p>
        </p:txBody>
      </p:sp>
      <p:sp>
        <p:nvSpPr>
          <p:cNvPr id="4" name="عنصر نائب للتاريخ 3">
            <a:extLst>
              <a:ext uri="{FF2B5EF4-FFF2-40B4-BE49-F238E27FC236}">
                <a16:creationId xmlns:a16="http://schemas.microsoft.com/office/drawing/2014/main" id="{BF969565-EE12-DD10-E85B-CB684C492A49}"/>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5" name="عنصر نائب للتذييل 4">
            <a:extLst>
              <a:ext uri="{FF2B5EF4-FFF2-40B4-BE49-F238E27FC236}">
                <a16:creationId xmlns:a16="http://schemas.microsoft.com/office/drawing/2014/main" id="{0B35AADC-FBFC-ABA1-98C1-A731FDEDD6CF}"/>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31B49103-AD6D-0824-348B-091D2A4F6036}"/>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248151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B57432-81E6-B939-0950-0CA893810F0E}"/>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B42D42DF-3597-7473-D174-E49F214C3B4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434D930A-7EDA-80A1-BC94-261BFBBB2EFE}"/>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5" name="عنصر نائب للتذييل 4">
            <a:extLst>
              <a:ext uri="{FF2B5EF4-FFF2-40B4-BE49-F238E27FC236}">
                <a16:creationId xmlns:a16="http://schemas.microsoft.com/office/drawing/2014/main" id="{63641E80-59EE-2853-12D0-E9736A4C7211}"/>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65996221-013D-DA46-DA20-A6AA635F1CFC}"/>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182100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C77B53A-C988-783A-743A-E2E8E538D8D6}"/>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6DD6CED9-8C39-431E-0766-F5CFC40F205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ADDAA9B1-21D9-9A1A-F435-01253B5FFA07}"/>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5" name="عنصر نائب للتذييل 4">
            <a:extLst>
              <a:ext uri="{FF2B5EF4-FFF2-40B4-BE49-F238E27FC236}">
                <a16:creationId xmlns:a16="http://schemas.microsoft.com/office/drawing/2014/main" id="{D1095AC8-321E-8533-FD7F-5AC468A8A2D2}"/>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8CFD4C28-783B-D020-B413-5225A6DE3FDC}"/>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260165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4F1AD6-B822-E0B1-A8F4-B1D0773DEF00}"/>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9664CA03-D8B4-7F5C-235B-DF428851311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37FB6197-634D-BCC1-5D8D-5338E97DED15}"/>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5" name="عنصر نائب للتذييل 4">
            <a:extLst>
              <a:ext uri="{FF2B5EF4-FFF2-40B4-BE49-F238E27FC236}">
                <a16:creationId xmlns:a16="http://schemas.microsoft.com/office/drawing/2014/main" id="{932D9F75-990A-BA38-A361-6F95BA2E6574}"/>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6C540D6D-6A1E-A26D-6EBB-C34BE57BE2F8}"/>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266583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7F8F07-BC08-AE11-FADE-AF472574DA29}"/>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564C4C13-D9C3-D065-A80F-E233F5AEA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FE61F18-0F67-3FF0-EC24-6554260EE50B}"/>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5" name="عنصر نائب للتذييل 4">
            <a:extLst>
              <a:ext uri="{FF2B5EF4-FFF2-40B4-BE49-F238E27FC236}">
                <a16:creationId xmlns:a16="http://schemas.microsoft.com/office/drawing/2014/main" id="{485D238B-50C0-205A-4DC2-B54BAE5E19B9}"/>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DB1FF739-7990-F8A7-DFE2-A06D5531E8D0}"/>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156040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B9A8318-4143-D0AD-0573-A28DF586F73E}"/>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B1960615-6543-7815-8959-CE307B634ED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a:extLst>
              <a:ext uri="{FF2B5EF4-FFF2-40B4-BE49-F238E27FC236}">
                <a16:creationId xmlns:a16="http://schemas.microsoft.com/office/drawing/2014/main" id="{977BD8BA-6A79-C2D2-C3D3-A5A423CB7FD2}"/>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a:extLst>
              <a:ext uri="{FF2B5EF4-FFF2-40B4-BE49-F238E27FC236}">
                <a16:creationId xmlns:a16="http://schemas.microsoft.com/office/drawing/2014/main" id="{ACED2A3C-BEE5-5F72-3C27-C3D7EA657644}"/>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6" name="عنصر نائب للتذييل 5">
            <a:extLst>
              <a:ext uri="{FF2B5EF4-FFF2-40B4-BE49-F238E27FC236}">
                <a16:creationId xmlns:a16="http://schemas.microsoft.com/office/drawing/2014/main" id="{17BD3475-792E-1EC5-1D0E-E190394E54EF}"/>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3C6BBCF2-2FF9-E2D6-9428-6EB8C5F047E2}"/>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313821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CBAACF-00D1-1FDA-F9C6-4C17BECE294B}"/>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840F68AD-6190-7DA6-A50C-BA54F4B54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1F92E37-B387-3DB6-051C-201BF8E5CBF8}"/>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a:extLst>
              <a:ext uri="{FF2B5EF4-FFF2-40B4-BE49-F238E27FC236}">
                <a16:creationId xmlns:a16="http://schemas.microsoft.com/office/drawing/2014/main" id="{5C327BDB-D794-7327-8140-56F68F274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48C4CDB-74A2-BD71-8DDA-6D766D4F443E}"/>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a:extLst>
              <a:ext uri="{FF2B5EF4-FFF2-40B4-BE49-F238E27FC236}">
                <a16:creationId xmlns:a16="http://schemas.microsoft.com/office/drawing/2014/main" id="{D3C4442F-0D59-DCA7-A3A4-E0C504E571D3}"/>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8" name="عنصر نائب للتذييل 7">
            <a:extLst>
              <a:ext uri="{FF2B5EF4-FFF2-40B4-BE49-F238E27FC236}">
                <a16:creationId xmlns:a16="http://schemas.microsoft.com/office/drawing/2014/main" id="{EC7084AE-7D1B-5D9D-8A2F-D32E227CD425}"/>
              </a:ext>
            </a:extLst>
          </p:cNvPr>
          <p:cNvSpPr>
            <a:spLocks noGrp="1"/>
          </p:cNvSpPr>
          <p:nvPr>
            <p:ph type="ftr" sz="quarter" idx="11"/>
          </p:nvPr>
        </p:nvSpPr>
        <p:spPr/>
        <p:txBody>
          <a:bodyPr/>
          <a:lstStyle/>
          <a:p>
            <a:endParaRPr lang="ar-IQ"/>
          </a:p>
        </p:txBody>
      </p:sp>
      <p:sp>
        <p:nvSpPr>
          <p:cNvPr id="9" name="عنصر نائب لرقم الشريحة 8">
            <a:extLst>
              <a:ext uri="{FF2B5EF4-FFF2-40B4-BE49-F238E27FC236}">
                <a16:creationId xmlns:a16="http://schemas.microsoft.com/office/drawing/2014/main" id="{93305287-E2B5-BB3D-1D9A-A68347428ACA}"/>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4153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F9E70CE-67AF-2CCA-B528-6589F94AEE07}"/>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تاريخ 2">
            <a:extLst>
              <a:ext uri="{FF2B5EF4-FFF2-40B4-BE49-F238E27FC236}">
                <a16:creationId xmlns:a16="http://schemas.microsoft.com/office/drawing/2014/main" id="{DD31F6F8-6899-68F0-1FAB-C16207317F78}"/>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4" name="عنصر نائب للتذييل 3">
            <a:extLst>
              <a:ext uri="{FF2B5EF4-FFF2-40B4-BE49-F238E27FC236}">
                <a16:creationId xmlns:a16="http://schemas.microsoft.com/office/drawing/2014/main" id="{2EF856C4-B54E-6E04-4F69-D5DD88FFF2EA}"/>
              </a:ext>
            </a:extLst>
          </p:cNvPr>
          <p:cNvSpPr>
            <a:spLocks noGrp="1"/>
          </p:cNvSpPr>
          <p:nvPr>
            <p:ph type="ftr" sz="quarter" idx="11"/>
          </p:nvPr>
        </p:nvSpPr>
        <p:spPr/>
        <p:txBody>
          <a:bodyPr/>
          <a:lstStyle/>
          <a:p>
            <a:endParaRPr lang="ar-IQ"/>
          </a:p>
        </p:txBody>
      </p:sp>
      <p:sp>
        <p:nvSpPr>
          <p:cNvPr id="5" name="عنصر نائب لرقم الشريحة 4">
            <a:extLst>
              <a:ext uri="{FF2B5EF4-FFF2-40B4-BE49-F238E27FC236}">
                <a16:creationId xmlns:a16="http://schemas.microsoft.com/office/drawing/2014/main" id="{E99081E1-D2F9-DBD0-390D-0874F87D5E73}"/>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164072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56AA6BD-1DB4-73E0-658A-C45A92A7812C}"/>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3" name="عنصر نائب للتذييل 2">
            <a:extLst>
              <a:ext uri="{FF2B5EF4-FFF2-40B4-BE49-F238E27FC236}">
                <a16:creationId xmlns:a16="http://schemas.microsoft.com/office/drawing/2014/main" id="{47A740C3-3D22-B2E7-C54D-69EA29A71E6D}"/>
              </a:ext>
            </a:extLst>
          </p:cNvPr>
          <p:cNvSpPr>
            <a:spLocks noGrp="1"/>
          </p:cNvSpPr>
          <p:nvPr>
            <p:ph type="ftr" sz="quarter" idx="11"/>
          </p:nvPr>
        </p:nvSpPr>
        <p:spPr/>
        <p:txBody>
          <a:bodyPr/>
          <a:lstStyle/>
          <a:p>
            <a:endParaRPr lang="ar-IQ"/>
          </a:p>
        </p:txBody>
      </p:sp>
      <p:sp>
        <p:nvSpPr>
          <p:cNvPr id="4" name="عنصر نائب لرقم الشريحة 3">
            <a:extLst>
              <a:ext uri="{FF2B5EF4-FFF2-40B4-BE49-F238E27FC236}">
                <a16:creationId xmlns:a16="http://schemas.microsoft.com/office/drawing/2014/main" id="{E780EE7E-011E-D86F-63F3-48DBB1B58F39}"/>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358037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41E31E-E6E4-D7AD-9EE1-A710956E8D3A}"/>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11BD623A-5406-994F-9EEB-8147270200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a:extLst>
              <a:ext uri="{FF2B5EF4-FFF2-40B4-BE49-F238E27FC236}">
                <a16:creationId xmlns:a16="http://schemas.microsoft.com/office/drawing/2014/main" id="{C71C84A7-D8A4-4500-DDB2-449777F46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1E094BF-7196-18BB-701D-8D6C27681429}"/>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6" name="عنصر نائب للتذييل 5">
            <a:extLst>
              <a:ext uri="{FF2B5EF4-FFF2-40B4-BE49-F238E27FC236}">
                <a16:creationId xmlns:a16="http://schemas.microsoft.com/office/drawing/2014/main" id="{7CED705D-31B6-E1BB-5EBF-77C9782C4879}"/>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B2AA7CA5-0D7C-FCA2-B94B-F026262BC54A}"/>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262726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C88D2D-66E8-9488-0F0D-00853C30E4B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صورة 2">
            <a:extLst>
              <a:ext uri="{FF2B5EF4-FFF2-40B4-BE49-F238E27FC236}">
                <a16:creationId xmlns:a16="http://schemas.microsoft.com/office/drawing/2014/main" id="{40161FFC-0CCA-1F71-DC40-01C679626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a:extLst>
              <a:ext uri="{FF2B5EF4-FFF2-40B4-BE49-F238E27FC236}">
                <a16:creationId xmlns:a16="http://schemas.microsoft.com/office/drawing/2014/main" id="{6B538BC2-804A-76E8-BA2E-3DCD8972D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3FFAF6F-51C2-1591-CDDC-B8B96A508771}"/>
              </a:ext>
            </a:extLst>
          </p:cNvPr>
          <p:cNvSpPr>
            <a:spLocks noGrp="1"/>
          </p:cNvSpPr>
          <p:nvPr>
            <p:ph type="dt" sz="half" idx="10"/>
          </p:nvPr>
        </p:nvSpPr>
        <p:spPr/>
        <p:txBody>
          <a:bodyPr/>
          <a:lstStyle/>
          <a:p>
            <a:fld id="{E14EE70B-2A92-417C-9E74-2550B1C90684}" type="datetimeFigureOut">
              <a:rPr lang="ar-IQ" smtClean="0"/>
              <a:t>19/11/1446</a:t>
            </a:fld>
            <a:endParaRPr lang="ar-IQ"/>
          </a:p>
        </p:txBody>
      </p:sp>
      <p:sp>
        <p:nvSpPr>
          <p:cNvPr id="6" name="عنصر نائب للتذييل 5">
            <a:extLst>
              <a:ext uri="{FF2B5EF4-FFF2-40B4-BE49-F238E27FC236}">
                <a16:creationId xmlns:a16="http://schemas.microsoft.com/office/drawing/2014/main" id="{8714B1BF-87FD-4F96-2AF0-8919675BC094}"/>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8FCE72BF-5E3E-BFB1-7BD7-C05984B55C05}"/>
              </a:ext>
            </a:extLst>
          </p:cNvPr>
          <p:cNvSpPr>
            <a:spLocks noGrp="1"/>
          </p:cNvSpPr>
          <p:nvPr>
            <p:ph type="sldNum" sz="quarter" idx="12"/>
          </p:nvPr>
        </p:nvSpPr>
        <p:spPr/>
        <p:txBody>
          <a:bodyPr/>
          <a:lstStyle/>
          <a:p>
            <a:fld id="{C4410118-5259-4CBF-995F-522BFEDF9B93}" type="slidenum">
              <a:rPr lang="ar-IQ" smtClean="0"/>
              <a:t>‹#›</a:t>
            </a:fld>
            <a:endParaRPr lang="ar-IQ"/>
          </a:p>
        </p:txBody>
      </p:sp>
    </p:spTree>
    <p:extLst>
      <p:ext uri="{BB962C8B-B14F-4D97-AF65-F5344CB8AC3E}">
        <p14:creationId xmlns:p14="http://schemas.microsoft.com/office/powerpoint/2010/main" val="67914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355177E-0255-BDDD-9939-FA42F0DA111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19C01FA3-F94D-A125-E7BA-2A9E45D1272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82498E5A-0055-23D2-0ED5-2AB69D86BAF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14EE70B-2A92-417C-9E74-2550B1C90684}" type="datetimeFigureOut">
              <a:rPr lang="ar-IQ" smtClean="0"/>
              <a:t>19/11/1446</a:t>
            </a:fld>
            <a:endParaRPr lang="ar-IQ"/>
          </a:p>
        </p:txBody>
      </p:sp>
      <p:sp>
        <p:nvSpPr>
          <p:cNvPr id="5" name="عنصر نائب للتذييل 4">
            <a:extLst>
              <a:ext uri="{FF2B5EF4-FFF2-40B4-BE49-F238E27FC236}">
                <a16:creationId xmlns:a16="http://schemas.microsoft.com/office/drawing/2014/main" id="{99123C16-9279-6D3F-7D5E-371851DB4A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a:extLst>
              <a:ext uri="{FF2B5EF4-FFF2-40B4-BE49-F238E27FC236}">
                <a16:creationId xmlns:a16="http://schemas.microsoft.com/office/drawing/2014/main" id="{E7B58A52-0E86-C2AB-7EC9-98592403D65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4410118-5259-4CBF-995F-522BFEDF9B93}" type="slidenum">
              <a:rPr lang="ar-IQ" smtClean="0"/>
              <a:t>‹#›</a:t>
            </a:fld>
            <a:endParaRPr lang="ar-IQ"/>
          </a:p>
        </p:txBody>
      </p:sp>
    </p:spTree>
    <p:extLst>
      <p:ext uri="{BB962C8B-B14F-4D97-AF65-F5344CB8AC3E}">
        <p14:creationId xmlns:p14="http://schemas.microsoft.com/office/powerpoint/2010/main" val="144233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3C6C6E37-AC84-1D60-CDB0-12DDB5B4A75A}"/>
              </a:ext>
            </a:extLst>
          </p:cNvPr>
          <p:cNvSpPr/>
          <p:nvPr/>
        </p:nvSpPr>
        <p:spPr>
          <a:xfrm>
            <a:off x="0" y="0"/>
            <a:ext cx="12192000" cy="6858001"/>
          </a:xfrm>
          <a:prstGeom prst="rect">
            <a:avLst/>
          </a:prstGeom>
          <a:solidFill>
            <a:schemeClr val="tx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5400" b="1" dirty="0">
                <a:solidFill>
                  <a:srgbClr val="FFFF00"/>
                </a:solidFill>
                <a:latin typeface="Times New Roman" panose="02020603050405020304" pitchFamily="18" charset="0"/>
                <a:ea typeface="+mj-ea"/>
                <a:cs typeface="Times New Roman" panose="02020603050405020304" pitchFamily="18" charset="0"/>
              </a:rPr>
              <a:t>Iraqi Union Catalog</a:t>
            </a:r>
            <a:endParaRPr lang="ar-IQ" sz="5400" b="1" dirty="0">
              <a:solidFill>
                <a:srgbClr val="FFFF00"/>
              </a:solidFill>
              <a:latin typeface="Times New Roman" panose="02020603050405020304" pitchFamily="18" charset="0"/>
              <a:ea typeface="+mj-ea"/>
              <a:cs typeface="Times New Roman" panose="02020603050405020304" pitchFamily="18" charset="0"/>
            </a:endParaRPr>
          </a:p>
          <a:p>
            <a:pPr algn="ctr"/>
            <a:endParaRPr lang="en-US" sz="1050" b="1" dirty="0">
              <a:solidFill>
                <a:srgbClr val="FFFF00"/>
              </a:solidFill>
              <a:latin typeface="Times New Roman" panose="02020603050405020304" pitchFamily="18" charset="0"/>
              <a:ea typeface="+mj-ea"/>
              <a:cs typeface="Times New Roman" panose="02020603050405020304" pitchFamily="18" charset="0"/>
            </a:endParaRPr>
          </a:p>
          <a:p>
            <a:pPr algn="ctr"/>
            <a:r>
              <a:rPr lang="en-US" sz="4400" b="1" dirty="0">
                <a:solidFill>
                  <a:schemeClr val="bg1"/>
                </a:solidFill>
                <a:latin typeface="Times New Roman" panose="02020603050405020304" pitchFamily="18" charset="0"/>
                <a:ea typeface="+mj-ea"/>
                <a:cs typeface="Times New Roman" panose="02020603050405020304" pitchFamily="18" charset="0"/>
              </a:rPr>
              <a:t>Prepared by the student</a:t>
            </a:r>
          </a:p>
          <a:p>
            <a:pPr algn="ctr"/>
            <a:r>
              <a:rPr lang="en-US" sz="4400" b="1" dirty="0">
                <a:solidFill>
                  <a:schemeClr val="bg1"/>
                </a:solidFill>
                <a:latin typeface="Times New Roman" panose="02020603050405020304" pitchFamily="18" charset="0"/>
                <a:ea typeface="+mj-ea"/>
                <a:cs typeface="Times New Roman" panose="02020603050405020304" pitchFamily="18" charset="0"/>
              </a:rPr>
              <a:t>Ahmed </a:t>
            </a:r>
            <a:r>
              <a:rPr lang="en-US" sz="4400" b="1" dirty="0" err="1">
                <a:solidFill>
                  <a:schemeClr val="bg1"/>
                </a:solidFill>
                <a:latin typeface="Times New Roman" panose="02020603050405020304" pitchFamily="18" charset="0"/>
                <a:ea typeface="+mj-ea"/>
                <a:cs typeface="Times New Roman" panose="02020603050405020304" pitchFamily="18" charset="0"/>
              </a:rPr>
              <a:t>iedan</a:t>
            </a:r>
            <a:r>
              <a:rPr lang="en-US" sz="4400" b="1" dirty="0">
                <a:solidFill>
                  <a:schemeClr val="bg1"/>
                </a:solidFill>
                <a:latin typeface="Times New Roman" panose="02020603050405020304" pitchFamily="18" charset="0"/>
                <a:ea typeface="+mj-ea"/>
                <a:cs typeface="Times New Roman" panose="02020603050405020304" pitchFamily="18" charset="0"/>
              </a:rPr>
              <a:t> Mohammad</a:t>
            </a:r>
          </a:p>
          <a:p>
            <a:pPr algn="ctr"/>
            <a:endParaRPr lang="en-US" sz="4400" b="1" dirty="0">
              <a:solidFill>
                <a:schemeClr val="bg1"/>
              </a:solidFill>
              <a:latin typeface="Times New Roman" panose="02020603050405020304" pitchFamily="18" charset="0"/>
              <a:ea typeface="+mj-ea"/>
              <a:cs typeface="Times New Roman" panose="02020603050405020304" pitchFamily="18" charset="0"/>
            </a:endParaRPr>
          </a:p>
          <a:p>
            <a:pPr algn="ctr"/>
            <a:r>
              <a:rPr lang="en-US" sz="4400" b="1" dirty="0">
                <a:solidFill>
                  <a:schemeClr val="bg1"/>
                </a:solidFill>
                <a:latin typeface="Times New Roman" panose="02020603050405020304" pitchFamily="18" charset="0"/>
                <a:ea typeface="+mj-ea"/>
                <a:cs typeface="Times New Roman" panose="02020603050405020304" pitchFamily="18" charset="0"/>
              </a:rPr>
              <a:t>Supervisor</a:t>
            </a:r>
            <a:endParaRPr lang="en-US" sz="4400" b="1" dirty="0">
              <a:solidFill>
                <a:srgbClr val="FFFF00"/>
              </a:solidFill>
              <a:latin typeface="Times New Roman" panose="02020603050405020304" pitchFamily="18" charset="0"/>
              <a:ea typeface="+mj-ea"/>
              <a:cs typeface="Times New Roman" panose="02020603050405020304" pitchFamily="18" charset="0"/>
            </a:endParaRPr>
          </a:p>
          <a:p>
            <a:pPr algn="ctr"/>
            <a:r>
              <a:rPr lang="en-US" sz="4400" b="1" dirty="0">
                <a:solidFill>
                  <a:srgbClr val="FFFF00"/>
                </a:solidFill>
                <a:latin typeface="Times New Roman" panose="02020603050405020304" pitchFamily="18" charset="0"/>
                <a:ea typeface="+mj-ea"/>
                <a:cs typeface="Times New Roman" panose="02020603050405020304" pitchFamily="18" charset="0"/>
              </a:rPr>
              <a:t>Prof. Dr. Ahmed </a:t>
            </a:r>
            <a:r>
              <a:rPr lang="en-US" sz="4400" b="1" dirty="0" err="1">
                <a:solidFill>
                  <a:srgbClr val="FFFF00"/>
                </a:solidFill>
                <a:latin typeface="Times New Roman" panose="02020603050405020304" pitchFamily="18" charset="0"/>
                <a:ea typeface="+mj-ea"/>
                <a:cs typeface="Times New Roman" panose="02020603050405020304" pitchFamily="18" charset="0"/>
              </a:rPr>
              <a:t>Qadoury</a:t>
            </a:r>
            <a:r>
              <a:rPr lang="en-US" sz="4400" b="1" dirty="0">
                <a:solidFill>
                  <a:srgbClr val="FFFF00"/>
                </a:solidFill>
                <a:latin typeface="Times New Roman" panose="02020603050405020304" pitchFamily="18" charset="0"/>
                <a:ea typeface="+mj-ea"/>
                <a:cs typeface="Times New Roman" panose="02020603050405020304" pitchFamily="18" charset="0"/>
              </a:rPr>
              <a:t> Abed </a:t>
            </a:r>
          </a:p>
        </p:txBody>
      </p:sp>
      <p:sp>
        <p:nvSpPr>
          <p:cNvPr id="5" name="مستطيل 4">
            <a:extLst>
              <a:ext uri="{FF2B5EF4-FFF2-40B4-BE49-F238E27FC236}">
                <a16:creationId xmlns:a16="http://schemas.microsoft.com/office/drawing/2014/main" id="{4FC62AAD-6B1B-E409-64A9-3A954476021A}"/>
              </a:ext>
            </a:extLst>
          </p:cNvPr>
          <p:cNvSpPr/>
          <p:nvPr/>
        </p:nvSpPr>
        <p:spPr>
          <a:xfrm>
            <a:off x="0" y="3905573"/>
            <a:ext cx="12192000" cy="20147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765097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77D6A-661E-82C4-105A-0406FE569A9B}"/>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C6B08376-912C-0D2D-B223-4165B447924E}"/>
              </a:ext>
            </a:extLst>
          </p:cNvPr>
          <p:cNvSpPr>
            <a:spLocks noGrp="1"/>
          </p:cNvSpPr>
          <p:nvPr>
            <p:ph type="title"/>
          </p:nvPr>
        </p:nvSpPr>
        <p:spPr>
          <a:xfrm>
            <a:off x="496591" y="196042"/>
            <a:ext cx="11198817" cy="1772244"/>
          </a:xfrm>
          <a:ln w="57150">
            <a:solidFill>
              <a:srgbClr val="C00000"/>
            </a:solidFill>
          </a:ln>
        </p:spPr>
        <p:txBody>
          <a:bodyPr>
            <a:noAutofit/>
          </a:bodyPr>
          <a:lstStyle/>
          <a:p>
            <a:pPr algn="l" rtl="0"/>
            <a:r>
              <a:rPr lang="en-US" sz="2400" b="1" dirty="0">
                <a:solidFill>
                  <a:srgbClr val="C00000"/>
                </a:solidFill>
                <a:latin typeface="Times New Roman" panose="02020603050405020304" pitchFamily="18" charset="0"/>
                <a:cs typeface="Times New Roman" panose="02020603050405020304" pitchFamily="18" charset="0"/>
              </a:rPr>
              <a:t>After clicking the link at the bottom of the homepage, the user will be directed to a new page that includes a variety of advanced search options. These options include Advanced Search, Authority Search, Tag Cloud, and a section displaying the most frequently searched resources (also known as Most Popular).</a:t>
            </a:r>
          </a:p>
        </p:txBody>
      </p:sp>
      <p:pic>
        <p:nvPicPr>
          <p:cNvPr id="6" name="عنصر نائب للمحتوى 5" descr="الفهرس العراقي الموحد Iraqi Union Catalog — Mozilla Firefox">
            <a:extLst>
              <a:ext uri="{FF2B5EF4-FFF2-40B4-BE49-F238E27FC236}">
                <a16:creationId xmlns:a16="http://schemas.microsoft.com/office/drawing/2014/main" id="{71738F09-094A-3D69-300D-58031CCD759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985"/>
          <a:stretch/>
        </p:blipFill>
        <p:spPr bwMode="auto">
          <a:xfrm flipH="1">
            <a:off x="496590" y="2588216"/>
            <a:ext cx="11198816" cy="4073741"/>
          </a:xfrm>
          <a:prstGeom prst="rect">
            <a:avLst/>
          </a:prstGeom>
          <a:ln w="38100">
            <a:solidFill>
              <a:srgbClr val="C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317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AB8C3-8EF8-DC0C-D8E3-BF54148632F7}"/>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5D57E33F-AEAC-9301-CBD5-CA29805A75E1}"/>
              </a:ext>
            </a:extLst>
          </p:cNvPr>
          <p:cNvSpPr>
            <a:spLocks noGrp="1"/>
          </p:cNvSpPr>
          <p:nvPr>
            <p:ph type="title"/>
          </p:nvPr>
        </p:nvSpPr>
        <p:spPr>
          <a:xfrm>
            <a:off x="496591" y="196041"/>
            <a:ext cx="11198817" cy="5445341"/>
          </a:xfrm>
          <a:ln w="57150">
            <a:solidFill>
              <a:srgbClr val="C00000"/>
            </a:solidFill>
          </a:ln>
        </p:spPr>
        <p:txBody>
          <a:bodyPr>
            <a:noAutofit/>
          </a:bodyPr>
          <a:lstStyle/>
          <a:p>
            <a:pPr algn="l" rtl="0">
              <a:lnSpc>
                <a:spcPct val="200000"/>
              </a:lnSpc>
            </a:pPr>
            <a:r>
              <a:rPr lang="en-US" sz="2800" b="1" dirty="0">
                <a:solidFill>
                  <a:srgbClr val="C00000"/>
                </a:solidFill>
                <a:latin typeface="Times New Roman" panose="02020603050405020304" pitchFamily="18" charset="0"/>
                <a:cs typeface="Times New Roman" panose="02020603050405020304" pitchFamily="18" charset="0"/>
              </a:rPr>
              <a:t>After clicking the link at the bottom of the homepage, the user will be directed to a new page that includes a variety of advanced search options. These options include Advanced Search, Authority Search, Tag Cloud, and a section displaying the most frequently searched resources (also known as Most Popular).</a:t>
            </a:r>
          </a:p>
        </p:txBody>
      </p:sp>
    </p:spTree>
    <p:extLst>
      <p:ext uri="{BB962C8B-B14F-4D97-AF65-F5344CB8AC3E}">
        <p14:creationId xmlns:p14="http://schemas.microsoft.com/office/powerpoint/2010/main" val="162424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E61C-1C86-B269-9C06-C355B9404115}"/>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AF70B448-4E98-C99C-AC5C-D28D7912FDB4}"/>
              </a:ext>
            </a:extLst>
          </p:cNvPr>
          <p:cNvSpPr>
            <a:spLocks noGrp="1"/>
          </p:cNvSpPr>
          <p:nvPr>
            <p:ph type="title"/>
          </p:nvPr>
        </p:nvSpPr>
        <p:spPr>
          <a:xfrm>
            <a:off x="496591" y="196042"/>
            <a:ext cx="11198817" cy="1276297"/>
          </a:xfrm>
          <a:ln w="57150">
            <a:solidFill>
              <a:srgbClr val="C00000"/>
            </a:solidFill>
          </a:ln>
        </p:spPr>
        <p:txBody>
          <a:bodyPr>
            <a:noAutofit/>
          </a:bodyPr>
          <a:lstStyle/>
          <a:p>
            <a:pPr algn="l" rtl="0"/>
            <a:r>
              <a:rPr lang="en-US" sz="2400" b="1" dirty="0">
                <a:solidFill>
                  <a:srgbClr val="C00000"/>
                </a:solidFill>
                <a:latin typeface="Times New Roman" panose="02020603050405020304" pitchFamily="18" charset="0"/>
                <a:cs typeface="Times New Roman" panose="02020603050405020304" pitchFamily="18" charset="0"/>
              </a:rPr>
              <a:t>Additionally, users have the ability to narrow their search by specifying particular fields, which allows for more focused and efficient retrieval of information, as illustrated in the following figure:</a:t>
            </a:r>
          </a:p>
        </p:txBody>
      </p:sp>
      <p:pic>
        <p:nvPicPr>
          <p:cNvPr id="5" name="عنصر نائب للمحتوى 4">
            <a:extLst>
              <a:ext uri="{FF2B5EF4-FFF2-40B4-BE49-F238E27FC236}">
                <a16:creationId xmlns:a16="http://schemas.microsoft.com/office/drawing/2014/main" id="{B7E8C619-8E7E-481D-BDCD-78A6FCE6AF2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6591" y="1782763"/>
            <a:ext cx="11198817" cy="4586287"/>
          </a:xfrm>
          <a:prstGeom prst="rect">
            <a:avLst/>
          </a:prstGeom>
          <a:ln>
            <a:solidFill>
              <a:schemeClr val="tx1"/>
            </a:solidFill>
          </a:ln>
        </p:spPr>
      </p:pic>
    </p:spTree>
    <p:extLst>
      <p:ext uri="{BB962C8B-B14F-4D97-AF65-F5344CB8AC3E}">
        <p14:creationId xmlns:p14="http://schemas.microsoft.com/office/powerpoint/2010/main" val="58330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4685-E79F-7D0E-128E-1F0306AC29DD}"/>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64B0C54F-D5FF-89CF-8BF0-4AF235AFEBC8}"/>
              </a:ext>
            </a:extLst>
          </p:cNvPr>
          <p:cNvSpPr>
            <a:spLocks noGrp="1"/>
          </p:cNvSpPr>
          <p:nvPr>
            <p:ph type="title"/>
          </p:nvPr>
        </p:nvSpPr>
        <p:spPr>
          <a:xfrm>
            <a:off x="496591" y="196042"/>
            <a:ext cx="11198817" cy="1973721"/>
          </a:xfrm>
          <a:ln w="57150">
            <a:solidFill>
              <a:srgbClr val="C00000"/>
            </a:solidFill>
          </a:ln>
        </p:spPr>
        <p:txBody>
          <a:bodyPr>
            <a:noAutofit/>
          </a:bodyPr>
          <a:lstStyle/>
          <a:p>
            <a:pPr algn="l" rtl="0"/>
            <a:r>
              <a:rPr lang="en-US" sz="2400" b="1" dirty="0">
                <a:solidFill>
                  <a:srgbClr val="C00000"/>
                </a:solidFill>
                <a:latin typeface="Times New Roman" panose="02020603050405020304" pitchFamily="18" charset="0"/>
                <a:cs typeface="Times New Roman" panose="02020603050405020304" pitchFamily="18" charset="0"/>
              </a:rPr>
              <a:t>To perform an Advanced Search, the user must click on the “Advanced Search” option located at the top left corner of the page.</a:t>
            </a:r>
            <a:br>
              <a:rPr lang="en-US" sz="2400" b="1" dirty="0">
                <a:solidFill>
                  <a:srgbClr val="C00000"/>
                </a:solidFill>
                <a:latin typeface="Times New Roman" panose="02020603050405020304" pitchFamily="18" charset="0"/>
                <a:cs typeface="Times New Roman" panose="02020603050405020304" pitchFamily="18" charset="0"/>
              </a:rPr>
            </a:br>
            <a:r>
              <a:rPr lang="en-US" sz="2400" b="1" dirty="0">
                <a:solidFill>
                  <a:srgbClr val="C00000"/>
                </a:solidFill>
                <a:latin typeface="Times New Roman" panose="02020603050405020304" pitchFamily="18" charset="0"/>
                <a:cs typeface="Times New Roman" panose="02020603050405020304" pitchFamily="18" charset="0"/>
              </a:rPr>
              <a:t>Upon clicking this option, a set of filters and search parameters will appear, allowing the user to narrow down the search criteria and obtain more accurate and relevant results, as shown in the following figure:</a:t>
            </a:r>
          </a:p>
        </p:txBody>
      </p:sp>
      <p:pic>
        <p:nvPicPr>
          <p:cNvPr id="6" name="عنصر نائب للمحتوى 5" descr="Advanced search › مكتبة العتبة الحسينية المقدسة catalog — Mozilla Firefox">
            <a:extLst>
              <a:ext uri="{FF2B5EF4-FFF2-40B4-BE49-F238E27FC236}">
                <a16:creationId xmlns:a16="http://schemas.microsoft.com/office/drawing/2014/main" id="{8141D97B-3BC0-7D4D-73A2-8F2B508D584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286"/>
          <a:stretch/>
        </p:blipFill>
        <p:spPr bwMode="auto">
          <a:xfrm flipH="1">
            <a:off x="496590" y="2310620"/>
            <a:ext cx="11198816" cy="4351338"/>
          </a:xfrm>
          <a:prstGeom prst="rect">
            <a:avLst/>
          </a:prstGeom>
          <a:ln w="38100">
            <a:solidFill>
              <a:srgbClr val="C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372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F2620-F426-B240-808E-CF98E3436FE4}"/>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94E637BB-AFF1-9169-C183-9FD16887D379}"/>
              </a:ext>
            </a:extLst>
          </p:cNvPr>
          <p:cNvSpPr>
            <a:spLocks noGrp="1"/>
          </p:cNvSpPr>
          <p:nvPr>
            <p:ph type="title"/>
          </p:nvPr>
        </p:nvSpPr>
        <p:spPr>
          <a:xfrm>
            <a:off x="496591" y="196042"/>
            <a:ext cx="11198817" cy="1493273"/>
          </a:xfrm>
          <a:ln w="57150">
            <a:solidFill>
              <a:srgbClr val="C00000"/>
            </a:solidFill>
          </a:ln>
        </p:spPr>
        <p:txBody>
          <a:bodyPr>
            <a:noAutofit/>
          </a:bodyPr>
          <a:lstStyle/>
          <a:p>
            <a:pPr algn="l" rtl="0"/>
            <a:r>
              <a:rPr lang="en-US" sz="2400" b="1" dirty="0">
                <a:solidFill>
                  <a:srgbClr val="C00000"/>
                </a:solidFill>
                <a:latin typeface="Times New Roman" panose="02020603050405020304" pitchFamily="18" charset="0"/>
                <a:cs typeface="Times New Roman" panose="02020603050405020304" pitchFamily="18" charset="0"/>
              </a:rPr>
              <a:t>After specifying the keywords, subject, and author's name, the user can then click on the Search button to display the results based on the selected criteria — as shown in the following figure:</a:t>
            </a:r>
          </a:p>
        </p:txBody>
      </p:sp>
      <p:pic>
        <p:nvPicPr>
          <p:cNvPr id="12" name="عنصر نائب للمحتوى 11" descr="Details for: التكشيف والمكانز والمستخلصات بين الاعمال الفنية والاوعية المرجعية والخدمات المعلوماتية المعصارة / › مكتبة العتبة الحسينية المقدسة catalog — Mozilla Firefox">
            <a:extLst>
              <a:ext uri="{FF2B5EF4-FFF2-40B4-BE49-F238E27FC236}">
                <a16:creationId xmlns:a16="http://schemas.microsoft.com/office/drawing/2014/main" id="{06DFBE78-8BB8-62F0-7D77-F72E977949E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724"/>
          <a:stretch/>
        </p:blipFill>
        <p:spPr bwMode="auto">
          <a:xfrm flipH="1">
            <a:off x="496590" y="1918615"/>
            <a:ext cx="11198817" cy="435133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346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5AFA900-2847-33DC-B545-10E7209040D6}"/>
              </a:ext>
            </a:extLst>
          </p:cNvPr>
          <p:cNvSpPr>
            <a:spLocks noGrp="1"/>
          </p:cNvSpPr>
          <p:nvPr>
            <p:ph idx="1"/>
          </p:nvPr>
        </p:nvSpPr>
        <p:spPr>
          <a:xfrm>
            <a:off x="480447" y="743919"/>
            <a:ext cx="10873353" cy="5703376"/>
          </a:xfrm>
          <a:ln w="57150">
            <a:solidFill>
              <a:srgbClr val="C00000"/>
            </a:solidFill>
          </a:ln>
        </p:spPr>
        <p:txBody>
          <a:bodyPr>
            <a:normAutofit fontScale="92500"/>
          </a:bodyPr>
          <a:lstStyle/>
          <a:p>
            <a:pPr marL="0" indent="0" algn="just" rtl="0">
              <a:lnSpc>
                <a:spcPct val="150000"/>
              </a:lnSpc>
              <a:buNone/>
            </a:pPr>
            <a:r>
              <a:rPr lang="en-US" b="1" dirty="0">
                <a:latin typeface="Times New Roman" panose="02020603050405020304" pitchFamily="18" charset="0"/>
                <a:cs typeface="Times New Roman" panose="02020603050405020304" pitchFamily="18" charset="0"/>
              </a:rPr>
              <a:t>After conducting the search—where the author's name (Mohammed) was specified, along with the subject and keywords related to information and libraries—the results appeared according to the selected criteria.</a:t>
            </a:r>
          </a:p>
          <a:p>
            <a:pPr marL="0" indent="0" algn="just" rtl="0">
              <a:lnSpc>
                <a:spcPct val="150000"/>
              </a:lnSpc>
              <a:buNone/>
            </a:pPr>
            <a:r>
              <a:rPr lang="en-US" b="1" dirty="0">
                <a:latin typeface="Times New Roman" panose="02020603050405020304" pitchFamily="18" charset="0"/>
                <a:cs typeface="Times New Roman" panose="02020603050405020304" pitchFamily="18" charset="0"/>
              </a:rPr>
              <a:t>However, Advanced Search does not stop there. It also allows users to filter results by the type of information resources they wish to retrieve. For instance, users may choose to view only books, theses and dissertations, journals, manuscripts, or other types of resources. This added level of filtering enhances the precision of the search, as illustrated in the following </a:t>
            </a:r>
          </a:p>
          <a:p>
            <a:pPr marL="0" indent="0" algn="just" rtl="0">
              <a:lnSpc>
                <a:spcPct val="150000"/>
              </a:lnSpc>
              <a:buNone/>
            </a:pPr>
            <a:endParaRPr lang="ar-IQ"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33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B1293-E1EE-A76A-8060-0C0F49E568C9}"/>
            </a:ext>
          </a:extLst>
        </p:cNvPr>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CADB23F-1D3C-8DDF-B5D2-A34562DDB203}"/>
              </a:ext>
            </a:extLst>
          </p:cNvPr>
          <p:cNvSpPr>
            <a:spLocks noGrp="1"/>
          </p:cNvSpPr>
          <p:nvPr>
            <p:ph idx="1"/>
          </p:nvPr>
        </p:nvSpPr>
        <p:spPr>
          <a:xfrm>
            <a:off x="480447" y="743919"/>
            <a:ext cx="10873353" cy="5703376"/>
          </a:xfrm>
          <a:ln w="57150">
            <a:solidFill>
              <a:srgbClr val="C00000"/>
            </a:solidFill>
          </a:ln>
        </p:spPr>
        <p:txBody>
          <a:bodyPr>
            <a:normAutofit/>
          </a:bodyPr>
          <a:lstStyle/>
          <a:p>
            <a:pPr marL="0" indent="0" algn="just" rtl="0">
              <a:lnSpc>
                <a:spcPct val="150000"/>
              </a:lnSpc>
              <a:buNone/>
            </a:pPr>
            <a:r>
              <a:rPr lang="en-US" b="1" dirty="0">
                <a:latin typeface="Times New Roman" panose="02020603050405020304" pitchFamily="18" charset="0"/>
                <a:cs typeface="Times New Roman" panose="02020603050405020304" pitchFamily="18" charset="0"/>
              </a:rPr>
              <a:t>After conducting the search—where the author's name (Mohammed) was specified, along with the subject and keywords related to </a:t>
            </a:r>
            <a:r>
              <a:rPr lang="en-US" b="1" dirty="0" err="1">
                <a:latin typeface="Times New Roman" panose="02020603050405020304" pitchFamily="18" charset="0"/>
                <a:cs typeface="Times New Roman" panose="02020603050405020304" pitchFamily="18" charset="0"/>
              </a:rPr>
              <a:t>informatio</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42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BB8FB8-241E-00CA-B3DB-1FDFDF651D28}"/>
              </a:ext>
            </a:extLst>
          </p:cNvPr>
          <p:cNvSpPr>
            <a:spLocks noGrp="1"/>
          </p:cNvSpPr>
          <p:nvPr>
            <p:ph type="title"/>
          </p:nvPr>
        </p:nvSpPr>
        <p:spPr>
          <a:xfrm>
            <a:off x="838200" y="365125"/>
            <a:ext cx="10515600" cy="1060719"/>
          </a:xfrm>
          <a:ln w="57150">
            <a:solidFill>
              <a:srgbClr val="C00000"/>
            </a:solidFill>
          </a:ln>
        </p:spPr>
        <p:txBody>
          <a:bodyPr/>
          <a:lstStyle/>
          <a:p>
            <a:pPr algn="just" rtl="0"/>
            <a:r>
              <a:rPr lang="en-US" dirty="0">
                <a:solidFill>
                  <a:srgbClr val="C00000"/>
                </a:solidFill>
                <a:latin typeface="Times New Roman" panose="02020603050405020304" pitchFamily="18" charset="0"/>
                <a:cs typeface="Times New Roman" panose="02020603050405020304" pitchFamily="18" charset="0"/>
              </a:rPr>
              <a:t>select the type of resource</a:t>
            </a:r>
            <a:endParaRPr lang="ar-IQ" dirty="0">
              <a:solidFill>
                <a:srgbClr val="C00000"/>
              </a:solidFill>
              <a:latin typeface="Times New Roman" panose="02020603050405020304" pitchFamily="18" charset="0"/>
              <a:cs typeface="Times New Roman" panose="02020603050405020304" pitchFamily="18" charset="0"/>
            </a:endParaRPr>
          </a:p>
        </p:txBody>
      </p:sp>
      <p:pic>
        <p:nvPicPr>
          <p:cNvPr id="4" name="صورة 3" descr="Advanced search › مكتبة العتبة الحسينية المقدسة catalog — Mozilla Firefox">
            <a:extLst>
              <a:ext uri="{FF2B5EF4-FFF2-40B4-BE49-F238E27FC236}">
                <a16:creationId xmlns:a16="http://schemas.microsoft.com/office/drawing/2014/main" id="{D829FE73-365F-93A8-D158-BE15602AEF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985"/>
          <a:stretch/>
        </p:blipFill>
        <p:spPr bwMode="auto">
          <a:xfrm flipH="1">
            <a:off x="838195" y="1673817"/>
            <a:ext cx="10515601" cy="481905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406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73A8F1-DBE0-8C8A-7E98-39D03F5BA9F0}"/>
              </a:ext>
            </a:extLst>
          </p:cNvPr>
          <p:cNvSpPr>
            <a:spLocks noGrp="1"/>
          </p:cNvSpPr>
          <p:nvPr>
            <p:ph type="title"/>
          </p:nvPr>
        </p:nvSpPr>
        <p:spPr>
          <a:xfrm>
            <a:off x="496591" y="114891"/>
            <a:ext cx="11198817" cy="1000987"/>
          </a:xfrm>
          <a:ln w="57150">
            <a:solidFill>
              <a:srgbClr val="C00000"/>
            </a:solidFill>
          </a:ln>
        </p:spPr>
        <p:txBody>
          <a:bodyPr/>
          <a:lstStyle/>
          <a:p>
            <a:pPr algn="l"/>
            <a:r>
              <a:rPr lang="ar-IQ" dirty="0">
                <a:solidFill>
                  <a:srgbClr val="C00000"/>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Introduction.</a:t>
            </a:r>
            <a:endParaRPr lang="ar-IQ" dirty="0">
              <a:solidFill>
                <a:srgbClr val="C00000"/>
              </a:solidFill>
              <a:latin typeface="Times New Roman" panose="02020603050405020304" pitchFamily="18" charset="0"/>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BB4FCEEE-5346-ED92-63FD-3579925BEAF4}"/>
              </a:ext>
            </a:extLst>
          </p:cNvPr>
          <p:cNvSpPr>
            <a:spLocks noGrp="1"/>
          </p:cNvSpPr>
          <p:nvPr>
            <p:ph idx="1"/>
          </p:nvPr>
        </p:nvSpPr>
        <p:spPr>
          <a:xfrm>
            <a:off x="496591" y="1286360"/>
            <a:ext cx="11198816" cy="5269423"/>
          </a:xfrm>
          <a:ln w="38100">
            <a:solidFill>
              <a:srgbClr val="C00000"/>
            </a:solidFill>
          </a:ln>
        </p:spPr>
        <p:txBody>
          <a:bodyPr>
            <a:normAutofit/>
          </a:bodyPr>
          <a:lstStyle/>
          <a:p>
            <a:pPr marL="0" indent="0" algn="just" rtl="0">
              <a:lnSpc>
                <a:spcPct val="150000"/>
              </a:lnSpc>
              <a:buNone/>
            </a:pPr>
            <a:r>
              <a:rPr lang="en-US" dirty="0">
                <a:latin typeface="Times New Roman" panose="02020603050405020304" pitchFamily="18" charset="0"/>
                <a:cs typeface="Times New Roman" panose="02020603050405020304" pitchFamily="18" charset="0"/>
              </a:rPr>
              <a:t>The Iraqi Union Catalog aims to establish a unified framework for collaborative work among Iraqi libraries academic, public, and specialized—in order to promote resource sharing, reduce costs, and standardize the rules and technologies used in cataloging and classification processes. Additionally, the catalog seeks to develop a scientific mechanism for identifying, documenting, and preserving Arab and Islamic heritage, both published and unpublished, which is widely dispersed across Arab and non-Arab libraries around the world.</a:t>
            </a:r>
          </a:p>
          <a:p>
            <a:pPr marL="0" indent="0" algn="just" rtl="0">
              <a:lnSpc>
                <a:spcPct val="150000"/>
              </a:lnSpc>
              <a:buNone/>
            </a:pP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58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3AA18-C99C-AF5F-4ECA-17B3FCCF9CC5}"/>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D0908016-2076-F2AA-A2FC-B31C6D032F84}"/>
              </a:ext>
            </a:extLst>
          </p:cNvPr>
          <p:cNvSpPr>
            <a:spLocks noGrp="1"/>
          </p:cNvSpPr>
          <p:nvPr>
            <p:ph type="title"/>
          </p:nvPr>
        </p:nvSpPr>
        <p:spPr>
          <a:xfrm>
            <a:off x="496591" y="114891"/>
            <a:ext cx="11198817" cy="1000987"/>
          </a:xfrm>
          <a:ln w="57150">
            <a:solidFill>
              <a:srgbClr val="C00000"/>
            </a:solidFill>
          </a:ln>
        </p:spPr>
        <p:txBody>
          <a:bodyPr/>
          <a:lstStyle/>
          <a:p>
            <a:pPr algn="l"/>
            <a:r>
              <a:rPr lang="en-US" dirty="0">
                <a:solidFill>
                  <a:srgbClr val="C00000"/>
                </a:solidFill>
                <a:latin typeface="Times New Roman" panose="02020603050405020304" pitchFamily="18" charset="0"/>
                <a:cs typeface="Times New Roman" panose="02020603050405020304" pitchFamily="18" charset="0"/>
              </a:rPr>
              <a:t>Establishment.</a:t>
            </a:r>
          </a:p>
        </p:txBody>
      </p:sp>
      <p:sp>
        <p:nvSpPr>
          <p:cNvPr id="3" name="عنصر نائب للمحتوى 2">
            <a:extLst>
              <a:ext uri="{FF2B5EF4-FFF2-40B4-BE49-F238E27FC236}">
                <a16:creationId xmlns:a16="http://schemas.microsoft.com/office/drawing/2014/main" id="{576D5905-23D7-9D40-2211-6DAF891D929D}"/>
              </a:ext>
            </a:extLst>
          </p:cNvPr>
          <p:cNvSpPr>
            <a:spLocks noGrp="1"/>
          </p:cNvSpPr>
          <p:nvPr>
            <p:ph idx="1"/>
          </p:nvPr>
        </p:nvSpPr>
        <p:spPr>
          <a:xfrm>
            <a:off x="496591" y="1286360"/>
            <a:ext cx="11198816" cy="5269423"/>
          </a:xfrm>
          <a:ln w="38100">
            <a:solidFill>
              <a:srgbClr val="C00000"/>
            </a:solidFill>
          </a:ln>
        </p:spPr>
        <p:txBody>
          <a:bodyPr>
            <a:normAutofit fontScale="85000" lnSpcReduction="20000"/>
          </a:bodyPr>
          <a:lstStyle/>
          <a:p>
            <a:pPr marL="0" indent="0" algn="just" rtl="0">
              <a:lnSpc>
                <a:spcPct val="150000"/>
              </a:lnSpc>
              <a:buNone/>
            </a:pPr>
            <a:r>
              <a:rPr lang="en-US" dirty="0">
                <a:latin typeface="Times New Roman" panose="02020603050405020304" pitchFamily="18" charset="0"/>
                <a:cs typeface="Times New Roman" panose="02020603050405020304" pitchFamily="18" charset="0"/>
              </a:rPr>
              <a:t>In collaboration between the Iraqi Society for Information Technology and the Center for Intellectual and Cultural Affairs of the Holy Shrine of Imam Hussein, the Iraqi Union Catalog was launched on December 29, 2016, with an initial dataset comprising the holdings of the Library of the Holy Shrine of Imam Hussein and four university libraries: the University of Technology Library, the University of Baghdad Library, the University of Karbala Library, and the University of Babylon Library.</a:t>
            </a:r>
          </a:p>
          <a:p>
            <a:pPr marL="0" indent="0" algn="just" rtl="0">
              <a:lnSpc>
                <a:spcPct val="150000"/>
              </a:lnSpc>
              <a:buNone/>
            </a:pPr>
            <a:r>
              <a:rPr lang="en-US" dirty="0">
                <a:latin typeface="Times New Roman" panose="02020603050405020304" pitchFamily="18" charset="0"/>
                <a:cs typeface="Times New Roman" panose="02020603050405020304" pitchFamily="18" charset="0"/>
              </a:rPr>
              <a:t>One year after its launch, the number of libraries that had contributed their data to the catalog's database exceeded 20 libraries, most of which were academic institutions. The number of cataloged records reached approximately 400,000 entries, representing more than 800,000 print and digital resources.</a:t>
            </a:r>
          </a:p>
          <a:p>
            <a:pPr marL="0" indent="0" algn="just" rtl="0">
              <a:lnSpc>
                <a:spcPct val="150000"/>
              </a:lnSpc>
              <a:buNone/>
            </a:pP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33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EFB19-7DBD-7324-81A0-791EC79B0791}"/>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5C9D26F2-9C15-0685-A067-C39F6D602D18}"/>
              </a:ext>
            </a:extLst>
          </p:cNvPr>
          <p:cNvSpPr>
            <a:spLocks noGrp="1"/>
          </p:cNvSpPr>
          <p:nvPr>
            <p:ph type="title"/>
          </p:nvPr>
        </p:nvSpPr>
        <p:spPr>
          <a:xfrm>
            <a:off x="496591" y="114891"/>
            <a:ext cx="11198817" cy="1000987"/>
          </a:xfrm>
          <a:ln w="57150">
            <a:solidFill>
              <a:srgbClr val="C00000"/>
            </a:solidFill>
          </a:ln>
        </p:spPr>
        <p:txBody>
          <a:bodyPr/>
          <a:lstStyle/>
          <a:p>
            <a:pPr algn="l"/>
            <a:r>
              <a:rPr lang="en-US" dirty="0">
                <a:solidFill>
                  <a:srgbClr val="C00000"/>
                </a:solidFill>
                <a:latin typeface="Times New Roman" panose="02020603050405020304" pitchFamily="18" charset="0"/>
                <a:cs typeface="Times New Roman" panose="02020603050405020304" pitchFamily="18" charset="0"/>
              </a:rPr>
              <a:t>Accessing the Iraqi Union Catalog Website.</a:t>
            </a:r>
          </a:p>
        </p:txBody>
      </p:sp>
      <p:sp>
        <p:nvSpPr>
          <p:cNvPr id="3" name="عنصر نائب للمحتوى 2">
            <a:extLst>
              <a:ext uri="{FF2B5EF4-FFF2-40B4-BE49-F238E27FC236}">
                <a16:creationId xmlns:a16="http://schemas.microsoft.com/office/drawing/2014/main" id="{11BA062C-0B44-9414-FEEA-782581FC0D62}"/>
              </a:ext>
            </a:extLst>
          </p:cNvPr>
          <p:cNvSpPr>
            <a:spLocks noGrp="1"/>
          </p:cNvSpPr>
          <p:nvPr>
            <p:ph idx="1"/>
          </p:nvPr>
        </p:nvSpPr>
        <p:spPr>
          <a:xfrm>
            <a:off x="496591" y="1286360"/>
            <a:ext cx="11198816" cy="5269423"/>
          </a:xfrm>
          <a:ln w="38100">
            <a:solidFill>
              <a:srgbClr val="C00000"/>
            </a:solidFill>
          </a:ln>
        </p:spPr>
        <p:txBody>
          <a:bodyPr>
            <a:normAutofit fontScale="77500" lnSpcReduction="20000"/>
          </a:bodyPr>
          <a:lstStyle/>
          <a:p>
            <a:pPr marL="0" indent="0" algn="just" rtl="0">
              <a:lnSpc>
                <a:spcPct val="150000"/>
              </a:lnSpc>
              <a:buNone/>
            </a:pPr>
            <a:r>
              <a:rPr lang="en-US" dirty="0">
                <a:latin typeface="Times New Roman" panose="02020603050405020304" pitchFamily="18" charset="0"/>
                <a:cs typeface="Times New Roman" panose="02020603050405020304" pitchFamily="18" charset="0"/>
              </a:rPr>
              <a:t>We can access the Iraqi Union Catalog website through the following link: https://iquc.org/. </a:t>
            </a:r>
          </a:p>
          <a:p>
            <a:pPr marL="0" indent="0" algn="just" rtl="0">
              <a:lnSpc>
                <a:spcPct val="150000"/>
              </a:lnSpc>
              <a:buNone/>
            </a:pPr>
            <a:r>
              <a:rPr lang="en-US" dirty="0">
                <a:latin typeface="Times New Roman" panose="02020603050405020304" pitchFamily="18" charset="0"/>
                <a:cs typeface="Times New Roman" panose="02020603050405020304" pitchFamily="18" charset="0"/>
              </a:rPr>
              <a:t>This catalog operates using the Koha Integrated Library System (ILS), which enables the integration of multiple libraries into a unified working environment. It also provides users with the ability to search across the entire catalog's holdings or select a specific library for a more focused search.</a:t>
            </a:r>
          </a:p>
          <a:p>
            <a:pPr marL="0" indent="0" algn="just" rtl="0">
              <a:lnSpc>
                <a:spcPct val="150000"/>
              </a:lnSpc>
              <a:buNone/>
            </a:pPr>
            <a:r>
              <a:rPr lang="en-US" dirty="0">
                <a:latin typeface="Times New Roman" panose="02020603050405020304" pitchFamily="18" charset="0"/>
                <a:cs typeface="Times New Roman" panose="02020603050405020304" pitchFamily="18" charset="0"/>
              </a:rPr>
              <a:t>The Iraqi Union Catalog supports two languages for searching and use: Arabic and English, allowing users to choose their preferred language based on their needs and preferences.</a:t>
            </a:r>
          </a:p>
          <a:p>
            <a:pPr marL="0" indent="0" algn="just" rtl="0">
              <a:lnSpc>
                <a:spcPct val="150000"/>
              </a:lnSpc>
              <a:buNone/>
            </a:pPr>
            <a:r>
              <a:rPr lang="en-US" dirty="0">
                <a:latin typeface="Times New Roman" panose="02020603050405020304" pitchFamily="18" charset="0"/>
                <a:cs typeface="Times New Roman" panose="02020603050405020304" pitchFamily="18" charset="0"/>
              </a:rPr>
              <a:t>Upon accessing the link above, the homepage of the Iraqi Union Catalog will appear. It features a search box that enables users to search for topics they are interested in to retrieve relevant information resources.</a:t>
            </a:r>
          </a:p>
        </p:txBody>
      </p:sp>
    </p:spTree>
    <p:extLst>
      <p:ext uri="{BB962C8B-B14F-4D97-AF65-F5344CB8AC3E}">
        <p14:creationId xmlns:p14="http://schemas.microsoft.com/office/powerpoint/2010/main" val="276568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E9231-616B-8732-EB96-F17631E647D9}"/>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EBEB7BB7-B9AB-58A9-FF82-52F3BE3C8C1B}"/>
              </a:ext>
            </a:extLst>
          </p:cNvPr>
          <p:cNvSpPr>
            <a:spLocks noGrp="1"/>
          </p:cNvSpPr>
          <p:nvPr>
            <p:ph type="title"/>
          </p:nvPr>
        </p:nvSpPr>
        <p:spPr>
          <a:xfrm>
            <a:off x="496591" y="114891"/>
            <a:ext cx="11198817" cy="1512431"/>
          </a:xfrm>
          <a:ln w="57150">
            <a:solidFill>
              <a:srgbClr val="C00000"/>
            </a:solidFill>
          </a:ln>
        </p:spPr>
        <p:txBody>
          <a:bodyPr>
            <a:noAutofit/>
          </a:bodyPr>
          <a:lstStyle/>
          <a:p>
            <a:pPr algn="just" rtl="0"/>
            <a:r>
              <a:rPr lang="en-US" sz="2400" b="1" dirty="0">
                <a:solidFill>
                  <a:srgbClr val="C00000"/>
                </a:solidFill>
                <a:latin typeface="Times New Roman" panose="02020603050405020304" pitchFamily="18" charset="0"/>
                <a:cs typeface="Times New Roman" panose="02020603050405020304" pitchFamily="18" charset="0"/>
              </a:rPr>
              <a:t>a collection of topics is displayed below the search box, allowing users to browse and select from them. The number of available resources for each topic is also shown, as illustrated in the following figure.</a:t>
            </a:r>
          </a:p>
        </p:txBody>
      </p:sp>
      <p:pic>
        <p:nvPicPr>
          <p:cNvPr id="4" name="عنصر نائب للمحتوى 3" descr="الفهرس العراقي الموحد Iraqi Union Catalog — Mozilla Firefox">
            <a:extLst>
              <a:ext uri="{FF2B5EF4-FFF2-40B4-BE49-F238E27FC236}">
                <a16:creationId xmlns:a16="http://schemas.microsoft.com/office/drawing/2014/main" id="{5FC1297B-4DFE-0EDB-91AF-E3526298DFB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439"/>
          <a:stretch/>
        </p:blipFill>
        <p:spPr bwMode="auto">
          <a:xfrm flipH="1">
            <a:off x="496592" y="1797803"/>
            <a:ext cx="11198816" cy="494530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454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2BF31-0B4E-BBCD-7C53-E2D8E2106661}"/>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A84A0164-6F02-F0C5-94E1-E0327F236003}"/>
              </a:ext>
            </a:extLst>
          </p:cNvPr>
          <p:cNvSpPr>
            <a:spLocks noGrp="1"/>
          </p:cNvSpPr>
          <p:nvPr>
            <p:ph type="title"/>
          </p:nvPr>
        </p:nvSpPr>
        <p:spPr>
          <a:xfrm>
            <a:off x="496591" y="114891"/>
            <a:ext cx="11198817" cy="1512431"/>
          </a:xfrm>
          <a:ln w="57150">
            <a:solidFill>
              <a:srgbClr val="C00000"/>
            </a:solidFill>
          </a:ln>
        </p:spPr>
        <p:txBody>
          <a:bodyPr>
            <a:noAutofit/>
          </a:bodyPr>
          <a:lstStyle/>
          <a:p>
            <a:pPr algn="just" rtl="0"/>
            <a:r>
              <a:rPr lang="en-US" sz="2400" b="1" dirty="0">
                <a:solidFill>
                  <a:srgbClr val="C00000"/>
                </a:solidFill>
                <a:latin typeface="Times New Roman" panose="02020603050405020304" pitchFamily="18" charset="0"/>
                <a:cs typeface="Times New Roman" panose="02020603050405020304" pitchFamily="18" charset="0"/>
              </a:rPr>
              <a:t>below the search box, a collection of topics is displayed. Users can view all the topics covered by the Iraqi Union Catalog by clicking on the "View All Topics" option. Upon doing so, a table will appear displaying all the topics, along with the number of available resources under each topic, as shown in the following figure.</a:t>
            </a:r>
          </a:p>
        </p:txBody>
      </p:sp>
      <p:pic>
        <p:nvPicPr>
          <p:cNvPr id="8" name="عنصر نائب للمحتوى 7" descr="الفهرس العراقي الموحد Iraqi Union Catalog — Mozilla Firefox">
            <a:extLst>
              <a:ext uri="{FF2B5EF4-FFF2-40B4-BE49-F238E27FC236}">
                <a16:creationId xmlns:a16="http://schemas.microsoft.com/office/drawing/2014/main" id="{D3083E4C-09A2-CE89-6D97-343E7E3CB76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245"/>
          <a:stretch/>
        </p:blipFill>
        <p:spPr bwMode="auto">
          <a:xfrm flipH="1">
            <a:off x="496589" y="1825625"/>
            <a:ext cx="11198817" cy="4917484"/>
          </a:xfrm>
          <a:prstGeom prst="rect">
            <a:avLst/>
          </a:prstGeom>
          <a:ln w="38100">
            <a:solidFill>
              <a:srgbClr val="C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761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B5B0-3F80-EEAF-8A13-A01BF50F3F7A}"/>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16A9F5B9-179A-CBA1-24AB-DBEAF720CF7E}"/>
              </a:ext>
            </a:extLst>
          </p:cNvPr>
          <p:cNvSpPr>
            <a:spLocks noGrp="1"/>
          </p:cNvSpPr>
          <p:nvPr>
            <p:ph type="title"/>
          </p:nvPr>
        </p:nvSpPr>
        <p:spPr>
          <a:xfrm>
            <a:off x="496591" y="196042"/>
            <a:ext cx="11198817" cy="969989"/>
          </a:xfrm>
          <a:ln w="57150">
            <a:solidFill>
              <a:srgbClr val="C00000"/>
            </a:solidFill>
          </a:ln>
        </p:spPr>
        <p:txBody>
          <a:bodyPr>
            <a:noAutofit/>
          </a:bodyPr>
          <a:lstStyle/>
          <a:p>
            <a:pPr algn="just" rtl="0"/>
            <a:r>
              <a:rPr lang="en-US" sz="2400" b="1" dirty="0">
                <a:solidFill>
                  <a:srgbClr val="C00000"/>
                </a:solidFill>
                <a:latin typeface="Times New Roman" panose="02020603050405020304" pitchFamily="18" charset="0"/>
                <a:cs typeface="Times New Roman" panose="02020603050405020304" pitchFamily="18" charset="0"/>
              </a:rPr>
              <a:t>Searching the Catalog</a:t>
            </a:r>
          </a:p>
        </p:txBody>
      </p:sp>
      <p:sp>
        <p:nvSpPr>
          <p:cNvPr id="4" name="عنصر نائب للمحتوى 3">
            <a:extLst>
              <a:ext uri="{FF2B5EF4-FFF2-40B4-BE49-F238E27FC236}">
                <a16:creationId xmlns:a16="http://schemas.microsoft.com/office/drawing/2014/main" id="{98560C73-4737-B68D-3A00-7BFD4B531910}"/>
              </a:ext>
            </a:extLst>
          </p:cNvPr>
          <p:cNvSpPr>
            <a:spLocks noGrp="1"/>
          </p:cNvSpPr>
          <p:nvPr>
            <p:ph idx="1"/>
          </p:nvPr>
        </p:nvSpPr>
        <p:spPr>
          <a:xfrm>
            <a:off x="496591" y="1410346"/>
            <a:ext cx="11198817" cy="4766617"/>
          </a:xfrm>
          <a:ln w="38100">
            <a:solidFill>
              <a:srgbClr val="C00000"/>
            </a:solidFill>
          </a:ln>
        </p:spPr>
        <p:txBody>
          <a:bodyPr>
            <a:normAutofit/>
          </a:bodyPr>
          <a:lstStyle/>
          <a:p>
            <a:pPr marL="0" indent="0" algn="just" rtl="0">
              <a:buNone/>
            </a:pPr>
            <a:r>
              <a:rPr lang="en-US" sz="3600" dirty="0">
                <a:latin typeface="Times New Roman" panose="02020603050405020304" pitchFamily="18" charset="0"/>
                <a:cs typeface="Times New Roman" panose="02020603050405020304" pitchFamily="18" charset="0"/>
              </a:rPr>
              <a:t>The Iraqi Union Catalog offers two types of searches: Basic Search and Advanced Search.</a:t>
            </a:r>
          </a:p>
          <a:p>
            <a:pPr marL="0" indent="0" algn="just" rtl="0">
              <a:buNone/>
            </a:pPr>
            <a:r>
              <a:rPr lang="en-US" sz="3600" b="1" dirty="0">
                <a:solidFill>
                  <a:srgbClr val="C00000"/>
                </a:solidFill>
                <a:latin typeface="Times New Roman" panose="02020603050405020304" pitchFamily="18" charset="0"/>
                <a:cs typeface="Times New Roman" panose="02020603050405020304" pitchFamily="18" charset="0"/>
              </a:rPr>
              <a:t>1)Basic Search:</a:t>
            </a:r>
          </a:p>
          <a:p>
            <a:pPr marL="0" indent="0" algn="just" rtl="0">
              <a:buNone/>
            </a:pPr>
            <a:r>
              <a:rPr lang="en-US" sz="3600" dirty="0">
                <a:latin typeface="Times New Roman" panose="02020603050405020304" pitchFamily="18" charset="0"/>
                <a:cs typeface="Times New Roman" panose="02020603050405020304" pitchFamily="18" charset="0"/>
              </a:rPr>
              <a:t>    This type of search requires no prior experience from the user. All the user needs to do is enter a search term into the search box displayed on the homepage. The system will then display the results that match the query.</a:t>
            </a:r>
          </a:p>
        </p:txBody>
      </p:sp>
    </p:spTree>
    <p:extLst>
      <p:ext uri="{BB962C8B-B14F-4D97-AF65-F5344CB8AC3E}">
        <p14:creationId xmlns:p14="http://schemas.microsoft.com/office/powerpoint/2010/main" val="421562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53DC2-36F2-CB7E-C326-3DC6B5A06F7B}"/>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E5ABF0AE-A5CD-F3A8-D7DF-97A237FC444C}"/>
              </a:ext>
            </a:extLst>
          </p:cNvPr>
          <p:cNvSpPr>
            <a:spLocks noGrp="1"/>
          </p:cNvSpPr>
          <p:nvPr>
            <p:ph type="title"/>
          </p:nvPr>
        </p:nvSpPr>
        <p:spPr>
          <a:xfrm>
            <a:off x="496591" y="196042"/>
            <a:ext cx="11198817" cy="1958222"/>
          </a:xfrm>
          <a:ln w="57150">
            <a:solidFill>
              <a:srgbClr val="C00000"/>
            </a:solidFill>
          </a:ln>
        </p:spPr>
        <p:txBody>
          <a:bodyPr>
            <a:noAutofit/>
          </a:bodyPr>
          <a:lstStyle/>
          <a:p>
            <a:pPr algn="just" rtl="0"/>
            <a:r>
              <a:rPr lang="en-US" sz="2400" b="1" dirty="0">
                <a:solidFill>
                  <a:srgbClr val="C00000"/>
                </a:solidFill>
                <a:latin typeface="Times New Roman" panose="02020603050405020304" pitchFamily="18" charset="0"/>
                <a:cs typeface="Times New Roman" panose="02020603050405020304" pitchFamily="18" charset="0"/>
              </a:rPr>
              <a:t>if a user searches for a topic or term such as "Information", the results will be presented in a list format, including multiple records of information resources. The user can choose from these results after selecting the relevant library, and each record will also display the barcode associated with the resource, as shown in the following figure.</a:t>
            </a:r>
          </a:p>
        </p:txBody>
      </p:sp>
      <p:pic>
        <p:nvPicPr>
          <p:cNvPr id="3" name="عنصر نائب للمحتوى 2" descr="الفهرس العراقي الموحد Iraqi Union Catalog — Mozilla Firefox">
            <a:extLst>
              <a:ext uri="{FF2B5EF4-FFF2-40B4-BE49-F238E27FC236}">
                <a16:creationId xmlns:a16="http://schemas.microsoft.com/office/drawing/2014/main" id="{5611D8CA-4E15-0AF4-C98E-CEE6FE3C3E5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245"/>
          <a:stretch/>
        </p:blipFill>
        <p:spPr bwMode="auto">
          <a:xfrm flipH="1">
            <a:off x="496589" y="2262752"/>
            <a:ext cx="11198816" cy="439720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555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1ECFB-3DA4-8F29-2DF1-B228FBFF7C0D}"/>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A33FBC69-9540-860F-50DF-6EDDF2E4801D}"/>
              </a:ext>
            </a:extLst>
          </p:cNvPr>
          <p:cNvSpPr>
            <a:spLocks noGrp="1"/>
          </p:cNvSpPr>
          <p:nvPr>
            <p:ph type="title"/>
          </p:nvPr>
        </p:nvSpPr>
        <p:spPr>
          <a:xfrm>
            <a:off x="496591" y="196041"/>
            <a:ext cx="11198817" cy="2268189"/>
          </a:xfrm>
          <a:ln w="57150">
            <a:solidFill>
              <a:srgbClr val="C00000"/>
            </a:solidFill>
          </a:ln>
        </p:spPr>
        <p:txBody>
          <a:bodyPr>
            <a:noAutofit/>
          </a:bodyPr>
          <a:lstStyle/>
          <a:p>
            <a:pPr algn="l" rtl="0"/>
            <a:r>
              <a:rPr lang="en-US" sz="2400" b="1" dirty="0">
                <a:solidFill>
                  <a:srgbClr val="C00000"/>
                </a:solidFill>
                <a:latin typeface="Times New Roman" panose="02020603050405020304" pitchFamily="18" charset="0"/>
                <a:cs typeface="Times New Roman" panose="02020603050405020304" pitchFamily="18" charset="0"/>
              </a:rPr>
              <a:t>2. Advanced Search:</a:t>
            </a:r>
            <a:br>
              <a:rPr lang="en-US" sz="2400" b="1" dirty="0">
                <a:solidFill>
                  <a:srgbClr val="C00000"/>
                </a:solidFill>
                <a:latin typeface="Times New Roman" panose="02020603050405020304" pitchFamily="18" charset="0"/>
                <a:cs typeface="Times New Roman" panose="02020603050405020304" pitchFamily="18" charset="0"/>
              </a:rPr>
            </a:br>
            <a:r>
              <a:rPr lang="en-US" sz="2400" b="1" dirty="0">
                <a:solidFill>
                  <a:srgbClr val="C00000"/>
                </a:solidFill>
                <a:latin typeface="Times New Roman" panose="02020603050405020304" pitchFamily="18" charset="0"/>
                <a:cs typeface="Times New Roman" panose="02020603050405020304" pitchFamily="18" charset="0"/>
              </a:rPr>
              <a:t>    Advanced Search provides more sophisticated options to customize the search process, allowing users to obtain more precise results compared to the Basic Search described above.</a:t>
            </a:r>
            <a:br>
              <a:rPr lang="en-US" sz="2400" b="1" dirty="0">
                <a:solidFill>
                  <a:srgbClr val="C00000"/>
                </a:solidFill>
                <a:latin typeface="Times New Roman" panose="02020603050405020304" pitchFamily="18" charset="0"/>
                <a:cs typeface="Times New Roman" panose="02020603050405020304" pitchFamily="18" charset="0"/>
              </a:rPr>
            </a:br>
            <a:r>
              <a:rPr lang="en-US" sz="2400" b="1" dirty="0">
                <a:solidFill>
                  <a:srgbClr val="C00000"/>
                </a:solidFill>
                <a:latin typeface="Times New Roman" panose="02020603050405020304" pitchFamily="18" charset="0"/>
                <a:cs typeface="Times New Roman" panose="02020603050405020304" pitchFamily="18" charset="0"/>
              </a:rPr>
              <a:t>To perform an advanced search, users need to return to the system’s homepage and click on the link located at the bottom of the page, as shown in the following figure.</a:t>
            </a:r>
          </a:p>
        </p:txBody>
      </p:sp>
      <p:pic>
        <p:nvPicPr>
          <p:cNvPr id="6" name="عنصر نائب للمحتوى 5" descr="الفهرس العراقي الموحد Iraqi Union Catalog — Mozilla Firefox">
            <a:extLst>
              <a:ext uri="{FF2B5EF4-FFF2-40B4-BE49-F238E27FC236}">
                <a16:creationId xmlns:a16="http://schemas.microsoft.com/office/drawing/2014/main" id="{CAD7DCF8-99A3-10A6-4220-120CCE30746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985"/>
          <a:stretch/>
        </p:blipFill>
        <p:spPr bwMode="auto">
          <a:xfrm flipH="1">
            <a:off x="496590" y="2588216"/>
            <a:ext cx="11198816" cy="4073741"/>
          </a:xfrm>
          <a:prstGeom prst="rect">
            <a:avLst/>
          </a:prstGeom>
          <a:ln w="38100">
            <a:solidFill>
              <a:srgbClr val="C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564858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1092</Words>
  <Application>Microsoft Office PowerPoint</Application>
  <PresentationFormat>شاشة عريضة</PresentationFormat>
  <Paragraphs>48</Paragraphs>
  <Slides>17</Slides>
  <Notes>14</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17</vt:i4>
      </vt:variant>
    </vt:vector>
  </HeadingPairs>
  <TitlesOfParts>
    <vt:vector size="22" baseType="lpstr">
      <vt:lpstr>Arial</vt:lpstr>
      <vt:lpstr>Calibri</vt:lpstr>
      <vt:lpstr>Calibri Light</vt:lpstr>
      <vt:lpstr>Times New Roman</vt:lpstr>
      <vt:lpstr>نسق Office</vt:lpstr>
      <vt:lpstr>عرض تقديمي في PowerPoint</vt:lpstr>
      <vt:lpstr> Introduction.</vt:lpstr>
      <vt:lpstr>Establishment.</vt:lpstr>
      <vt:lpstr>Accessing the Iraqi Union Catalog Website.</vt:lpstr>
      <vt:lpstr>a collection of topics is displayed below the search box, allowing users to browse and select from them. The number of available resources for each topic is also shown, as illustrated in the following figure.</vt:lpstr>
      <vt:lpstr>below the search box, a collection of topics is displayed. Users can view all the topics covered by the Iraqi Union Catalog by clicking on the "View All Topics" option. Upon doing so, a table will appear displaying all the topics, along with the number of available resources under each topic, as shown in the following figure.</vt:lpstr>
      <vt:lpstr>Searching the Catalog</vt:lpstr>
      <vt:lpstr>if a user searches for a topic or term such as "Information", the results will be presented in a list format, including multiple records of information resources. The user can choose from these results after selecting the relevant library, and each record will also display the barcode associated with the resource, as shown in the following figure.</vt:lpstr>
      <vt:lpstr>2. Advanced Search:     Advanced Search provides more sophisticated options to customize the search process, allowing users to obtain more precise results compared to the Basic Search described above. To perform an advanced search, users need to return to the system’s homepage and click on the link located at the bottom of the page, as shown in the following figure.</vt:lpstr>
      <vt:lpstr>After clicking the link at the bottom of the homepage, the user will be directed to a new page that includes a variety of advanced search options. These options include Advanced Search, Authority Search, Tag Cloud, and a section displaying the most frequently searched resources (also known as Most Popular).</vt:lpstr>
      <vt:lpstr>After clicking the link at the bottom of the homepage, the user will be directed to a new page that includes a variety of advanced search options. These options include Advanced Search, Authority Search, Tag Cloud, and a section displaying the most frequently searched resources (also known as Most Popular).</vt:lpstr>
      <vt:lpstr>Additionally, users have the ability to narrow their search by specifying particular fields, which allows for more focused and efficient retrieval of information, as illustrated in the following figure:</vt:lpstr>
      <vt:lpstr>To perform an Advanced Search, the user must click on the “Advanced Search” option located at the top left corner of the page. Upon clicking this option, a set of filters and search parameters will appear, allowing the user to narrow down the search criteria and obtain more accurate and relevant results, as shown in the following figure:</vt:lpstr>
      <vt:lpstr>After specifying the keywords, subject, and author's name, the user can then click on the Search button to display the results based on the selected criteria — as shown in the following figure:</vt:lpstr>
      <vt:lpstr>عرض تقديمي في PowerPoint</vt:lpstr>
      <vt:lpstr>عرض تقديمي في PowerPoint</vt:lpstr>
      <vt:lpstr>select the type of 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ahmad</dc:creator>
  <cp:lastModifiedBy>ahmad</cp:lastModifiedBy>
  <cp:revision>2</cp:revision>
  <dcterms:created xsi:type="dcterms:W3CDTF">2025-05-16T11:39:19Z</dcterms:created>
  <dcterms:modified xsi:type="dcterms:W3CDTF">2025-05-16T18:25:22Z</dcterms:modified>
</cp:coreProperties>
</file>