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07/03/1447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/>
          </a:bodyPr>
          <a:lstStyle/>
          <a:p>
            <a:r>
              <a:rPr lang="ar-IQ" b="1" dirty="0" smtClean="0"/>
              <a:t>الجامعـة </a:t>
            </a:r>
            <a:r>
              <a:rPr lang="ar-IQ" b="1" dirty="0"/>
              <a:t>المستنـصرية/ كلـية </a:t>
            </a:r>
            <a:r>
              <a:rPr lang="ar-IQ" b="1" dirty="0" smtClean="0"/>
              <a:t>الآداب</a:t>
            </a:r>
            <a:r>
              <a:rPr lang="en-US" dirty="0"/>
              <a:t/>
            </a:r>
            <a:br>
              <a:rPr lang="en-US" dirty="0"/>
            </a:br>
            <a:r>
              <a:rPr lang="ar-IQ" b="1" dirty="0" smtClean="0"/>
              <a:t>مادة </a:t>
            </a:r>
            <a:r>
              <a:rPr lang="ar-IQ" b="1" dirty="0"/>
              <a:t>عـلم </a:t>
            </a:r>
            <a:r>
              <a:rPr lang="ar-IQ" b="1" dirty="0" smtClean="0"/>
              <a:t>الصرف </a:t>
            </a:r>
            <a:br>
              <a:rPr lang="ar-IQ" b="1" dirty="0" smtClean="0"/>
            </a:br>
            <a:r>
              <a:rPr lang="ar-IQ" b="1" dirty="0" smtClean="0"/>
              <a:t>محاضرة: معاني </a:t>
            </a:r>
            <a:r>
              <a:rPr lang="ar-IQ" b="1" dirty="0"/>
              <a:t>صيغ الزيادة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b="1" dirty="0"/>
              <a:t>م. م مروة محمــد احمــد</a:t>
            </a:r>
            <a:endParaRPr lang="ar-IQ" dirty="0"/>
          </a:p>
          <a:p>
            <a:r>
              <a:rPr lang="ar-IQ" b="1" dirty="0" smtClean="0"/>
              <a:t>قسم اللغة العربية/ </a:t>
            </a:r>
            <a:r>
              <a:rPr lang="ar-IQ" b="1" smtClean="0"/>
              <a:t>المرحلـة الاولى</a:t>
            </a:r>
            <a:endParaRPr lang="ar-IQ" b="1" dirty="0" smtClean="0"/>
          </a:p>
          <a:p>
            <a:r>
              <a:rPr lang="ar-IQ" b="1" dirty="0" smtClean="0"/>
              <a:t>الدراسة المسائية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217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r"/>
            <a:r>
              <a:rPr lang="ar-SA" sz="3200" b="1" dirty="0"/>
              <a:t>مزيد </a:t>
            </a:r>
            <a:r>
              <a:rPr lang="ar-SA" sz="3200" b="1" dirty="0" smtClean="0"/>
              <a:t>الرباعي</a:t>
            </a:r>
            <a:endParaRPr lang="ar-IQ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الرباعي المجرد يزاد حرفاً أو حرفين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r>
              <a:rPr lang="ar-SA" sz="2400" dirty="0"/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أما الرباعي الذي يزاد حرفاً واحدً فيأتي على وزن واحد هو:</a:t>
            </a:r>
            <a:endParaRPr lang="en-US" sz="2200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sz="2400" dirty="0">
                <a:solidFill>
                  <a:srgbClr val="FF0000"/>
                </a:solidFill>
              </a:rPr>
              <a:t>تَفَعْلَلَ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بزيادة تاء في أوله ، وهو </a:t>
            </a:r>
            <a:r>
              <a:rPr lang="ar-SA" sz="22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يدل على مطاوعة الفعل المجرد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وذلك 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دَحْرَجْتُه فتدحرج – بعثرته فتبعثر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وأما الرباعي الذي يزاد حرفين فيأتي على وزنين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</a:p>
          <a:p>
            <a:r>
              <a:rPr lang="ar-SA" sz="2400" dirty="0">
                <a:solidFill>
                  <a:srgbClr val="FF0000"/>
                </a:solidFill>
              </a:rPr>
              <a:t>افعَنْلل </a:t>
            </a:r>
            <a:r>
              <a:rPr lang="ar-SA" sz="2400" dirty="0"/>
              <a:t>: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بزيادة الألف والنون ، وهو </a:t>
            </a:r>
            <a:r>
              <a:rPr lang="ar-SA" sz="22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يدل أيضا على مطاوعة الفعل المجرد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، 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2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IQ" sz="22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 smtClean="0">
                <a:latin typeface="Simplified Arabic" pitchFamily="18" charset="-78"/>
                <a:cs typeface="Simplified Arabic" pitchFamily="18" charset="-78"/>
              </a:rPr>
              <a:t>حرجمْتُ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الإبل (أي جمعتها) فاحرنجمَت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r>
              <a:rPr lang="ar-SA" sz="2400" dirty="0">
                <a:solidFill>
                  <a:srgbClr val="FF0000"/>
                </a:solidFill>
              </a:rPr>
              <a:t>افعلَلّ </a:t>
            </a:r>
            <a:r>
              <a:rPr lang="ar-SA" sz="2400" dirty="0"/>
              <a:t>: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بزيادة الألف ولام ثالثة في آخره ، </a:t>
            </a:r>
            <a:r>
              <a:rPr lang="ar-SA" sz="22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ويدل على المبالغة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، 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اطمأن – اقشعر – اكفهرّ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  <a:endParaRPr lang="ar-IQ" sz="22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7335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</p:spPr>
        <p:txBody>
          <a:bodyPr>
            <a:noAutofit/>
          </a:bodyPr>
          <a:lstStyle/>
          <a:p>
            <a:pPr algn="r"/>
            <a:r>
              <a:rPr lang="ar-IQ" sz="2800" dirty="0"/>
              <a:t>الى هنا ننهي الكلام في هذا الموضوع، وسنتكلم في المحاضرة التالية </a:t>
            </a:r>
            <a:r>
              <a:rPr lang="ar-IQ" sz="2800" dirty="0" smtClean="0"/>
              <a:t>عن</a:t>
            </a:r>
            <a:endParaRPr lang="ar-IQ" sz="2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800" dirty="0" smtClean="0"/>
              <a:t>التقسيم الرابع </a:t>
            </a:r>
            <a:r>
              <a:rPr lang="ar-IQ" sz="2800" dirty="0"/>
              <a:t>للفعل بحسب الجمود والتصريف.</a:t>
            </a:r>
          </a:p>
        </p:txBody>
      </p:sp>
    </p:spTree>
    <p:extLst>
      <p:ext uri="{BB962C8B-B14F-4D97-AF65-F5344CB8AC3E}">
        <p14:creationId xmlns:p14="http://schemas.microsoft.com/office/powerpoint/2010/main" val="71713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ar-IQ" sz="3200" b="1" dirty="0">
                <a:solidFill>
                  <a:srgbClr val="0070C0"/>
                </a:solidFill>
              </a:rPr>
              <a:t>معاني صيغ الزيادة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Autofit/>
          </a:bodyPr>
          <a:lstStyle/>
          <a:p>
            <a:pPr algn="just"/>
            <a:r>
              <a:rPr lang="ar-SA" sz="2400" dirty="0"/>
              <a:t>صيغ الزيادة هي الأوزان التي تأتي عليها الكلمات بعد إضافة حروف معينة على </a:t>
            </a:r>
            <a:r>
              <a:rPr lang="ar-IQ" sz="2400" dirty="0" smtClean="0"/>
              <a:t>جذورها </a:t>
            </a:r>
            <a:r>
              <a:rPr lang="ar-SA" sz="2400" dirty="0" smtClean="0"/>
              <a:t>الثلاثي</a:t>
            </a:r>
            <a:r>
              <a:rPr lang="ar-IQ" sz="2400" dirty="0" smtClean="0"/>
              <a:t>ة</a:t>
            </a:r>
            <a:r>
              <a:rPr lang="ar-SA" sz="2400" dirty="0" smtClean="0"/>
              <a:t> </a:t>
            </a:r>
            <a:r>
              <a:rPr lang="ar-SA" sz="2400" dirty="0"/>
              <a:t>أو </a:t>
            </a:r>
            <a:r>
              <a:rPr lang="ar-SA" sz="2400" dirty="0" smtClean="0"/>
              <a:t>الرباعي</a:t>
            </a:r>
            <a:r>
              <a:rPr lang="ar-IQ" sz="2400" dirty="0" smtClean="0"/>
              <a:t>ة</a:t>
            </a:r>
            <a:r>
              <a:rPr lang="ar-SA" sz="2400" dirty="0" smtClean="0"/>
              <a:t>، </a:t>
            </a:r>
            <a:r>
              <a:rPr lang="ar-SA" sz="2400" dirty="0"/>
              <a:t>والحروف الزائدة: </a:t>
            </a:r>
            <a:r>
              <a:rPr lang="ar-IQ" sz="2400" dirty="0" smtClean="0"/>
              <a:t>عبارة عن </a:t>
            </a:r>
            <a:r>
              <a:rPr lang="ar-SA" sz="2400" dirty="0" smtClean="0"/>
              <a:t>عشرة </a:t>
            </a:r>
            <a:r>
              <a:rPr lang="ar-SA" sz="2400" dirty="0"/>
              <a:t>حروف يمكن إضافتها إلى الجذر، وهي:(</a:t>
            </a:r>
            <a:r>
              <a:rPr lang="ar-SA" sz="2400" dirty="0">
                <a:solidFill>
                  <a:schemeClr val="accent2"/>
                </a:solidFill>
              </a:rPr>
              <a:t>س، أ، ل، ت، م، و</a:t>
            </a:r>
            <a:r>
              <a:rPr lang="ar-SA" sz="2400" dirty="0" smtClean="0">
                <a:solidFill>
                  <a:schemeClr val="accent2"/>
                </a:solidFill>
              </a:rPr>
              <a:t>،</a:t>
            </a:r>
            <a:r>
              <a:rPr lang="ar-IQ" sz="2400" dirty="0" smtClean="0">
                <a:solidFill>
                  <a:schemeClr val="accent2"/>
                </a:solidFill>
              </a:rPr>
              <a:t> </a:t>
            </a:r>
            <a:r>
              <a:rPr lang="ar-SA" sz="2400" dirty="0" smtClean="0">
                <a:solidFill>
                  <a:schemeClr val="accent2"/>
                </a:solidFill>
              </a:rPr>
              <a:t>ن،</a:t>
            </a:r>
            <a:r>
              <a:rPr lang="ar-IQ" sz="2400" dirty="0" smtClean="0">
                <a:solidFill>
                  <a:schemeClr val="accent2"/>
                </a:solidFill>
              </a:rPr>
              <a:t> </a:t>
            </a:r>
            <a:r>
              <a:rPr lang="ar-SA" sz="2400" dirty="0" smtClean="0">
                <a:solidFill>
                  <a:schemeClr val="accent2"/>
                </a:solidFill>
              </a:rPr>
              <a:t>ي،</a:t>
            </a:r>
            <a:r>
              <a:rPr lang="ar-IQ" sz="2400" dirty="0" smtClean="0">
                <a:solidFill>
                  <a:schemeClr val="accent2"/>
                </a:solidFill>
              </a:rPr>
              <a:t> </a:t>
            </a:r>
            <a:r>
              <a:rPr lang="ar-SA" sz="2400" dirty="0" smtClean="0">
                <a:solidFill>
                  <a:schemeClr val="accent2"/>
                </a:solidFill>
              </a:rPr>
              <a:t>ه</a:t>
            </a:r>
            <a:r>
              <a:rPr lang="ar-IQ" sz="2400" dirty="0" smtClean="0">
                <a:solidFill>
                  <a:schemeClr val="accent2"/>
                </a:solidFill>
              </a:rPr>
              <a:t>ـ</a:t>
            </a:r>
            <a:r>
              <a:rPr lang="ar-SA" sz="2400" dirty="0" smtClean="0">
                <a:solidFill>
                  <a:schemeClr val="accent2"/>
                </a:solidFill>
              </a:rPr>
              <a:t>،</a:t>
            </a:r>
            <a:r>
              <a:rPr lang="ar-IQ" sz="2400" dirty="0" smtClean="0">
                <a:solidFill>
                  <a:schemeClr val="accent2"/>
                </a:solidFill>
              </a:rPr>
              <a:t> </a:t>
            </a:r>
            <a:r>
              <a:rPr lang="ar-SA" sz="2400" dirty="0" smtClean="0">
                <a:solidFill>
                  <a:schemeClr val="accent2"/>
                </a:solidFill>
              </a:rPr>
              <a:t>ا</a:t>
            </a:r>
            <a:r>
              <a:rPr lang="en-US" sz="2400" dirty="0"/>
              <a:t>(</a:t>
            </a:r>
            <a:r>
              <a:rPr lang="ar-SA" sz="2400" dirty="0"/>
              <a:t>، ويجمعها بعضهم في عبارة</a:t>
            </a:r>
            <a:r>
              <a:rPr lang="en-US" sz="2400" dirty="0"/>
              <a:t>" </a:t>
            </a:r>
            <a:r>
              <a:rPr lang="ar-SA" sz="2400" dirty="0">
                <a:solidFill>
                  <a:schemeClr val="accent2"/>
                </a:solidFill>
              </a:rPr>
              <a:t>سألتمونيها</a:t>
            </a:r>
            <a:r>
              <a:rPr lang="en-US" sz="2400" dirty="0"/>
              <a:t>"</a:t>
            </a:r>
            <a:r>
              <a:rPr lang="ar-SA" sz="2400" dirty="0"/>
              <a:t>، وهذه الحروف يمكن أن تكون في أول الكلمة أو في وسطها أو في آخرها.</a:t>
            </a:r>
            <a:endParaRPr lang="en-US" sz="2400" dirty="0"/>
          </a:p>
          <a:p>
            <a:pPr algn="just"/>
            <a:r>
              <a:rPr lang="ar-SA" sz="2400" dirty="0"/>
              <a:t>ونشير هنا إلى أن ما يطرأ على الكلمة بعد إدخال حروف الزيادة لا يؤدي إلى </a:t>
            </a:r>
            <a:r>
              <a:rPr lang="ar-SA" sz="2400" dirty="0" smtClean="0"/>
              <a:t>إحداث</a:t>
            </a:r>
            <a:r>
              <a:rPr lang="ar-IQ" sz="2400" dirty="0" smtClean="0"/>
              <a:t>ِ</a:t>
            </a:r>
            <a:r>
              <a:rPr lang="ar-SA" sz="2400" dirty="0" smtClean="0"/>
              <a:t> </a:t>
            </a:r>
            <a:r>
              <a:rPr lang="ar-SA" sz="2400" dirty="0"/>
              <a:t>تغيير في المعنى الأصلي للمفردة؛ وإنما هو إضافة وزيادة دلالية أو بلاغية لمعنى الكلمة، وذلك بهدف التعبير عن معنى في ذهن </a:t>
            </a:r>
            <a:r>
              <a:rPr lang="ar-SA" sz="2400" dirty="0" smtClean="0"/>
              <a:t>المتكلم</a:t>
            </a:r>
            <a:r>
              <a:rPr lang="ar-IQ" sz="2400" dirty="0" smtClean="0"/>
              <a:t> هو</a:t>
            </a:r>
            <a:r>
              <a:rPr lang="ar-SA" sz="2400" dirty="0" smtClean="0"/>
              <a:t> </a:t>
            </a:r>
            <a:r>
              <a:rPr lang="ar-SA" sz="2400" dirty="0"/>
              <a:t>أكبر من معنى </a:t>
            </a:r>
            <a:r>
              <a:rPr lang="ar-SA" sz="2400" dirty="0" smtClean="0"/>
              <a:t>الجذر</a:t>
            </a:r>
            <a:r>
              <a:rPr lang="ar-IQ" sz="2400" dirty="0" smtClean="0"/>
              <a:t> المجرد</a:t>
            </a:r>
            <a:r>
              <a:rPr lang="ar-SA" sz="2400" dirty="0" smtClean="0"/>
              <a:t> </a:t>
            </a:r>
            <a:r>
              <a:rPr lang="ar-SA" sz="2400" dirty="0"/>
              <a:t>فلا يمكن وصفه من خلال الجذر </a:t>
            </a:r>
            <a:r>
              <a:rPr lang="ar-SA" sz="2400" dirty="0" smtClean="0"/>
              <a:t>وحده، </a:t>
            </a:r>
            <a:r>
              <a:rPr lang="ar-SA" sz="2400" dirty="0"/>
              <a:t>إذ هناك قاعدة صرفية تقول بأن: </a:t>
            </a:r>
            <a:r>
              <a:rPr lang="ar-SA" sz="2400" dirty="0">
                <a:solidFill>
                  <a:schemeClr val="accent2"/>
                </a:solidFill>
              </a:rPr>
              <a:t>كلّ زيادة في المعنى تقابلها زيادة في المبنى</a:t>
            </a:r>
            <a:r>
              <a:rPr lang="ar-SA" sz="2400" dirty="0" smtClean="0"/>
              <a:t>،</a:t>
            </a:r>
            <a:r>
              <a:rPr lang="ar-IQ" sz="2400" dirty="0" smtClean="0"/>
              <a:t> أي كلما زادت الدلالة في ذهن المتكلم زادت حروف الكلمة لاستيعاب وصفها،</a:t>
            </a:r>
            <a:r>
              <a:rPr lang="ar-SA" sz="2400" dirty="0" smtClean="0"/>
              <a:t> </a:t>
            </a:r>
            <a:r>
              <a:rPr lang="ar-SA" sz="2400" dirty="0"/>
              <a:t>مثل زيادة </a:t>
            </a:r>
            <a:r>
              <a:rPr lang="ar-IQ" sz="2400" dirty="0" smtClean="0"/>
              <a:t>دلالة</a:t>
            </a:r>
            <a:r>
              <a:rPr lang="ar-SA" sz="2400" dirty="0" smtClean="0"/>
              <a:t>: </a:t>
            </a:r>
            <a:r>
              <a:rPr lang="ar-SA" sz="2400" dirty="0"/>
              <a:t>التكثير، والمبالغة، والاتخاذ، والمشاركة، وغيرها، وسنتحدث في هذه المحاضرة عن الزيادة في الفعل الثلاثي والرباعي وأثرها في الدلالة على المعنى.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2284433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47248" cy="648072"/>
          </a:xfrm>
        </p:spPr>
        <p:txBody>
          <a:bodyPr>
            <a:normAutofit/>
          </a:bodyPr>
          <a:lstStyle/>
          <a:p>
            <a:pPr algn="r"/>
            <a:r>
              <a:rPr lang="ar-SA" sz="2400" b="1" dirty="0"/>
              <a:t>اولاً:  مزيد الثلاثي بحرف</a:t>
            </a:r>
            <a:r>
              <a:rPr lang="en-US" sz="2400" b="1" dirty="0"/>
              <a:t> :</a:t>
            </a:r>
            <a:endParaRPr lang="en-US" sz="2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908720"/>
            <a:ext cx="828092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ف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اذا ز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ِ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يد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في الفعل الثلاثي حرفا فإنه يأتي على ثلاثة أوزان هي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b="1" dirty="0" smtClean="0">
                <a:solidFill>
                  <a:srgbClr val="00B0F0"/>
                </a:solidFill>
                <a:latin typeface="Simplified Arabic" pitchFamily="18" charset="-78"/>
                <a:cs typeface="Simplified Arabic" pitchFamily="18" charset="-78"/>
              </a:rPr>
              <a:t>أفع</a:t>
            </a:r>
            <a:r>
              <a:rPr lang="ar-IQ" sz="2400" b="1" dirty="0" smtClean="0">
                <a:solidFill>
                  <a:srgbClr val="00B0F0"/>
                </a:solidFill>
                <a:latin typeface="Simplified Arabic" pitchFamily="18" charset="-78"/>
                <a:cs typeface="Simplified Arabic" pitchFamily="18" charset="-78"/>
              </a:rPr>
              <a:t>َل </a:t>
            </a:r>
            <a:r>
              <a:rPr lang="ar-SA" sz="2400" b="1" dirty="0" smtClean="0">
                <a:solidFill>
                  <a:srgbClr val="00B0F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b="1" dirty="0">
                <a:solidFill>
                  <a:srgbClr val="00B0F0"/>
                </a:solidFill>
                <a:latin typeface="Simplified Arabic" pitchFamily="18" charset="-78"/>
                <a:cs typeface="Simplified Arabic" pitchFamily="18" charset="-78"/>
              </a:rPr>
              <a:t>فَعَّل  فاعل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400" dirty="0">
              <a:latin typeface="Simplified Arabic" pitchFamily="18" charset="-78"/>
              <a:cs typeface="Simplified Arabic" pitchFamily="18" charset="-78"/>
            </a:endParaRPr>
          </a:p>
          <a:p>
            <a:pPr lvl="0" algn="just"/>
            <a:r>
              <a:rPr lang="ar-SA" sz="24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أفع</a:t>
            </a:r>
            <a:r>
              <a:rPr lang="ar-IQ" sz="24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َل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: 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وأشهر المعاني التي تزاد لها الهمزة ما يلي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:</a:t>
            </a:r>
          </a:p>
          <a:p>
            <a:pPr marL="0" indent="0" algn="just">
              <a:buNone/>
            </a:pP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1. </a:t>
            </a:r>
            <a:r>
              <a:rPr lang="ar-SA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التعدية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: وهي جعل الفعل اللازم متعديا، فالفعل: خرج،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فعل لازم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يلزم الفاعل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لا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يأخذ مفعولاً به، فعندما تقول: خرج </a:t>
            </a:r>
            <a:r>
              <a:rPr lang="ar-SA" sz="2400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زيدٌ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، فإنك تنسب فعل الخروج للفاعل زيد ويتمّ الكلام،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أما إذا زدته همزة فقلت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أخرج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ْ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ت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ُ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زيداً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، جعلته متعدياً، أي: تعدى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الفاعل واحتاج الى مفعول به ليتمّ المعنى،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فإنك هنا نسبت فعل الاخراج لنفسك ووقع تأثيره على زيد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ففي الجملة الأولى خرج زيدٌ، أما في الثانية فأنت اخرجت زيداً.</a:t>
            </a:r>
            <a:endParaRPr lang="en-US" sz="2400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>
              <a:buNone/>
            </a:pP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  أما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إذا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كان الفعل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متعدياً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لمفعول واحد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صار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بعد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زيادة همزة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ِ التعدية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متعديا لمفعولين، فالفعل (لبس)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يتعدى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لمفعول واحد، تقول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لبس زيدٌ </a:t>
            </a:r>
            <a:r>
              <a:rPr lang="ar-SA" sz="24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ثوباً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، فإذا زدته همزة وقلت: ألبستُ </a:t>
            </a:r>
            <a:r>
              <a:rPr lang="ar-SA" sz="24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زيداً ثوباً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، تعدّى لمفعولين، وهكذا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في: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فهم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أفهم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سمع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أسمع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400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>
              <a:buNone/>
            </a:pP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  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وإذا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كان الفعل متعديا لمفعولين صار 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بعد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زيادة همزة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ِ التعدية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متعديا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الى ثلاثة مفاعيل،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ولا يكون إلا في الفعلين من أفعال اليقين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رأى 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ِ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م)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وهما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يتعد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يان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الى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مفعولين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أصلهما مبتدأ وخبر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 تقول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رأى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علم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َ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زيد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ٌ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خالداً قائماً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فإذا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زدته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ما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همزة،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جعلته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ما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متعديا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ن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لمفعول ثالث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؛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فتقول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أريتُ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وأ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علمتُ </a:t>
            </a:r>
            <a:r>
              <a:rPr lang="ar-SA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زيد</a:t>
            </a:r>
            <a:r>
              <a:rPr lang="ar-IQ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اً</a:t>
            </a:r>
            <a:r>
              <a:rPr lang="ar-SA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خالداً قائما</a:t>
            </a:r>
            <a:r>
              <a:rPr lang="ar-IQ" sz="2400" u="sng" dirty="0">
                <a:latin typeface="Simplified Arabic" pitchFamily="18" charset="-78"/>
                <a:cs typeface="Simplified Arabic" pitchFamily="18" charset="-78"/>
              </a:rPr>
              <a:t>ً</a:t>
            </a:r>
            <a:r>
              <a:rPr lang="en-US" sz="2400" u="sng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400" u="sng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5260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62074"/>
          </a:xfrm>
        </p:spPr>
        <p:txBody>
          <a:bodyPr>
            <a:normAutofit/>
          </a:bodyPr>
          <a:lstStyle/>
          <a:p>
            <a:pPr algn="r"/>
            <a:r>
              <a:rPr lang="ar-IQ" sz="2200" u="sng" dirty="0" smtClean="0">
                <a:solidFill>
                  <a:srgbClr val="C00000"/>
                </a:solidFill>
              </a:rPr>
              <a:t>2. </a:t>
            </a:r>
            <a:r>
              <a:rPr lang="ar-SA" sz="2200" u="sng" dirty="0" smtClean="0">
                <a:solidFill>
                  <a:srgbClr val="C00000"/>
                </a:solidFill>
              </a:rPr>
              <a:t>الدخول </a:t>
            </a:r>
            <a:r>
              <a:rPr lang="ar-SA" sz="2200" u="sng" dirty="0">
                <a:solidFill>
                  <a:srgbClr val="C00000"/>
                </a:solidFill>
              </a:rPr>
              <a:t>في الزمان أو المكان</a:t>
            </a:r>
            <a:r>
              <a:rPr lang="en-US" sz="2200" dirty="0"/>
              <a:t> :</a:t>
            </a:r>
            <a:r>
              <a:rPr lang="ar-SA" sz="2200" dirty="0"/>
              <a:t>مثل: </a:t>
            </a:r>
            <a:r>
              <a:rPr lang="ar-IQ" sz="2200" dirty="0"/>
              <a:t>أصبح: دخل في الصباح، وأمسى: دخل في </a:t>
            </a:r>
            <a:r>
              <a:rPr lang="ar-IQ" sz="2200" dirty="0" smtClean="0"/>
              <a:t>المساء،</a:t>
            </a:r>
            <a:r>
              <a:rPr lang="en-US" sz="2200" dirty="0" smtClean="0"/>
              <a:t>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91264" cy="55446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ar-IQ" sz="2400" dirty="0"/>
              <a:t> </a:t>
            </a:r>
            <a:r>
              <a:rPr lang="ar-IQ" sz="2400" dirty="0" smtClean="0"/>
              <a:t>  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أمصر : دخل في مصر، وأصحر : دخل في الصحراء.</a:t>
            </a:r>
          </a:p>
          <a:p>
            <a:pPr marL="0" indent="0" algn="just">
              <a:buNone/>
            </a:pP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3. صيرورة شيء ذا شيء</a:t>
            </a:r>
            <a:r>
              <a:rPr lang="ar-IQ" sz="2400" u="sng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الدلالة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على أن الفاعل قد صار صاحب شيء مشتق من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الفعل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وذلك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أثمر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البستان : صار ذا ثمر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أورقت الشجرة : صارت ذات ورق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marL="0" indent="0" algn="just">
              <a:buNone/>
            </a:pP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4. </a:t>
            </a:r>
            <a:r>
              <a:rPr lang="ar-SA" sz="24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الدلالة على السلب</a:t>
            </a:r>
            <a:r>
              <a:rPr lang="ar-IQ" sz="24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والإزالة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ومعناه أنك تُزيل عن المفعول معنى الفعل، فإذا قلت: شكا زيد، فإنك تثبت أن له شكوى، فإذا زدت الفعل همزة وقلت: أشكيت زيداً، صار المعنى: ازلت شكواه، وهكذا في عجَمَ الكتاب أي أنه مبهم غير مفهوم، وأعجمتُ الكتاب، أزلتُ عنه معنى الفعل ( العُجمة والابهام) بتنقيطه.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</a:t>
            </a:r>
          </a:p>
          <a:p>
            <a:pPr marL="0" indent="0" algn="just">
              <a:buNone/>
            </a:pP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5. مصادفة الشيء على صفة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: أي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الدلالة على أنك وجدت الشيء على صفة معينة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، وذلك كأن تقول: أكرمت زيداً، وأنت تعني: وجدت زيداً كريماً، وكذلك : أبخلته أي: صادفته بخيلاً ، وأجبنته أي: وجدته جبانا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marL="0" indent="0" algn="just">
              <a:buNone/>
            </a:pP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6. </a:t>
            </a:r>
            <a:r>
              <a:rPr lang="ar-SA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الدلالة على استحقاق صفة معينة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وذلك مثل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أحصد الزرعُ: استحق الحصاد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marL="0" indent="0" algn="just">
              <a:buNone/>
            </a:pP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7. </a:t>
            </a:r>
            <a:r>
              <a:rPr lang="ar-SA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الدلالة </a:t>
            </a:r>
            <a:r>
              <a:rPr lang="ar-SA" sz="24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على </a:t>
            </a:r>
            <a:r>
              <a:rPr lang="ar-SA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التعريض</a:t>
            </a: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أي أنك تعرض المفعول لمعنى الفعل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وذلك مثل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أبعثُ المنزل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َ، أي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: عرضته للبيع 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، و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أرهنتُ المتاع : عرضته للرهن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 .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endParaRPr lang="ar-IQ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>
              <a:buNone/>
            </a:pPr>
            <a:r>
              <a:rPr lang="ar-IQ" sz="24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8. </a:t>
            </a: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أن يكون بمعنى استَفعَل</a:t>
            </a:r>
            <a:r>
              <a:rPr lang="ar-IQ" sz="24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كـ أعظمتُه، أي استعظمتُه.</a:t>
            </a:r>
          </a:p>
          <a:p>
            <a:pPr marL="0" indent="0" algn="just">
              <a:buNone/>
            </a:pP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9.أن يكون مطاوعاً لـ فعَّل</a:t>
            </a:r>
            <a:r>
              <a:rPr lang="ar-IQ" sz="24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نحو فطَّرتُه فأفطر ، والمطاوعة هي قبول تأثير الغير.</a:t>
            </a:r>
          </a:p>
          <a:p>
            <a:pPr marL="0" indent="0" algn="just">
              <a:buNone/>
            </a:pPr>
            <a:r>
              <a:rPr lang="ar-IQ" sz="24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10. </a:t>
            </a:r>
            <a:r>
              <a:rPr lang="ar-IQ" sz="24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التمكين</a:t>
            </a:r>
            <a:r>
              <a:rPr lang="ar-IQ" sz="24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IQ" sz="2400" dirty="0" smtClean="0">
                <a:latin typeface="Simplified Arabic" pitchFamily="18" charset="-78"/>
                <a:cs typeface="Simplified Arabic" pitchFamily="18" charset="-78"/>
              </a:rPr>
              <a:t>نحو أحفرتُه النهر، أي مكّنتُه من حفره.</a:t>
            </a:r>
            <a:endParaRPr lang="ar-IQ" sz="2400" dirty="0" smtClean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790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>
            <a:normAutofit/>
          </a:bodyPr>
          <a:lstStyle/>
          <a:p>
            <a:pPr marL="457200" lvl="0" indent="-457200" algn="r">
              <a:buFont typeface="Arial" pitchFamily="34" charset="0"/>
              <a:buChar char="•"/>
            </a:pPr>
            <a:r>
              <a:rPr lang="ar-IQ" sz="2400" dirty="0" smtClean="0"/>
              <a:t>الصيغة الثانية هي </a:t>
            </a:r>
            <a:r>
              <a:rPr lang="ar-SA" sz="2400" dirty="0" smtClean="0">
                <a:solidFill>
                  <a:srgbClr val="FF0000"/>
                </a:solidFill>
              </a:rPr>
              <a:t>فاع</a:t>
            </a:r>
            <a:r>
              <a:rPr lang="ar-IQ" sz="2400" dirty="0" smtClean="0">
                <a:solidFill>
                  <a:srgbClr val="FF0000"/>
                </a:solidFill>
              </a:rPr>
              <a:t>َ</a:t>
            </a:r>
            <a:r>
              <a:rPr lang="ar-SA" sz="2400" dirty="0" smtClean="0">
                <a:solidFill>
                  <a:srgbClr val="FF0000"/>
                </a:solidFill>
              </a:rPr>
              <a:t>ل</a:t>
            </a:r>
            <a:r>
              <a:rPr lang="ar-SA" sz="2400" dirty="0"/>
              <a:t>: </a:t>
            </a:r>
            <a:r>
              <a:rPr lang="ar-IQ" sz="2400" dirty="0" smtClean="0"/>
              <a:t>و</a:t>
            </a:r>
            <a:r>
              <a:rPr lang="ar-SA" sz="2400" dirty="0" smtClean="0"/>
              <a:t>المعاني </a:t>
            </a:r>
            <a:r>
              <a:rPr lang="ar-SA" sz="2400" dirty="0"/>
              <a:t>التي تزاد لها الألف بين الفاء </a:t>
            </a:r>
            <a:r>
              <a:rPr lang="ar-SA" sz="2400" dirty="0" smtClean="0"/>
              <a:t>والعين</a:t>
            </a:r>
            <a:r>
              <a:rPr lang="ar-IQ" sz="2400" dirty="0" smtClean="0"/>
              <a:t> هي</a:t>
            </a:r>
            <a:r>
              <a:rPr lang="ar-SA" sz="2400" dirty="0" smtClean="0"/>
              <a:t>: </a:t>
            </a:r>
            <a:endParaRPr lang="ar-IQ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just"/>
            <a:r>
              <a:rPr lang="ar-SA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المشاركة</a:t>
            </a:r>
            <a:r>
              <a:rPr lang="ar-IQ" sz="2400" dirty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وهي الدلالة على ان الفعل حادث من الفاعل والمفعول معاً ، فاذا قلت مثلاً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200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SA" sz="2200" dirty="0" smtClean="0">
                <a:latin typeface="Simplified Arabic" pitchFamily="18" charset="-78"/>
                <a:cs typeface="Simplified Arabic" pitchFamily="18" charset="-78"/>
              </a:rPr>
              <a:t>ضرب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زيدٌ عمرا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كان معنى هذه الجملة أن زيداً فقط ضرب عمراً ، أي ان الضرب حادث من زيد وحده ، أما اذا قلت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ضارَبَ زيدٌ عمراً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 كان معنى الجملة أن زيداً ضرب عمرا كما أن عمرا ضرب زيداً، فالضرب حادث من الاثنين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وهكذا في : قاتَلَ – جالَسَ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الموالاة و</a:t>
            </a:r>
            <a:r>
              <a:rPr lang="ar-SA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المتابعة</a:t>
            </a:r>
            <a:r>
              <a:rPr lang="ar-IQ" sz="2400" u="sng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وهي الدلالة على عدم انقطاع الفعل، 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واليت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ُ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 الصوم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، أي يوما بعد يوم بلا انقطاع، و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تابعت الدرس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0907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marL="342900" indent="-342900" algn="r">
              <a:buFont typeface="Arial" pitchFamily="34" charset="0"/>
              <a:buChar char="•"/>
            </a:pPr>
            <a:r>
              <a:rPr lang="ar-IQ" sz="2400" dirty="0" smtClean="0"/>
              <a:t>الصيغة الاخرى هي </a:t>
            </a:r>
            <a:r>
              <a:rPr lang="ar-SA" sz="2400" dirty="0" smtClean="0">
                <a:solidFill>
                  <a:srgbClr val="FF0000"/>
                </a:solidFill>
              </a:rPr>
              <a:t>فَعَّل</a:t>
            </a:r>
            <a:r>
              <a:rPr lang="ar-SA" sz="2400" dirty="0"/>
              <a:t>: وأشهر المعاني التي يزاد لها تضعيف العين ما يلي</a:t>
            </a:r>
            <a:r>
              <a:rPr lang="en-US" sz="2400" dirty="0"/>
              <a:t>: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Autofit/>
          </a:bodyPr>
          <a:lstStyle/>
          <a:p>
            <a:pPr algn="just"/>
            <a:r>
              <a:rPr lang="ar-SA" sz="22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الدلالة على التكثير والمبالغة </a:t>
            </a:r>
            <a:r>
              <a:rPr lang="en-US" sz="22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4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وذلك 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طوّف: أكثر الطواف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وهكذا في: غلّق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/>
            <a:r>
              <a:rPr lang="ar-SA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التعدية</a:t>
            </a:r>
            <a:r>
              <a:rPr lang="en-US" sz="2400" dirty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وذلك مثل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 فرّح، فـ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فَرِحَ زيد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ٌ، لازم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، وفَرّحْت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ُ زيداً، متعدٍ، و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خَرِجَ زيد، وخَرّجْت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ُ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ه، فإذا كان الفعل متعديا لمفعول واحد صار متعدياً لمفعولين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فَهِمَ زيدٌ الدرس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َ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 ، وفه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ّ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مت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ُ زيداً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 الدرس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َ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/>
            <a:r>
              <a:rPr lang="ar-SA" sz="24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الدلالة على السلب</a:t>
            </a:r>
            <a:r>
              <a:rPr lang="ar-SA" sz="2400" u="sng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قش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َّ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رت الفاكهة : أزلت قشرتها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قل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َّ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مت أظافري: أزلت </a:t>
            </a:r>
            <a:r>
              <a:rPr lang="ar-SA" sz="2200" dirty="0" smtClean="0">
                <a:latin typeface="Simplified Arabic" pitchFamily="18" charset="-78"/>
                <a:cs typeface="Simplified Arabic" pitchFamily="18" charset="-78"/>
              </a:rPr>
              <a:t>قلامتها</a:t>
            </a:r>
            <a:r>
              <a:rPr lang="ar-IQ" sz="22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/>
            <a:r>
              <a:rPr lang="ar-IQ" sz="22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التكثير في الفعل</a:t>
            </a:r>
            <a:r>
              <a:rPr lang="ar-IQ" sz="2200" dirty="0" smtClean="0">
                <a:latin typeface="Simplified Arabic" pitchFamily="18" charset="-78"/>
                <a:cs typeface="Simplified Arabic" pitchFamily="18" charset="-78"/>
              </a:rPr>
              <a:t>: كـ طوَّف أي أكثر الطواف، والكثير في الفاعل كـ موَّتت الإبل.</a:t>
            </a:r>
            <a:endParaRPr lang="en-US" sz="2200" dirty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IQ" sz="22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صيرورة شيء شبه شيء:</a:t>
            </a:r>
            <a:r>
              <a:rPr lang="ar-IQ" sz="22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 smtClean="0">
                <a:latin typeface="Simplified Arabic" pitchFamily="18" charset="-78"/>
                <a:cs typeface="Simplified Arabic" pitchFamily="18" charset="-78"/>
              </a:rPr>
              <a:t>الدلالة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على أن الشيء قد صار شبيهاً بشيء من الفعل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 smtClean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200" dirty="0" smtClean="0"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SA" sz="2200" dirty="0" smtClean="0">
                <a:latin typeface="Simplified Arabic" pitchFamily="18" charset="-78"/>
                <a:cs typeface="Simplified Arabic" pitchFamily="18" charset="-78"/>
              </a:rPr>
              <a:t>قوّس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فلان: صار مثل القوس </a:t>
            </a:r>
            <a:r>
              <a:rPr lang="ar-IQ" sz="2200" dirty="0" smtClean="0">
                <a:latin typeface="Simplified Arabic" pitchFamily="18" charset="-78"/>
                <a:cs typeface="Simplified Arabic" pitchFamily="18" charset="-78"/>
              </a:rPr>
              <a:t>من الانحناء،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حجّر الطين : صار مثل الحجر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IQ" sz="22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نسبة </a:t>
            </a:r>
            <a:r>
              <a:rPr lang="ar-IQ" sz="22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الشيء </a:t>
            </a:r>
            <a:r>
              <a:rPr lang="ar-IQ" sz="22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إلى أصل الفعل</a:t>
            </a:r>
            <a:r>
              <a:rPr lang="ar-IQ" sz="22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2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كفَّرت فلاناً: نسبته الى الكفر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 و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كذَّبته: نسبته الى الكذب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</a:t>
            </a:r>
            <a:endParaRPr lang="ar-IQ" sz="2200" dirty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SA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الدلالة </a:t>
            </a:r>
            <a:r>
              <a:rPr lang="ar-SA" sz="24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على التوجه </a:t>
            </a:r>
            <a:r>
              <a:rPr lang="ar-SA" sz="24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شرّق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 الرجل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 : توجه شرقاً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غرّب : توجه غرباً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SA" sz="24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اختصار </a:t>
            </a:r>
            <a:r>
              <a:rPr lang="ar-SA" sz="2400" u="sng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الحكاية</a:t>
            </a:r>
            <a:r>
              <a:rPr lang="ar-SA" sz="2400" dirty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وذلك مثل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كبّر : قال الله أكبر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.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هلّل : قال لا إله الا الله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سبّح: قال سبحان الله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200" dirty="0">
                <a:latin typeface="Simplified Arabic" pitchFamily="18" charset="-78"/>
                <a:cs typeface="Simplified Arabic" pitchFamily="18" charset="-78"/>
              </a:rPr>
              <a:t>أمّن : قال آمين</a:t>
            </a:r>
            <a:r>
              <a:rPr lang="en-US" sz="22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2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IQ" sz="22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IQ" sz="2200" u="sng" dirty="0" smtClean="0">
                <a:solidFill>
                  <a:schemeClr val="accent2"/>
                </a:solidFill>
                <a:latin typeface="Simplified Arabic" pitchFamily="18" charset="-78"/>
                <a:cs typeface="Simplified Arabic" pitchFamily="18" charset="-78"/>
              </a:rPr>
              <a:t>قبول الشيء: </a:t>
            </a:r>
            <a:r>
              <a:rPr lang="ar-IQ" sz="2200" dirty="0">
                <a:latin typeface="Simplified Arabic" pitchFamily="18" charset="-78"/>
                <a:cs typeface="Simplified Arabic" pitchFamily="18" charset="-78"/>
              </a:rPr>
              <a:t>كـ شفَّعت زيداً، أي قبلتُ شفاعته</a:t>
            </a:r>
            <a:r>
              <a:rPr lang="ar-IQ" sz="22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2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4917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r"/>
            <a:r>
              <a:rPr lang="ar-SA" sz="2400" b="1" dirty="0"/>
              <a:t>ثانياً : مزيد الثلاثي بحرفين</a:t>
            </a:r>
            <a:r>
              <a:rPr lang="en-US" sz="2400" b="1" dirty="0"/>
              <a:t> </a:t>
            </a:r>
            <a:r>
              <a:rPr lang="en-US" sz="2400" b="1" dirty="0" smtClean="0"/>
              <a:t>:</a:t>
            </a:r>
            <a:endParaRPr lang="ar-IQ" sz="2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Autofit/>
          </a:bodyPr>
          <a:lstStyle/>
          <a:p>
            <a:pPr algn="just"/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اذا زِيد على الثلاثي حرفان فإنه يأتي على خمسة أوزان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هي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  </a:t>
            </a:r>
            <a:r>
              <a:rPr lang="ar-SA" sz="2000" dirty="0">
                <a:solidFill>
                  <a:srgbClr val="00B0F0"/>
                </a:solidFill>
                <a:latin typeface="Simplified Arabic" pitchFamily="18" charset="-78"/>
                <a:cs typeface="Simplified Arabic" pitchFamily="18" charset="-78"/>
              </a:rPr>
              <a:t>انْفَعَلَ  افْتَعَل  تفاعل  تَفَعّلَ  افْعَلّ</a:t>
            </a:r>
            <a:endParaRPr lang="en-US" sz="2000" dirty="0">
              <a:solidFill>
                <a:srgbClr val="00B0F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SA" sz="20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انْفَعَلَ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: بزيادة الألف والنون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يأتي لمعنى واحد وهو المطاوعة،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وهذا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الوزن لا يكون إلا لازماً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 ولا يكون إلا في الافعال العلاجية ويأتي لمطاوعة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الثلاثي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 كثيرا كـ قطَّعته فانقطع، ولمطاوعة غيره قليلا كـ أطلقته فانطلق،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المطاوعة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هي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أثر الفعل يظهر على مفعوله فكأنه استجاب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له،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ولذلك سميت هذه النون نون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المطاوعة،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كسرت </a:t>
            </a:r>
            <a:r>
              <a:rPr lang="ar-IQ" sz="2000" u="sng" dirty="0" smtClean="0">
                <a:latin typeface="Simplified Arabic" pitchFamily="18" charset="-78"/>
                <a:cs typeface="Simplified Arabic" pitchFamily="18" charset="-78"/>
              </a:rPr>
              <a:t>القدحَ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فانكسر، ومحوته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فانمحى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/>
            <a:r>
              <a:rPr lang="ar-IQ" sz="20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افْتَعَل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 : بزيادة الألف والتاء وأشهر معانيه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:</a:t>
            </a:r>
          </a:p>
          <a:p>
            <a:pPr algn="just"/>
            <a:r>
              <a:rPr lang="ar-SA" sz="20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الاتخاذ</a:t>
            </a:r>
            <a:r>
              <a:rPr lang="ar-SA" sz="2000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، 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0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اختم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زيدٌ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أي اتخذ خاتماً،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اكتال : اتخذ كيلاً 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/>
            <a:r>
              <a:rPr lang="ar-IQ" sz="20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الاجتهاد والطلب: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اي</a:t>
            </a:r>
            <a:r>
              <a:rPr lang="ar-IQ" sz="20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المبالغة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في معنى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الفعل،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اجتهد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sz="2000" dirty="0">
                <a:latin typeface="Simplified Arabic" pitchFamily="18" charset="-78"/>
                <a:cs typeface="Simplified Arabic" pitchFamily="18" charset="-78"/>
              </a:rPr>
              <a:t>، أي بالغ في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الاجتهاد.</a:t>
            </a:r>
            <a:endParaRPr lang="ar-IQ" sz="1400" dirty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IQ" sz="20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التشارك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اقتتل زيد وعمرو</a:t>
            </a:r>
            <a:r>
              <a:rPr lang="ar-IQ" sz="20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اختلف زيد وعمرو </a:t>
            </a:r>
            <a:r>
              <a:rPr lang="ar-IQ" sz="2000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اشترك زيد وعمرو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marL="0" indent="0" algn="just">
              <a:buNone/>
            </a:pP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  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من الواضح أن هذا الوزن يدل على ما يدل عليه وزن (فاعل) من المشاركة ، غير أن الاسم هناك منصوب ، أما الاسم هنا فهو مشترك مع الفاعل في الرفع عن طريق العطف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0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000" u="sng" dirty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IQ" sz="2000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الاظهار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: كـ اعتذر أي اظهر العذر.</a:t>
            </a:r>
          </a:p>
          <a:p>
            <a:pPr algn="just"/>
            <a:r>
              <a:rPr lang="ar-IQ" sz="20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المبالغة في معنى الفعل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: كـ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اقتدر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أي بالغ في القدرة.</a:t>
            </a:r>
            <a:endParaRPr lang="en-US" sz="2000" dirty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SA" sz="2000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المطاوعة</a:t>
            </a:r>
            <a:r>
              <a:rPr lang="ar-SA" sz="2000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، وهو يطاوع الفعل الثلاثي ، 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جمعته ، فاجتمع ،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ويطاوع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الثلاثي المزيد بالهمزة (أفعل) 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أنصفته فانتصف ، وأسمعته فاستمع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ويطاوع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الثلاثي المضعف العين (فعّل) 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0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قربته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فاقترب ، وسويته فاستوى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20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IQ" sz="2000" dirty="0" smtClean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266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r"/>
            <a:r>
              <a:rPr lang="ar-IQ" sz="20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   </a:t>
            </a:r>
            <a:r>
              <a:rPr lang="ar-SA" sz="20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افْعَلّ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: بزيادة الألف وتضعيف اللام، وهذا الوزن لا يكون إلا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لازماً، 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ويأتي من الأفعال الدالة على الألوان والعيوب بقصد المبالغة فيها مثل</a:t>
            </a:r>
            <a:r>
              <a:rPr lang="en-US" sz="2000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sz="2000" dirty="0">
                <a:latin typeface="Simplified Arabic" pitchFamily="18" charset="-78"/>
                <a:cs typeface="Simplified Arabic" pitchFamily="18" charset="-78"/>
              </a:rPr>
              <a:t>اسمرّ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أي قويت سمرته، وكذلك 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ابيضّ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اعرجّ 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sz="2000" dirty="0" smtClean="0">
                <a:latin typeface="Simplified Arabic" pitchFamily="18" charset="-78"/>
                <a:cs typeface="Simplified Arabic" pitchFamily="18" charset="-78"/>
              </a:rPr>
              <a:t>اعورّ</a:t>
            </a:r>
            <a:r>
              <a:rPr lang="ar-IQ" sz="20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IQ" sz="20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ar-IQ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   </a:t>
            </a:r>
            <a:r>
              <a:rPr lang="ar-SA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تَفَعّلَ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: بزيادة التاء وتضعيف العين وأشهر معانيه 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:</a:t>
            </a:r>
          </a:p>
          <a:p>
            <a:pPr algn="just"/>
            <a:r>
              <a:rPr lang="ar-SA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المطاوعة</a:t>
            </a:r>
            <a:r>
              <a:rPr lang="ar-SA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، وهو يطاوع (فعّل) 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أدبته فتأدب – عملته فتعلم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SA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الاتخاذ</a:t>
            </a:r>
            <a:r>
              <a:rPr lang="ar-SA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: 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تسنم فلان المجدَ : أتخذه سناماً </a:t>
            </a:r>
            <a:r>
              <a:rPr lang="ar-IQ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توسد ذراعه : اتخذه وسادة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SA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التكلف</a:t>
            </a:r>
            <a:r>
              <a:rPr lang="ar-SA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، وهو الدلالة على الرغبة في حصول الفعل له واجتهاده في سبيل ذلك ، ولا يكون ذلك إلا في الصفات الحميدة 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تصبّر – تشجّع – تجلّد – تكرّم </a:t>
            </a:r>
            <a:r>
              <a:rPr lang="ar-IQ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أي أنه لا يكون من صفات مكروهة كالجهل أو القبح أو البخل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SA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التجنب</a:t>
            </a:r>
            <a:r>
              <a:rPr lang="ar-SA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: وهو دلالة على ترك معنى الفعل والابتعاد عنه 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تهجد : ترك الهجود </a:t>
            </a:r>
            <a:r>
              <a:rPr lang="ar-IQ" dirty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تأثم : ترك الإثم </a:t>
            </a:r>
            <a:r>
              <a:rPr lang="ar-IQ" dirty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تحرّج : ترك الحرج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. </a:t>
            </a:r>
          </a:p>
          <a:p>
            <a:pPr algn="just"/>
            <a:r>
              <a:rPr lang="ar-IQ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التدرّج</a:t>
            </a:r>
            <a:r>
              <a:rPr lang="ar-IQ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كـ تحفَّظتُ العلم أي حفظتُه مسألة بعد اخرى.</a:t>
            </a:r>
            <a:endParaRPr lang="ar-IQ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>
              <a:buNone/>
            </a:pPr>
            <a:r>
              <a:rPr lang="ar-IQ" sz="34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  </a:t>
            </a:r>
            <a:r>
              <a:rPr lang="ar-SA" sz="34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تفاع</a:t>
            </a:r>
            <a:r>
              <a:rPr lang="ar-IQ" sz="34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َ</a:t>
            </a:r>
            <a:r>
              <a:rPr lang="ar-SA" sz="34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ل</a:t>
            </a:r>
            <a:r>
              <a:rPr lang="ar-SA" sz="3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3400" dirty="0">
                <a:latin typeface="Simplified Arabic" pitchFamily="18" charset="-78"/>
                <a:cs typeface="Simplified Arabic" pitchFamily="18" charset="-78"/>
              </a:rPr>
              <a:t>: بزيادة التاء والألف وأشهر معانيه </a:t>
            </a:r>
            <a:r>
              <a:rPr lang="en-US" sz="3400" dirty="0">
                <a:latin typeface="Simplified Arabic" pitchFamily="18" charset="-78"/>
                <a:cs typeface="Simplified Arabic" pitchFamily="18" charset="-78"/>
              </a:rPr>
              <a:t>: </a:t>
            </a:r>
            <a:endParaRPr lang="ar-IQ" sz="3400" dirty="0">
              <a:latin typeface="Simplified Arabic" pitchFamily="18" charset="-78"/>
              <a:cs typeface="Simplified Arabic" pitchFamily="18" charset="-78"/>
            </a:endParaRPr>
          </a:p>
          <a:p>
            <a:pPr algn="just"/>
            <a:r>
              <a:rPr lang="ar-IQ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التشريك </a:t>
            </a:r>
            <a:r>
              <a:rPr lang="ar-SA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بين </a:t>
            </a:r>
            <a:r>
              <a:rPr lang="ar-SA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اثنين فأكثر 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: فيكون كل منهما فاعلا في اللفظ مفعولا في المعنى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تقاتل زيد وعمرو </a:t>
            </a:r>
            <a:r>
              <a:rPr lang="ar-IQ" dirty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تجادل زيد وعمرو وعلي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SA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التظاهر</a:t>
            </a:r>
            <a:r>
              <a:rPr lang="ar-SA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، معناه الادعاء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بال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ات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صاف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بالفعل مع انتفائه عنه ، 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تناوم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 أي أظهر النوم وهو ليس بنائم،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تكاسل 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تجاهل </a:t>
            </a:r>
            <a:r>
              <a:rPr lang="ar-IQ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تعامى</a:t>
            </a:r>
            <a:r>
              <a:rPr lang="en-US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/>
            <a:r>
              <a:rPr lang="ar-SA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الدلالة على التدرج أي حدوث الفعل شيئاً فشيئاً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، 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تزايد المطر </a:t>
            </a:r>
            <a:r>
              <a:rPr lang="ar-IQ" dirty="0">
                <a:latin typeface="Simplified Arabic" pitchFamily="18" charset="-78"/>
                <a:cs typeface="Simplified Arabic" pitchFamily="18" charset="-78"/>
              </a:rPr>
              <a:t>،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تواردت الأخبار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.</a:t>
            </a:r>
          </a:p>
          <a:p>
            <a:pPr algn="just"/>
            <a:r>
              <a:rPr lang="ar-SA" u="sng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المطاوعة</a:t>
            </a:r>
            <a:r>
              <a:rPr lang="ar-SA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، وهو يطاوع وزن (فاعل) مثل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: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باعدته فتباعد ، واليته فتوالى</a:t>
            </a:r>
            <a:r>
              <a:rPr lang="en-US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marL="0" indent="0" algn="just">
              <a:buNone/>
            </a:pPr>
            <a:endParaRPr lang="en-US" dirty="0">
              <a:latin typeface="Simplified Arabic" pitchFamily="18" charset="-78"/>
              <a:cs typeface="Simplified Arabic" pitchFamily="18" charset="-78"/>
            </a:endParaRPr>
          </a:p>
          <a:p>
            <a:pPr marL="0" indent="0" algn="just">
              <a:buNone/>
            </a:pP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6015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r"/>
            <a:r>
              <a:rPr lang="ar-SA" sz="2400" b="1" dirty="0"/>
              <a:t>ثالثاً : مزيد الثلاثي بثلاثة أحرف</a:t>
            </a:r>
            <a:endParaRPr lang="ar-IQ" sz="2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62500" lnSpcReduction="20000"/>
          </a:bodyPr>
          <a:lstStyle/>
          <a:p>
            <a:r>
              <a:rPr lang="ar-SA" b="1" dirty="0"/>
              <a:t>ويأتي على أربعة أوزان هي</a:t>
            </a:r>
            <a:r>
              <a:rPr lang="en-US" b="1" dirty="0"/>
              <a:t> :</a:t>
            </a:r>
            <a:r>
              <a:rPr lang="ar-SA" b="1" dirty="0"/>
              <a:t> </a:t>
            </a:r>
            <a:r>
              <a:rPr lang="ar-SA" b="1" dirty="0">
                <a:solidFill>
                  <a:srgbClr val="00B0F0"/>
                </a:solidFill>
              </a:rPr>
              <a:t>اسْتَفْعَلَ  افْعَوْعَلَ افْعَالّ  افْعَوّلَ   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ar-IQ" sz="3800" b="1" dirty="0">
                <a:solidFill>
                  <a:srgbClr val="FF0000"/>
                </a:solidFill>
              </a:rPr>
              <a:t> </a:t>
            </a:r>
            <a:r>
              <a:rPr lang="ar-IQ" sz="3800" b="1" dirty="0" smtClean="0">
                <a:solidFill>
                  <a:srgbClr val="FF0000"/>
                </a:solidFill>
              </a:rPr>
              <a:t>   </a:t>
            </a:r>
            <a:r>
              <a:rPr lang="ar-SA" sz="3800" b="1" dirty="0" smtClean="0">
                <a:solidFill>
                  <a:srgbClr val="FF0000"/>
                </a:solidFill>
              </a:rPr>
              <a:t>اسْتَفْعَلَ</a:t>
            </a:r>
            <a:r>
              <a:rPr lang="ar-SA" sz="3800" b="1" dirty="0" smtClean="0"/>
              <a:t> </a:t>
            </a:r>
            <a:r>
              <a:rPr lang="ar-SA" b="1" dirty="0"/>
              <a:t>: بزيادة الألف والسين والتاء له معان أشهرها</a:t>
            </a:r>
            <a:r>
              <a:rPr lang="en-US" b="1" dirty="0"/>
              <a:t> :</a:t>
            </a:r>
            <a:endParaRPr lang="en-US" dirty="0"/>
          </a:p>
          <a:p>
            <a:r>
              <a:rPr lang="ar-SA" u="sng" dirty="0">
                <a:solidFill>
                  <a:srgbClr val="C00000"/>
                </a:solidFill>
              </a:rPr>
              <a:t>الطلب</a:t>
            </a:r>
            <a:r>
              <a:rPr lang="ar-SA" b="1" dirty="0">
                <a:solidFill>
                  <a:srgbClr val="C00000"/>
                </a:solidFill>
              </a:rPr>
              <a:t> </a:t>
            </a:r>
            <a:r>
              <a:rPr lang="ar-SA" b="1" dirty="0"/>
              <a:t>: مثل</a:t>
            </a:r>
            <a:r>
              <a:rPr lang="en-US" b="1" dirty="0"/>
              <a:t> :</a:t>
            </a:r>
            <a:r>
              <a:rPr lang="ar-SA" b="1" dirty="0"/>
              <a:t>استغفر : طلب الغفران استفهم : طلب الفهم</a:t>
            </a:r>
            <a:r>
              <a:rPr lang="en-US" b="1" dirty="0"/>
              <a:t> .</a:t>
            </a:r>
            <a:r>
              <a:rPr lang="ar-SA" b="1" dirty="0"/>
              <a:t>استأدى : طلب الأداء</a:t>
            </a:r>
            <a:r>
              <a:rPr lang="en-US" b="1" dirty="0"/>
              <a:t> .</a:t>
            </a:r>
            <a:r>
              <a:rPr lang="ar-SA" b="1" dirty="0"/>
              <a:t>استأمر : طلب الأمر</a:t>
            </a:r>
            <a:r>
              <a:rPr lang="en-US" b="1" dirty="0"/>
              <a:t> .</a:t>
            </a:r>
            <a:endParaRPr lang="en-US" dirty="0"/>
          </a:p>
          <a:p>
            <a:r>
              <a:rPr lang="ar-SA" u="sng" dirty="0">
                <a:solidFill>
                  <a:srgbClr val="C00000"/>
                </a:solidFill>
              </a:rPr>
              <a:t>التحول والتشبه </a:t>
            </a:r>
            <a:r>
              <a:rPr lang="ar-SA" b="1" dirty="0"/>
              <a:t>: مثل</a:t>
            </a:r>
            <a:r>
              <a:rPr lang="en-US" b="1" dirty="0"/>
              <a:t> :</a:t>
            </a:r>
            <a:r>
              <a:rPr lang="ar-SA" b="1" dirty="0"/>
              <a:t>استحجر الطين : صار حجراً</a:t>
            </a:r>
            <a:r>
              <a:rPr lang="en-US" b="1" dirty="0"/>
              <a:t> .</a:t>
            </a:r>
            <a:r>
              <a:rPr lang="ar-SA" b="1" dirty="0"/>
              <a:t>استأسد فلان : تشبه بالأسد</a:t>
            </a:r>
            <a:r>
              <a:rPr lang="en-US" b="1" dirty="0"/>
              <a:t> .</a:t>
            </a:r>
            <a:endParaRPr lang="en-US" dirty="0"/>
          </a:p>
          <a:p>
            <a:r>
              <a:rPr lang="ar-SA" u="sng" dirty="0">
                <a:solidFill>
                  <a:srgbClr val="C00000"/>
                </a:solidFill>
              </a:rPr>
              <a:t>اعتقاد الصفة </a:t>
            </a:r>
            <a:r>
              <a:rPr lang="ar-SA" b="1" dirty="0"/>
              <a:t>: مثل</a:t>
            </a:r>
            <a:r>
              <a:rPr lang="en-US" b="1" dirty="0"/>
              <a:t> :</a:t>
            </a:r>
            <a:r>
              <a:rPr lang="ar-SA" b="1" dirty="0"/>
              <a:t>استكرمته : اعتقدته كريماً</a:t>
            </a:r>
            <a:r>
              <a:rPr lang="en-US" b="1" dirty="0"/>
              <a:t> .</a:t>
            </a:r>
            <a:r>
              <a:rPr lang="ar-SA" b="1" dirty="0"/>
              <a:t>استعظمته : اعتقدته عظيماً</a:t>
            </a:r>
            <a:r>
              <a:rPr lang="en-US" b="1" dirty="0"/>
              <a:t> .</a:t>
            </a:r>
            <a:endParaRPr lang="en-US" dirty="0"/>
          </a:p>
          <a:p>
            <a:r>
              <a:rPr lang="ar-SA" u="sng" dirty="0">
                <a:solidFill>
                  <a:srgbClr val="C00000"/>
                </a:solidFill>
              </a:rPr>
              <a:t>اختصار الحكاية </a:t>
            </a:r>
            <a:r>
              <a:rPr lang="ar-SA" b="1" dirty="0"/>
              <a:t>، مثل</a:t>
            </a:r>
            <a:r>
              <a:rPr lang="en-US" b="1" dirty="0"/>
              <a:t> :</a:t>
            </a:r>
            <a:r>
              <a:rPr lang="ar-SA" b="1" dirty="0"/>
              <a:t>استرجع : قال إنا لله وإنا إليه راجعون</a:t>
            </a:r>
            <a:endParaRPr lang="en-US" dirty="0"/>
          </a:p>
          <a:p>
            <a:r>
              <a:rPr lang="ar-SA" u="sng" dirty="0" smtClean="0">
                <a:solidFill>
                  <a:srgbClr val="C00000"/>
                </a:solidFill>
              </a:rPr>
              <a:t>المطاوعة</a:t>
            </a:r>
            <a:r>
              <a:rPr lang="ar-SA" dirty="0" smtClean="0">
                <a:solidFill>
                  <a:srgbClr val="C00000"/>
                </a:solidFill>
              </a:rPr>
              <a:t> </a:t>
            </a:r>
            <a:r>
              <a:rPr lang="ar-SA" b="1" dirty="0"/>
              <a:t>، وهو يطاوع (أفعل) مثل</a:t>
            </a:r>
            <a:r>
              <a:rPr lang="en-US" b="1" dirty="0"/>
              <a:t> :</a:t>
            </a:r>
            <a:r>
              <a:rPr lang="ar-SA" b="1" dirty="0"/>
              <a:t>أحكمته  فاستحكم</a:t>
            </a:r>
            <a:r>
              <a:rPr lang="en-US" b="1" dirty="0"/>
              <a:t> .</a:t>
            </a:r>
            <a:r>
              <a:rPr lang="ar-SA" b="1" dirty="0"/>
              <a:t>أقمته   فاستقام</a:t>
            </a:r>
            <a:r>
              <a:rPr lang="en-US" b="1" dirty="0"/>
              <a:t> .</a:t>
            </a:r>
            <a:endParaRPr lang="en-US" dirty="0"/>
          </a:p>
          <a:p>
            <a:pPr marL="0" indent="0">
              <a:buNone/>
            </a:pPr>
            <a:r>
              <a:rPr lang="ar-IQ" b="1" dirty="0" smtClean="0"/>
              <a:t>   </a:t>
            </a:r>
            <a:r>
              <a:rPr lang="ar-SA" b="1" dirty="0" smtClean="0"/>
              <a:t>وقد </a:t>
            </a:r>
            <a:r>
              <a:rPr lang="ar-SA" b="1" dirty="0"/>
              <a:t>يأتي هذا الوزن بمعنى وزن الثلاثي، مثل</a:t>
            </a:r>
            <a:r>
              <a:rPr lang="en-US" b="1" dirty="0"/>
              <a:t> :</a:t>
            </a:r>
            <a:r>
              <a:rPr lang="ar-SA" b="1" dirty="0"/>
              <a:t>قـرّ في المكان واستقر – أنس واستأنس</a:t>
            </a:r>
            <a:r>
              <a:rPr lang="en-US" b="1" dirty="0"/>
              <a:t> .</a:t>
            </a:r>
            <a:endParaRPr lang="en-US" dirty="0"/>
          </a:p>
          <a:p>
            <a:pPr marL="0" indent="0">
              <a:buNone/>
            </a:pPr>
            <a:r>
              <a:rPr lang="ar-IQ" b="1" dirty="0" smtClean="0"/>
              <a:t>    </a:t>
            </a:r>
            <a:r>
              <a:rPr lang="ar-SA" b="1" dirty="0" smtClean="0"/>
              <a:t>هزأ </a:t>
            </a:r>
            <a:r>
              <a:rPr lang="ar-SA" b="1" dirty="0"/>
              <a:t>به واستهزأ – ويئس واستيأس </a:t>
            </a:r>
            <a:r>
              <a:rPr lang="ar-IQ" b="1" dirty="0"/>
              <a:t>،</a:t>
            </a:r>
            <a:r>
              <a:rPr lang="ar-SA" b="1" dirty="0"/>
              <a:t>وقد يأتي بمعنى (أفعل) مثل</a:t>
            </a:r>
            <a:r>
              <a:rPr lang="en-US" b="1" dirty="0"/>
              <a:t> :</a:t>
            </a:r>
            <a:r>
              <a:rPr lang="ar-SA" b="1" dirty="0"/>
              <a:t>أجاب واستجاب – أيقن </a:t>
            </a:r>
            <a:r>
              <a:rPr lang="ar-IQ" b="1" dirty="0" smtClean="0"/>
              <a:t>    </a:t>
            </a:r>
            <a:r>
              <a:rPr lang="ar-IQ" b="1" dirty="0" smtClean="0"/>
              <a:t>    </a:t>
            </a:r>
            <a:r>
              <a:rPr lang="ar-SA" b="1" dirty="0" smtClean="0"/>
              <a:t>واستيقن</a:t>
            </a:r>
            <a:r>
              <a:rPr lang="en-US" b="1" dirty="0" smtClean="0"/>
              <a:t> </a:t>
            </a:r>
            <a:r>
              <a:rPr lang="en-US" b="1" dirty="0"/>
              <a:t>.</a:t>
            </a:r>
            <a:endParaRPr lang="en-US" dirty="0"/>
          </a:p>
          <a:p>
            <a:pPr marL="0" indent="0">
              <a:buNone/>
            </a:pPr>
            <a:r>
              <a:rPr lang="ar-IQ" b="1" dirty="0" smtClean="0">
                <a:solidFill>
                  <a:srgbClr val="FF0000"/>
                </a:solidFill>
              </a:rPr>
              <a:t>     </a:t>
            </a:r>
            <a:r>
              <a:rPr lang="ar-SA" b="1" dirty="0" smtClean="0">
                <a:solidFill>
                  <a:srgbClr val="FF0000"/>
                </a:solidFill>
              </a:rPr>
              <a:t>افْعَوْعَلَ </a:t>
            </a:r>
            <a:r>
              <a:rPr lang="ar-SA" b="1" dirty="0"/>
              <a:t>: بزيادة الألف والواو وتكرير العين </a:t>
            </a:r>
            <a:r>
              <a:rPr lang="ar-SA" b="1" u="sng" dirty="0">
                <a:solidFill>
                  <a:srgbClr val="C00000"/>
                </a:solidFill>
              </a:rPr>
              <a:t>تدل على </a:t>
            </a:r>
            <a:r>
              <a:rPr lang="ar-IQ" b="1" u="sng" dirty="0">
                <a:solidFill>
                  <a:srgbClr val="C00000"/>
                </a:solidFill>
              </a:rPr>
              <a:t>ال</a:t>
            </a:r>
            <a:r>
              <a:rPr lang="ar-SA" b="1" u="sng" dirty="0">
                <a:solidFill>
                  <a:srgbClr val="C00000"/>
                </a:solidFill>
              </a:rPr>
              <a:t>زيادة </a:t>
            </a:r>
            <a:r>
              <a:rPr lang="ar-SA" b="1" dirty="0"/>
              <a:t>، اغدودن الشعر:   تدل على زيادة في </a:t>
            </a:r>
            <a:r>
              <a:rPr lang="ar-SA" b="1" dirty="0" smtClean="0"/>
              <a:t>طوله</a:t>
            </a:r>
            <a:r>
              <a:rPr lang="ar-IQ" b="1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ar-IQ" sz="3800" b="1" dirty="0" smtClean="0">
                <a:solidFill>
                  <a:srgbClr val="FF0000"/>
                </a:solidFill>
              </a:rPr>
              <a:t>    </a:t>
            </a:r>
            <a:r>
              <a:rPr lang="ar-SA" sz="3800" b="1" dirty="0" smtClean="0">
                <a:solidFill>
                  <a:srgbClr val="FF0000"/>
                </a:solidFill>
              </a:rPr>
              <a:t>افْعَالّ</a:t>
            </a:r>
            <a:r>
              <a:rPr lang="ar-SA" sz="3800" b="1" dirty="0" smtClean="0"/>
              <a:t> </a:t>
            </a:r>
            <a:r>
              <a:rPr lang="ar-SA" b="1" dirty="0"/>
              <a:t>: بزيادة الف الوصل ، ثم ألف وتكرير اللام ، مثل</a:t>
            </a:r>
            <a:r>
              <a:rPr lang="en-US" b="1" dirty="0"/>
              <a:t> :</a:t>
            </a:r>
            <a:r>
              <a:rPr lang="ar-SA" b="1" dirty="0"/>
              <a:t>احمارّ </a:t>
            </a:r>
            <a:r>
              <a:rPr lang="ar-SA" b="1" u="sng" dirty="0">
                <a:solidFill>
                  <a:srgbClr val="C00000"/>
                </a:solidFill>
              </a:rPr>
              <a:t>تدل على زيادة</a:t>
            </a:r>
            <a:r>
              <a:rPr lang="ar-SA" b="1" dirty="0"/>
              <a:t> في </a:t>
            </a:r>
            <a:r>
              <a:rPr lang="ar-SA" b="1" dirty="0" smtClean="0"/>
              <a:t>الحمرة</a:t>
            </a:r>
            <a:r>
              <a:rPr lang="en-US" b="1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ar-IQ" sz="3800" b="1" dirty="0" smtClean="0">
                <a:solidFill>
                  <a:srgbClr val="FF0000"/>
                </a:solidFill>
              </a:rPr>
              <a:t>    </a:t>
            </a:r>
            <a:r>
              <a:rPr lang="ar-SA" sz="3800" b="1" dirty="0" smtClean="0">
                <a:solidFill>
                  <a:srgbClr val="FF0000"/>
                </a:solidFill>
              </a:rPr>
              <a:t>افْعَوّلَ </a:t>
            </a:r>
            <a:r>
              <a:rPr lang="ar-SA" b="1" dirty="0"/>
              <a:t>: بزيادة الألف وواو مضعفة ، وهو يستعمل </a:t>
            </a:r>
            <a:r>
              <a:rPr lang="ar-IQ" b="1" dirty="0" smtClean="0"/>
              <a:t>قليلا</a:t>
            </a:r>
            <a:r>
              <a:rPr lang="ar-SA" b="1" dirty="0" smtClean="0"/>
              <a:t>، </a:t>
            </a:r>
            <a:r>
              <a:rPr lang="ar-SA" b="1" dirty="0" smtClean="0"/>
              <a:t>اعْلَوّطَ </a:t>
            </a:r>
            <a:r>
              <a:rPr lang="ar-IQ" b="1" dirty="0" smtClean="0"/>
              <a:t>، </a:t>
            </a:r>
            <a:r>
              <a:rPr lang="ar-SA" b="1" dirty="0" smtClean="0"/>
              <a:t>أي </a:t>
            </a:r>
            <a:r>
              <a:rPr lang="ar-SA" b="1" dirty="0"/>
              <a:t>تعلق بعنق </a:t>
            </a:r>
            <a:r>
              <a:rPr lang="ar-SA" b="1" dirty="0" smtClean="0"/>
              <a:t>البعير</a:t>
            </a:r>
            <a:r>
              <a:rPr lang="ar-IQ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67120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</TotalTime>
  <Words>1828</Words>
  <Application>Microsoft Office PowerPoint</Application>
  <PresentationFormat>عرض على الشاشة (3:4)‏</PresentationFormat>
  <Paragraphs>81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الجامعـة المستنـصرية/ كلـية الآداب مادة عـلم الصرف  محاضرة: معاني صيغ الزيادة</vt:lpstr>
      <vt:lpstr>معاني صيغ الزيادة</vt:lpstr>
      <vt:lpstr>اولاً:  مزيد الثلاثي بحرف :</vt:lpstr>
      <vt:lpstr>2. الدخول في الزمان أو المكان :مثل: أصبح: دخل في الصباح، وأمسى: دخل في المساء، </vt:lpstr>
      <vt:lpstr>الصيغة الثانية هي فاعَل: والمعاني التي تزاد لها الألف بين الفاء والعين هي: </vt:lpstr>
      <vt:lpstr>الصيغة الاخرى هي فَعَّل: وأشهر المعاني التي يزاد لها تضعيف العين ما يلي:</vt:lpstr>
      <vt:lpstr>ثانياً : مزيد الثلاثي بحرفين :</vt:lpstr>
      <vt:lpstr>    افْعَلّ : بزيادة الألف وتضعيف اللام، وهذا الوزن لا يكون إلا لازماً، ويأتي من الأفعال الدالة على الألوان والعيوب بقصد المبالغة فيها مثل :اسمرّ أي قويت سمرته، وكذلك ابيضّ واعرجّ واعورّ.</vt:lpstr>
      <vt:lpstr>ثالثاً : مزيد الثلاثي بثلاثة أحرف</vt:lpstr>
      <vt:lpstr>مزيد الرباعي</vt:lpstr>
      <vt:lpstr>الى هنا ننهي الكلام في هذا الموضوع، وسنتكلم في المحاضرة التالية عن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معاني صيغ الزيادة الجامعـة المستنـصرية/ كلـية الآداب/ العمـادة مادة عـلم الصرف</dc:title>
  <dc:creator>Noor Alghadeer</dc:creator>
  <cp:lastModifiedBy>Maher</cp:lastModifiedBy>
  <cp:revision>66</cp:revision>
  <dcterms:created xsi:type="dcterms:W3CDTF">2025-08-28T09:58:06Z</dcterms:created>
  <dcterms:modified xsi:type="dcterms:W3CDTF">2025-08-30T20:48:09Z</dcterms:modified>
</cp:coreProperties>
</file>