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3" d="100"/>
          <a:sy n="63" d="100"/>
        </p:scale>
        <p:origin x="-135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2">
            <a:schemeClr val="accent3">
              <a:shade val="50000"/>
            </a:schemeClr>
          </a:lnRef>
          <a:fillRef idx="1">
            <a:schemeClr val="accent3"/>
          </a:fillRef>
          <a:effectRef idx="0">
            <a:schemeClr val="accent3"/>
          </a:effectRef>
          <a:fontRef idx="minor">
            <a:schemeClr val="lt1"/>
          </a:fontRef>
        </p:style>
        <p:txBody>
          <a:bodyPr/>
          <a:lstStyle/>
          <a:p>
            <a:r>
              <a:rPr lang="ar-IQ" dirty="0" smtClean="0"/>
              <a:t>تمارين إعرابية لموضوع النداء</a:t>
            </a:r>
            <a:endParaRPr lang="ar-IQ" dirty="0"/>
          </a:p>
        </p:txBody>
      </p:sp>
      <p:sp>
        <p:nvSpPr>
          <p:cNvPr id="3" name="Subtitle 2"/>
          <p:cNvSpPr>
            <a:spLocks noGrp="1"/>
          </p:cNvSpPr>
          <p:nvPr>
            <p:ph type="subTitle" idx="1"/>
          </p:nvPr>
        </p:nvSpPr>
        <p:spPr/>
        <p:txBody>
          <a:bodyPr/>
          <a:lstStyle/>
          <a:p>
            <a:r>
              <a:rPr lang="ar-IQ" dirty="0" smtClean="0"/>
              <a:t>أسلوب النداء</a:t>
            </a:r>
            <a:endParaRPr lang="ar-IQ" dirty="0"/>
          </a:p>
        </p:txBody>
      </p:sp>
    </p:spTree>
    <p:extLst>
      <p:ext uri="{BB962C8B-B14F-4D97-AF65-F5344CB8AC3E}">
        <p14:creationId xmlns:p14="http://schemas.microsoft.com/office/powerpoint/2010/main" val="311449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ar-IQ" dirty="0" smtClean="0"/>
              <a:t>إعراب المنادى المبني</a:t>
            </a:r>
            <a:endParaRPr lang="ar-IQ" dirty="0"/>
          </a:p>
        </p:txBody>
      </p:sp>
      <p:sp>
        <p:nvSpPr>
          <p:cNvPr id="3" name="Content Placeholder 2"/>
          <p:cNvSpPr>
            <a:spLocks noGrp="1"/>
          </p:cNvSpPr>
          <p:nvPr>
            <p:ph idx="1"/>
          </p:nvPr>
        </p:nvSpPr>
        <p:spPr>
          <a:solidFill>
            <a:srgbClr val="FFFF00"/>
          </a:solidFill>
        </p:spPr>
        <p:txBody>
          <a:bodyPr>
            <a:normAutofit lnSpcReduction="10000"/>
          </a:bodyPr>
          <a:lstStyle/>
          <a:p>
            <a:pPr algn="r" rtl="1"/>
            <a:r>
              <a:rPr lang="ar-IQ" b="1" dirty="0"/>
              <a:t>يا </a:t>
            </a:r>
            <a:r>
              <a:rPr lang="ar-IQ" b="1" dirty="0" smtClean="0"/>
              <a:t>عليُّ </a:t>
            </a:r>
            <a:r>
              <a:rPr lang="ar-IQ" b="1" dirty="0"/>
              <a:t>أقبل يا فاطمةُ أقبلي</a:t>
            </a:r>
            <a:endParaRPr lang="en-US" dirty="0"/>
          </a:p>
          <a:p>
            <a:pPr algn="r" rtl="1"/>
            <a:r>
              <a:rPr lang="ar-IQ" b="1" dirty="0"/>
              <a:t>يا: حرف نداء مبني على السكون لا محل له من الإعراب.</a:t>
            </a:r>
            <a:endParaRPr lang="en-US" dirty="0"/>
          </a:p>
          <a:p>
            <a:pPr algn="r" rtl="1"/>
            <a:r>
              <a:rPr lang="ar-IQ" b="1" dirty="0"/>
              <a:t>علي: منادى مبني على الضم في محل نصب.</a:t>
            </a:r>
            <a:endParaRPr lang="en-US" dirty="0"/>
          </a:p>
          <a:p>
            <a:pPr algn="r" rtl="1"/>
            <a:r>
              <a:rPr lang="ar-IQ" b="1" dirty="0"/>
              <a:t>فاطمة: منادى مبني على الضم في محل نصب.</a:t>
            </a:r>
            <a:endParaRPr lang="en-US" dirty="0"/>
          </a:p>
          <a:p>
            <a:pPr algn="r" rtl="1"/>
            <a:r>
              <a:rPr lang="ar-IQ" b="1" dirty="0"/>
              <a:t>يا عليان أقبلا يا فاطمتان أقبلا</a:t>
            </a:r>
            <a:endParaRPr lang="en-US" dirty="0"/>
          </a:p>
          <a:p>
            <a:pPr algn="r" rtl="1"/>
            <a:r>
              <a:rPr lang="ar-IQ" b="1" dirty="0"/>
              <a:t>عليان: منادى مبني على الألف في محل نصب.</a:t>
            </a:r>
            <a:endParaRPr lang="en-US" dirty="0"/>
          </a:p>
          <a:p>
            <a:pPr algn="r" rtl="1"/>
            <a:r>
              <a:rPr lang="ar-IQ" b="1" dirty="0"/>
              <a:t>يا عليون أقبلوا.</a:t>
            </a:r>
            <a:endParaRPr lang="en-US" dirty="0"/>
          </a:p>
          <a:p>
            <a:pPr algn="r" rtl="1"/>
            <a:r>
              <a:rPr lang="ar-IQ" b="1" dirty="0"/>
              <a:t>عليون: منادى مبني على الواو في محل نصب.</a:t>
            </a:r>
            <a:endParaRPr lang="en-US" dirty="0"/>
          </a:p>
          <a:p>
            <a:pPr algn="r"/>
            <a:endParaRPr lang="ar-IQ" dirty="0"/>
          </a:p>
        </p:txBody>
      </p:sp>
    </p:spTree>
    <p:extLst>
      <p:ext uri="{BB962C8B-B14F-4D97-AF65-F5344CB8AC3E}">
        <p14:creationId xmlns:p14="http://schemas.microsoft.com/office/powerpoint/2010/main" val="1648206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IQ" dirty="0" smtClean="0"/>
              <a:t>إعراب المنادى + ابن</a:t>
            </a:r>
            <a:endParaRPr lang="ar-IQ" dirty="0"/>
          </a:p>
        </p:txBody>
      </p:sp>
      <p:sp>
        <p:nvSpPr>
          <p:cNvPr id="3" name="Content Placeholder 2"/>
          <p:cNvSpPr>
            <a:spLocks noGrp="1"/>
          </p:cNvSpPr>
          <p:nvPr>
            <p:ph idx="1"/>
          </p:nvPr>
        </p:nvSpPr>
        <p:spPr/>
        <p:style>
          <a:lnRef idx="1">
            <a:schemeClr val="accent3"/>
          </a:lnRef>
          <a:fillRef idx="3">
            <a:schemeClr val="accent3"/>
          </a:fillRef>
          <a:effectRef idx="2">
            <a:schemeClr val="accent3"/>
          </a:effectRef>
          <a:fontRef idx="minor">
            <a:schemeClr val="lt1"/>
          </a:fontRef>
        </p:style>
        <p:txBody>
          <a:bodyPr/>
          <a:lstStyle/>
          <a:p>
            <a:pPr algn="r" rtl="1"/>
            <a:r>
              <a:rPr lang="ar-IQ" b="1" dirty="0"/>
              <a:t>يا سعيدُ بنَ زيدٍ أقبل.</a:t>
            </a:r>
            <a:endParaRPr lang="en-US" dirty="0"/>
          </a:p>
          <a:p>
            <a:pPr algn="r" rtl="1"/>
            <a:r>
              <a:rPr lang="ar-IQ" b="1" dirty="0"/>
              <a:t>سعيد: منادى مبني على الضم في محل نصب.</a:t>
            </a:r>
            <a:endParaRPr lang="en-US" dirty="0"/>
          </a:p>
          <a:p>
            <a:pPr algn="r" rtl="1"/>
            <a:r>
              <a:rPr lang="ar-IQ" b="1" dirty="0"/>
              <a:t>بن: صفة منصوبة بالفتحة الظاهرة.</a:t>
            </a:r>
            <a:endParaRPr lang="en-US" dirty="0"/>
          </a:p>
          <a:p>
            <a:pPr algn="r" rtl="1"/>
            <a:r>
              <a:rPr lang="ar-IQ" b="1" dirty="0"/>
              <a:t>وهذا الإعراب على القاعدة الأصلية للعلم المفرد.</a:t>
            </a:r>
            <a:endParaRPr lang="en-US" dirty="0"/>
          </a:p>
          <a:p>
            <a:pPr algn="r" rtl="1"/>
            <a:r>
              <a:rPr lang="ar-IQ" b="1" dirty="0"/>
              <a:t>يا سعيدَ بنَ زيد أقبل.</a:t>
            </a:r>
            <a:endParaRPr lang="en-US" dirty="0"/>
          </a:p>
          <a:p>
            <a:pPr algn="r" rtl="1"/>
            <a:r>
              <a:rPr lang="ar-IQ" b="1" dirty="0"/>
              <a:t>سعيد: منادى مبني على الضم المقدر منع من ظهوره حركة الإتباع .</a:t>
            </a:r>
            <a:endParaRPr lang="en-US" dirty="0"/>
          </a:p>
          <a:p>
            <a:pPr algn="r"/>
            <a:endParaRPr lang="ar-IQ" dirty="0"/>
          </a:p>
        </p:txBody>
      </p:sp>
    </p:spTree>
    <p:extLst>
      <p:ext uri="{BB962C8B-B14F-4D97-AF65-F5344CB8AC3E}">
        <p14:creationId xmlns:p14="http://schemas.microsoft.com/office/powerpoint/2010/main" val="3647121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lstStyle/>
          <a:p>
            <a:r>
              <a:rPr lang="ar-IQ" dirty="0" smtClean="0"/>
              <a:t>إعراب المنادى اسم إشارة</a:t>
            </a:r>
            <a:endParaRPr lang="ar-IQ" dirty="0"/>
          </a:p>
        </p:txBody>
      </p:sp>
      <p:sp>
        <p:nvSpPr>
          <p:cNvPr id="3" name="Content Placeholder 2"/>
          <p:cNvSpPr>
            <a:spLocks noGrp="1"/>
          </p:cNvSpPr>
          <p:nvPr>
            <p:ph idx="1"/>
          </p:nvPr>
        </p:nvSpPr>
        <p:spPr>
          <a:solidFill>
            <a:srgbClr val="FFC000"/>
          </a:solidFill>
        </p:spPr>
        <p:txBody>
          <a:bodyPr/>
          <a:lstStyle/>
          <a:p>
            <a:pPr algn="r" rtl="1"/>
            <a:r>
              <a:rPr lang="ar-IQ" b="1" dirty="0"/>
              <a:t>ونداء الإشارة:</a:t>
            </a:r>
            <a:endParaRPr lang="en-US" dirty="0"/>
          </a:p>
          <a:p>
            <a:pPr algn="r" rtl="1"/>
            <a:r>
              <a:rPr lang="ar-IQ" b="1" dirty="0"/>
              <a:t>يا هؤلاء أقبلوا.</a:t>
            </a:r>
            <a:endParaRPr lang="en-US" dirty="0"/>
          </a:p>
          <a:p>
            <a:pPr algn="r" rtl="1"/>
            <a:r>
              <a:rPr lang="ar-IQ" b="1" dirty="0"/>
              <a:t>هؤلاء: منادى مبني على ضم مقدر منع من ظهوره حركة البناء الأصلية، في محل نصب.</a:t>
            </a:r>
            <a:endParaRPr lang="en-US" dirty="0"/>
          </a:p>
          <a:p>
            <a:pPr algn="r"/>
            <a:endParaRPr lang="ar-IQ" dirty="0"/>
          </a:p>
        </p:txBody>
      </p:sp>
    </p:spTree>
    <p:extLst>
      <p:ext uri="{BB962C8B-B14F-4D97-AF65-F5344CB8AC3E}">
        <p14:creationId xmlns:p14="http://schemas.microsoft.com/office/powerpoint/2010/main" val="3315142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60000"/>
              <a:lumOff val="40000"/>
            </a:schemeClr>
          </a:solidFill>
        </p:spPr>
        <p:txBody>
          <a:bodyPr/>
          <a:lstStyle/>
          <a:p>
            <a:r>
              <a:rPr lang="ar-IQ" dirty="0" smtClean="0"/>
              <a:t>المنادى اسم موصول</a:t>
            </a:r>
            <a:endParaRPr lang="ar-IQ" dirty="0"/>
          </a:p>
        </p:txBody>
      </p:sp>
      <p:sp>
        <p:nvSpPr>
          <p:cNvPr id="3" name="Content Placeholder 2"/>
          <p:cNvSpPr>
            <a:spLocks noGrp="1"/>
          </p:cNvSpPr>
          <p:nvPr>
            <p:ph idx="1"/>
          </p:nvPr>
        </p:nvSpPr>
        <p:spPr>
          <a:solidFill>
            <a:schemeClr val="accent3">
              <a:lumMod val="60000"/>
              <a:lumOff val="40000"/>
            </a:schemeClr>
          </a:solidFill>
        </p:spPr>
        <p:txBody>
          <a:bodyPr/>
          <a:lstStyle/>
          <a:p>
            <a:pPr algn="r" rtl="1"/>
            <a:r>
              <a:rPr lang="ar-IQ" b="1" dirty="0"/>
              <a:t>ونداء الموصول:</a:t>
            </a:r>
            <a:endParaRPr lang="en-US" dirty="0"/>
          </a:p>
          <a:p>
            <a:pPr algn="r" rtl="1"/>
            <a:r>
              <a:rPr lang="ar-IQ" b="1" dirty="0"/>
              <a:t>يا مَنْ فعل الخير أبشر.</a:t>
            </a:r>
            <a:endParaRPr lang="en-US" dirty="0"/>
          </a:p>
          <a:p>
            <a:pPr algn="r" rtl="1"/>
            <a:r>
              <a:rPr lang="ar-IQ" b="1" dirty="0"/>
              <a:t>مَنْ: منادى مبني على ضم مقدر </a:t>
            </a:r>
            <a:r>
              <a:rPr lang="ar-IQ" b="1" dirty="0" smtClean="0"/>
              <a:t>منع </a:t>
            </a:r>
            <a:r>
              <a:rPr lang="ar-IQ" b="1" dirty="0"/>
              <a:t>ظهوره حركة البناء الأصلية، في محل نصب.</a:t>
            </a:r>
            <a:endParaRPr lang="en-US" dirty="0"/>
          </a:p>
          <a:p>
            <a:pPr algn="r"/>
            <a:endParaRPr lang="ar-IQ" dirty="0"/>
          </a:p>
        </p:txBody>
      </p:sp>
    </p:spTree>
    <p:extLst>
      <p:ext uri="{BB962C8B-B14F-4D97-AF65-F5344CB8AC3E}">
        <p14:creationId xmlns:p14="http://schemas.microsoft.com/office/powerpoint/2010/main" val="3435780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solidFill>
        </p:spPr>
        <p:txBody>
          <a:bodyPr/>
          <a:lstStyle/>
          <a:p>
            <a:r>
              <a:rPr lang="ar-IQ" dirty="0" smtClean="0"/>
              <a:t>النكرة المقصودة</a:t>
            </a:r>
            <a:endParaRPr lang="ar-IQ" dirty="0"/>
          </a:p>
        </p:txBody>
      </p:sp>
      <p:sp>
        <p:nvSpPr>
          <p:cNvPr id="3" name="Content Placeholder 2"/>
          <p:cNvSpPr>
            <a:spLocks noGrp="1"/>
          </p:cNvSpPr>
          <p:nvPr>
            <p:ph idx="1"/>
          </p:nvPr>
        </p:nvSpPr>
        <p:spPr>
          <a:solidFill>
            <a:schemeClr val="tx2">
              <a:lumMod val="20000"/>
              <a:lumOff val="80000"/>
            </a:schemeClr>
          </a:solidFill>
        </p:spPr>
        <p:txBody>
          <a:bodyPr/>
          <a:lstStyle/>
          <a:p>
            <a:pPr algn="r" rtl="1"/>
            <a:r>
              <a:rPr lang="ar-IQ" b="1" dirty="0"/>
              <a:t>يا رجلُ أقبل يا فتاة أقبلي</a:t>
            </a:r>
            <a:endParaRPr lang="en-US" dirty="0"/>
          </a:p>
          <a:p>
            <a:pPr algn="r" rtl="1"/>
            <a:r>
              <a:rPr lang="ar-IQ" b="1" dirty="0"/>
              <a:t>رجل: منادى مبني على الضم في محل نصب.</a:t>
            </a:r>
            <a:endParaRPr lang="en-US" dirty="0"/>
          </a:p>
          <a:p>
            <a:pPr algn="r" rtl="1"/>
            <a:r>
              <a:rPr lang="ar-IQ" b="1" dirty="0"/>
              <a:t>فتاة: منادى مبني على الضم في محل نصب.</a:t>
            </a:r>
            <a:endParaRPr lang="en-US" dirty="0"/>
          </a:p>
          <a:p>
            <a:pPr algn="r" rtl="1"/>
            <a:r>
              <a:rPr lang="ar-IQ" b="1" dirty="0"/>
              <a:t>يا رجلان أقبلا.</a:t>
            </a:r>
            <a:endParaRPr lang="en-US" dirty="0"/>
          </a:p>
          <a:p>
            <a:pPr algn="r" rtl="1"/>
            <a:r>
              <a:rPr lang="ar-IQ" b="1" dirty="0"/>
              <a:t>رجلان: منادى مبني على الألف في محل نصب.</a:t>
            </a:r>
            <a:endParaRPr lang="en-US" dirty="0"/>
          </a:p>
          <a:p>
            <a:pPr algn="r" rtl="1"/>
            <a:r>
              <a:rPr lang="ar-IQ" b="1" dirty="0"/>
              <a:t>يا مُجِدُّون أبشروا.</a:t>
            </a:r>
            <a:endParaRPr lang="en-US" dirty="0"/>
          </a:p>
          <a:p>
            <a:pPr algn="r"/>
            <a:r>
              <a:rPr lang="ar-IQ" b="1" dirty="0"/>
              <a:t>مجدون: منادى مبني على الواو في محل نصب.</a:t>
            </a:r>
            <a:endParaRPr lang="ar-IQ" dirty="0"/>
          </a:p>
        </p:txBody>
      </p:sp>
    </p:spTree>
    <p:extLst>
      <p:ext uri="{BB962C8B-B14F-4D97-AF65-F5344CB8AC3E}">
        <p14:creationId xmlns:p14="http://schemas.microsoft.com/office/powerpoint/2010/main" val="2633010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40000"/>
              <a:lumOff val="60000"/>
            </a:schemeClr>
          </a:solidFill>
        </p:spPr>
        <p:txBody>
          <a:bodyPr/>
          <a:lstStyle/>
          <a:p>
            <a:r>
              <a:rPr lang="ar-IQ" dirty="0" smtClean="0"/>
              <a:t>المنادى اسم مقصور أو منقوص</a:t>
            </a:r>
            <a:endParaRPr lang="ar-IQ" dirty="0"/>
          </a:p>
        </p:txBody>
      </p:sp>
      <p:sp>
        <p:nvSpPr>
          <p:cNvPr id="3" name="Content Placeholder 2"/>
          <p:cNvSpPr>
            <a:spLocks noGrp="1"/>
          </p:cNvSpPr>
          <p:nvPr>
            <p:ph idx="1"/>
          </p:nvPr>
        </p:nvSpPr>
        <p:spPr>
          <a:solidFill>
            <a:schemeClr val="accent6">
              <a:lumMod val="75000"/>
            </a:schemeClr>
          </a:solidFill>
        </p:spPr>
        <p:txBody>
          <a:bodyPr/>
          <a:lstStyle/>
          <a:p>
            <a:pPr algn="r" rtl="1"/>
            <a:r>
              <a:rPr lang="ar-IQ" b="1" dirty="0"/>
              <a:t>يا فتى أقبل.</a:t>
            </a:r>
            <a:endParaRPr lang="en-US" dirty="0"/>
          </a:p>
          <a:p>
            <a:pPr algn="r" rtl="1"/>
            <a:r>
              <a:rPr lang="ar-IQ" b="1" dirty="0"/>
              <a:t>فتى: منادى مبني على ضم مقدر منع من ظهوره التعذر، في محل نصب.</a:t>
            </a:r>
            <a:endParaRPr lang="en-US" dirty="0"/>
          </a:p>
          <a:p>
            <a:pPr algn="r" rtl="1"/>
            <a:r>
              <a:rPr lang="ar-IQ" b="1" dirty="0"/>
              <a:t>يا لاهي تنبه.</a:t>
            </a:r>
            <a:endParaRPr lang="en-US" dirty="0"/>
          </a:p>
          <a:p>
            <a:pPr algn="r" rtl="1"/>
            <a:r>
              <a:rPr lang="ar-IQ" b="1" dirty="0"/>
              <a:t>لاهي: منادى مبني على ضم مقدر منع من ظهوره الثقل، في محل نصب.</a:t>
            </a:r>
            <a:endParaRPr lang="en-US" dirty="0"/>
          </a:p>
          <a:p>
            <a:pPr algn="r" rtl="1"/>
            <a:r>
              <a:rPr lang="ar-IQ" b="1" dirty="0"/>
              <a:t> </a:t>
            </a:r>
            <a:endParaRPr lang="en-US" dirty="0"/>
          </a:p>
          <a:p>
            <a:pPr algn="r"/>
            <a:endParaRPr lang="ar-IQ" dirty="0"/>
          </a:p>
        </p:txBody>
      </p:sp>
    </p:spTree>
    <p:extLst>
      <p:ext uri="{BB962C8B-B14F-4D97-AF65-F5344CB8AC3E}">
        <p14:creationId xmlns:p14="http://schemas.microsoft.com/office/powerpoint/2010/main" val="2787438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fontScale="90000"/>
          </a:bodyPr>
          <a:lstStyle/>
          <a:p>
            <a:r>
              <a:rPr lang="ar-IQ" b="1" u="sng" dirty="0"/>
              <a:t>وأما المنادى المعرب المنصوب فهو ثلاثة أنواع:</a:t>
            </a:r>
            <a:r>
              <a:rPr lang="en-US" dirty="0"/>
              <a:t/>
            </a:r>
            <a:br>
              <a:rPr lang="en-US" dirty="0"/>
            </a:br>
            <a:endParaRPr lang="ar-IQ" dirty="0"/>
          </a:p>
        </p:txBody>
      </p:sp>
      <p:sp>
        <p:nvSpPr>
          <p:cNvPr id="3" name="Content Placeholder 2"/>
          <p:cNvSpPr>
            <a:spLocks noGrp="1"/>
          </p:cNvSpPr>
          <p:nvPr>
            <p:ph idx="1"/>
          </p:nvPr>
        </p:nvSpPr>
        <p:spPr/>
        <p:style>
          <a:lnRef idx="1">
            <a:schemeClr val="accent2"/>
          </a:lnRef>
          <a:fillRef idx="2">
            <a:schemeClr val="accent2"/>
          </a:fillRef>
          <a:effectRef idx="1">
            <a:schemeClr val="accent2"/>
          </a:effectRef>
          <a:fontRef idx="minor">
            <a:schemeClr val="dk1"/>
          </a:fontRef>
        </p:style>
        <p:txBody>
          <a:bodyPr>
            <a:normAutofit fontScale="92500" lnSpcReduction="20000"/>
          </a:bodyPr>
          <a:lstStyle/>
          <a:p>
            <a:pPr algn="r" rtl="1"/>
            <a:r>
              <a:rPr lang="ar-IQ" b="1" dirty="0" smtClean="0"/>
              <a:t>أ- </a:t>
            </a:r>
            <a:r>
              <a:rPr lang="ar-IQ" b="1" dirty="0"/>
              <a:t>النكرة غير المقصودة: وهي التي لا تفيد من النداء تعريفا، وأشهر أمثلتهم قول الأعمى:</a:t>
            </a:r>
            <a:endParaRPr lang="en-US" dirty="0"/>
          </a:p>
          <a:p>
            <a:pPr algn="r" rtl="1"/>
            <a:r>
              <a:rPr lang="ar-IQ" b="1" dirty="0"/>
              <a:t>يا رجلا خذ بيدي.</a:t>
            </a:r>
            <a:endParaRPr lang="en-US" dirty="0"/>
          </a:p>
          <a:p>
            <a:pPr algn="r" rtl="1"/>
            <a:r>
              <a:rPr lang="ar-IQ" b="1" dirty="0"/>
              <a:t>رجلا: منادى منصوب بالفتحة الظاهرة.</a:t>
            </a:r>
            <a:endParaRPr lang="en-US" dirty="0"/>
          </a:p>
          <a:p>
            <a:pPr algn="r" rtl="1"/>
            <a:r>
              <a:rPr lang="ar-IQ" b="1" dirty="0"/>
              <a:t>ويكثر استعمال هذا المنادى الآن، مثل:</a:t>
            </a:r>
            <a:endParaRPr lang="en-US" dirty="0"/>
          </a:p>
          <a:p>
            <a:pPr algn="r" rtl="1"/>
            <a:r>
              <a:rPr lang="ar-IQ" b="1" dirty="0"/>
              <a:t>يا غافلا أفق يا تائبا طوبى لك</a:t>
            </a:r>
            <a:endParaRPr lang="en-US" dirty="0"/>
          </a:p>
          <a:p>
            <a:pPr algn="r" rtl="1"/>
            <a:r>
              <a:rPr lang="ar-IQ" b="1" dirty="0"/>
              <a:t>ب- المضاف:</a:t>
            </a:r>
            <a:endParaRPr lang="en-US" dirty="0"/>
          </a:p>
          <a:p>
            <a:pPr algn="r" rtl="1"/>
            <a:r>
              <a:rPr lang="ar-IQ" b="1" dirty="0"/>
              <a:t>يا فاعل الخير أقبل.</a:t>
            </a:r>
            <a:endParaRPr lang="en-US" dirty="0"/>
          </a:p>
          <a:p>
            <a:pPr algn="r" rtl="1"/>
            <a:r>
              <a:rPr lang="ar-IQ" b="1" dirty="0"/>
              <a:t>فاعل: منادى منصوب بالفتحة الظاهرة.</a:t>
            </a:r>
            <a:endParaRPr lang="en-US" dirty="0"/>
          </a:p>
          <a:p>
            <a:pPr algn="r" rtl="1"/>
            <a:r>
              <a:rPr lang="ar-IQ" b="1" dirty="0"/>
              <a:t>الخير: مضاف إليه مجرور بالكسرة الظاهرة.</a:t>
            </a:r>
            <a:endParaRPr lang="en-US" dirty="0"/>
          </a:p>
          <a:p>
            <a:pPr algn="r"/>
            <a:endParaRPr lang="ar-IQ" dirty="0"/>
          </a:p>
        </p:txBody>
      </p:sp>
    </p:spTree>
    <p:extLst>
      <p:ext uri="{BB962C8B-B14F-4D97-AF65-F5344CB8AC3E}">
        <p14:creationId xmlns:p14="http://schemas.microsoft.com/office/powerpoint/2010/main" val="4199922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ar-IQ" dirty="0" smtClean="0"/>
              <a:t>أقسام المنادى المعرب</a:t>
            </a:r>
            <a:endParaRPr lang="ar-IQ" dirty="0"/>
          </a:p>
        </p:txBody>
      </p:sp>
      <p:sp>
        <p:nvSpPr>
          <p:cNvPr id="3" name="Content Placeholder 2"/>
          <p:cNvSpPr>
            <a:spLocks noGrp="1"/>
          </p:cNvSpPr>
          <p:nvPr>
            <p:ph idx="1"/>
          </p:nvPr>
        </p:nvSpPr>
        <p:spPr/>
        <p:style>
          <a:lnRef idx="0">
            <a:schemeClr val="accent5"/>
          </a:lnRef>
          <a:fillRef idx="3">
            <a:schemeClr val="accent5"/>
          </a:fillRef>
          <a:effectRef idx="3">
            <a:schemeClr val="accent5"/>
          </a:effectRef>
          <a:fontRef idx="minor">
            <a:schemeClr val="lt1"/>
          </a:fontRef>
        </p:style>
        <p:txBody>
          <a:bodyPr/>
          <a:lstStyle/>
          <a:p>
            <a:pPr algn="r" rtl="1"/>
            <a:r>
              <a:rPr lang="ar-IQ" b="1" dirty="0"/>
              <a:t>جـ- الشبيه بالمضاف: وقد قدمنا أمثلة له في لا النافية للجنس:</a:t>
            </a:r>
            <a:endParaRPr lang="en-US" dirty="0"/>
          </a:p>
          <a:p>
            <a:pPr algn="r" rtl="1"/>
            <a:r>
              <a:rPr lang="ar-IQ" b="1" dirty="0"/>
              <a:t>يا كريما خلقه أبشر.</a:t>
            </a:r>
            <a:endParaRPr lang="en-US" dirty="0"/>
          </a:p>
          <a:p>
            <a:pPr algn="r" rtl="1"/>
            <a:r>
              <a:rPr lang="ar-IQ" b="1" dirty="0"/>
              <a:t>كريما: منادى منصوب بالفتحة الظاهرة.</a:t>
            </a:r>
            <a:endParaRPr lang="en-US" dirty="0"/>
          </a:p>
          <a:p>
            <a:pPr algn="r" rtl="1"/>
            <a:r>
              <a:rPr lang="ar-IQ" b="1" dirty="0"/>
              <a:t>خلقه: فاعل مرفوع بالضمة الظاهرة، الهاء ضمير متصل مبني على الضم في محل جر مضاف إليه.</a:t>
            </a:r>
            <a:endParaRPr lang="en-US" dirty="0"/>
          </a:p>
          <a:p>
            <a:pPr algn="r"/>
            <a:endParaRPr lang="ar-IQ" dirty="0"/>
          </a:p>
        </p:txBody>
      </p:sp>
    </p:spTree>
    <p:extLst>
      <p:ext uri="{BB962C8B-B14F-4D97-AF65-F5344CB8AC3E}">
        <p14:creationId xmlns:p14="http://schemas.microsoft.com/office/powerpoint/2010/main" val="262480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r>
              <a:rPr lang="ar-IQ" dirty="0" smtClean="0"/>
              <a:t>المنادى المضاف إلى ياء المتكلم</a:t>
            </a:r>
            <a:endParaRPr lang="ar-IQ" dirty="0"/>
          </a:p>
        </p:txBody>
      </p:sp>
      <p:sp>
        <p:nvSpPr>
          <p:cNvPr id="3" name="Content Placeholder 2"/>
          <p:cNvSpPr>
            <a:spLocks noGrp="1"/>
          </p:cNvSpPr>
          <p:nvPr>
            <p:ph idx="1"/>
          </p:nvPr>
        </p:nvSpPr>
        <p:spPr/>
        <p:style>
          <a:lnRef idx="0">
            <a:schemeClr val="accent2"/>
          </a:lnRef>
          <a:fillRef idx="3">
            <a:schemeClr val="accent2"/>
          </a:fillRef>
          <a:effectRef idx="3">
            <a:schemeClr val="accent2"/>
          </a:effectRef>
          <a:fontRef idx="minor">
            <a:schemeClr val="lt1"/>
          </a:fontRef>
        </p:style>
        <p:txBody>
          <a:bodyPr/>
          <a:lstStyle/>
          <a:p>
            <a:pPr algn="r" rtl="1"/>
            <a:r>
              <a:rPr lang="ar-IQ" b="1" dirty="0"/>
              <a:t>إن كان المنادى صحيح الآخر مضافا إلى ياء المتكلم، وكانت الإضافة محضة؛ أي معنوية يفيد منها المضاف تعريفا أو تخصيصا فإنه يعرب بعلامة مقدرة، مثل:</a:t>
            </a:r>
            <a:endParaRPr lang="en-US" dirty="0"/>
          </a:p>
          <a:p>
            <a:pPr algn="r" rtl="1"/>
            <a:r>
              <a:rPr lang="ar-IQ" b="1" dirty="0"/>
              <a:t>يا صديقي أقبل.</a:t>
            </a:r>
            <a:endParaRPr lang="en-US" dirty="0"/>
          </a:p>
          <a:p>
            <a:pPr algn="r" rtl="1"/>
            <a:r>
              <a:rPr lang="ar-IQ" b="1" dirty="0"/>
              <a:t>صديقي: منادى منصوب بفتحة مقدرة منع من ظهورها اشتغال المحل بحركة المناسبة. والياء ضمير متصل مبني على السكون في محل جر مضاف إليه.</a:t>
            </a:r>
            <a:endParaRPr lang="en-US" dirty="0"/>
          </a:p>
          <a:p>
            <a:pPr algn="r"/>
            <a:endParaRPr lang="ar-IQ" dirty="0"/>
          </a:p>
        </p:txBody>
      </p:sp>
    </p:spTree>
    <p:extLst>
      <p:ext uri="{BB962C8B-B14F-4D97-AF65-F5344CB8AC3E}">
        <p14:creationId xmlns:p14="http://schemas.microsoft.com/office/powerpoint/2010/main" val="947943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lstStyle/>
          <a:p>
            <a:r>
              <a:rPr lang="ar-IQ" dirty="0" smtClean="0"/>
              <a:t>إعراب(اللهم مالك الملك..... )</a:t>
            </a:r>
            <a:endParaRPr lang="ar-IQ" dirty="0"/>
          </a:p>
        </p:txBody>
      </p:sp>
      <p:sp>
        <p:nvSpPr>
          <p:cNvPr id="3" name="Content Placeholder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lstStyle/>
          <a:p>
            <a:pPr algn="r" rtl="1"/>
            <a:r>
              <a:rPr lang="ar-IQ" b="1" dirty="0"/>
              <a:t>اللهم.</a:t>
            </a:r>
            <a:endParaRPr lang="en-US" dirty="0"/>
          </a:p>
          <a:p>
            <a:pPr algn="r"/>
            <a:r>
              <a:rPr lang="ar-IQ" b="1" dirty="0"/>
              <a:t>الله: لفظ الجلالة منادى مبني على الضم في محل نصب، والميم عوض عن حرف النداء المحذوف، حرف مبني على الفتح لا محل له من الإعراب</a:t>
            </a:r>
            <a:endParaRPr lang="ar-IQ" dirty="0"/>
          </a:p>
        </p:txBody>
      </p:sp>
    </p:spTree>
    <p:extLst>
      <p:ext uri="{BB962C8B-B14F-4D97-AF65-F5344CB8AC3E}">
        <p14:creationId xmlns:p14="http://schemas.microsoft.com/office/powerpoint/2010/main" val="3162074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r>
              <a:rPr lang="ar-IQ" dirty="0" smtClean="0"/>
              <a:t>نداء ما فيه ال</a:t>
            </a:r>
            <a:endParaRPr lang="ar-IQ" dirty="0"/>
          </a:p>
        </p:txBody>
      </p:sp>
      <p:sp>
        <p:nvSpPr>
          <p:cNvPr id="3" name="Content Placeholder 2"/>
          <p:cNvSpPr>
            <a:spLocks noGrp="1"/>
          </p:cNvSpPr>
          <p:nvPr>
            <p:ph idx="1"/>
          </p:nvPr>
        </p:nvSpPr>
        <p:spPr/>
        <p:style>
          <a:lnRef idx="0">
            <a:scrgbClr r="0" g="0" b="0"/>
          </a:lnRef>
          <a:fillRef idx="1003">
            <a:schemeClr val="lt1"/>
          </a:fillRef>
          <a:effectRef idx="0">
            <a:scrgbClr r="0" g="0" b="0"/>
          </a:effectRef>
          <a:fontRef idx="major"/>
        </p:style>
        <p:txBody>
          <a:bodyPr/>
          <a:lstStyle/>
          <a:p>
            <a:pPr algn="r" rtl="1"/>
            <a:r>
              <a:rPr lang="ar-IQ" b="1" dirty="0"/>
              <a:t>يا أيها المجتهد أبشر.</a:t>
            </a:r>
            <a:endParaRPr lang="en-US" dirty="0"/>
          </a:p>
          <a:p>
            <a:pPr algn="r" rtl="1"/>
            <a:r>
              <a:rPr lang="ar-IQ" b="1" dirty="0"/>
              <a:t>يا: حرف نداء مبني على السكون لا محل له من الإعراب.</a:t>
            </a:r>
            <a:endParaRPr lang="en-US" dirty="0"/>
          </a:p>
          <a:p>
            <a:pPr algn="r" rtl="1"/>
            <a:r>
              <a:rPr lang="ar-IQ" b="1" dirty="0"/>
              <a:t>أي: منادى مبني على الضم في محل نصب.</a:t>
            </a:r>
            <a:endParaRPr lang="en-US" dirty="0"/>
          </a:p>
          <a:p>
            <a:pPr algn="r" rtl="1"/>
            <a:r>
              <a:rPr lang="ar-IQ" b="1" dirty="0"/>
              <a:t>ها: حرف تنبيه مبني على السكون لا محل له من الإعراب.</a:t>
            </a:r>
            <a:endParaRPr lang="en-US" dirty="0"/>
          </a:p>
          <a:p>
            <a:pPr algn="r"/>
            <a:r>
              <a:rPr lang="ar-IQ" b="1" dirty="0"/>
              <a:t>المجتهد: بدل مرفوع بالضمة الظاهرة.	</a:t>
            </a:r>
            <a:endParaRPr lang="ar-IQ" dirty="0"/>
          </a:p>
        </p:txBody>
      </p:sp>
    </p:spTree>
    <p:extLst>
      <p:ext uri="{BB962C8B-B14F-4D97-AF65-F5344CB8AC3E}">
        <p14:creationId xmlns:p14="http://schemas.microsoft.com/office/powerpoint/2010/main" val="2449772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5"/>
          </a:solidFill>
        </p:spPr>
        <p:txBody>
          <a:bodyPr/>
          <a:lstStyle/>
          <a:p>
            <a:r>
              <a:rPr lang="ar-IQ" dirty="0" smtClean="0"/>
              <a:t>نداء الندبة</a:t>
            </a:r>
            <a:endParaRPr lang="ar-IQ" dirty="0"/>
          </a:p>
        </p:txBody>
      </p:sp>
      <p:sp>
        <p:nvSpPr>
          <p:cNvPr id="3" name="Content Placeholder 2"/>
          <p:cNvSpPr>
            <a:spLocks noGrp="1"/>
          </p:cNvSpPr>
          <p:nvPr>
            <p:ph idx="1"/>
          </p:nvPr>
        </p:nvSpPr>
        <p:spPr>
          <a:solidFill>
            <a:schemeClr val="accent2">
              <a:lumMod val="40000"/>
              <a:lumOff val="60000"/>
            </a:schemeClr>
          </a:solidFill>
        </p:spPr>
        <p:txBody>
          <a:bodyPr>
            <a:normAutofit fontScale="77500" lnSpcReduction="20000"/>
          </a:bodyPr>
          <a:lstStyle/>
          <a:p>
            <a:pPr algn="r" rtl="1"/>
            <a:r>
              <a:rPr lang="ar-IQ" b="1" dirty="0"/>
              <a:t>وا زيد.</a:t>
            </a:r>
            <a:endParaRPr lang="en-US" dirty="0"/>
          </a:p>
          <a:p>
            <a:pPr algn="r" rtl="1"/>
            <a:r>
              <a:rPr lang="ar-IQ" b="1" dirty="0"/>
              <a:t>وا: حرف ندبة "أي حرف نداء" مبني على السكون لا محل له من الإعراب.</a:t>
            </a:r>
            <a:endParaRPr lang="en-US" dirty="0"/>
          </a:p>
          <a:p>
            <a:pPr algn="r" rtl="1"/>
            <a:r>
              <a:rPr lang="ar-IQ" b="1" dirty="0"/>
              <a:t>زيد: منادى مبني على الضم في محل نصب.</a:t>
            </a:r>
            <a:endParaRPr lang="en-US" dirty="0"/>
          </a:p>
          <a:p>
            <a:pPr algn="r" rtl="1"/>
            <a:r>
              <a:rPr lang="ar-IQ" b="1" dirty="0"/>
              <a:t>وإذا أردت أن تتوجع من ألم برأسك قلت:</a:t>
            </a:r>
            <a:endParaRPr lang="en-US" dirty="0"/>
          </a:p>
          <a:p>
            <a:pPr algn="r" rtl="1"/>
            <a:r>
              <a:rPr lang="ar-IQ" b="1" dirty="0"/>
              <a:t>وا رأسي.</a:t>
            </a:r>
            <a:endParaRPr lang="en-US" dirty="0"/>
          </a:p>
          <a:p>
            <a:pPr algn="r" rtl="1"/>
            <a:r>
              <a:rPr lang="ar-IQ" b="1" dirty="0"/>
              <a:t>وا: حرف ندبة مبني على السكون لا محل له من الإعراب.</a:t>
            </a:r>
            <a:endParaRPr lang="en-US" dirty="0"/>
          </a:p>
          <a:p>
            <a:pPr algn="r" rtl="1"/>
            <a:r>
              <a:rPr lang="ar-IQ" b="1" dirty="0"/>
              <a:t>رأسي: منادى منصوب بفتحة مقدرة على ما قبل الياء منع من ظهورها اشتغال المحل بحركة المناسبة، والياء ضمير متصل مبني على السكون في محل جر مضاف إليه.</a:t>
            </a:r>
            <a:endParaRPr lang="en-US" dirty="0"/>
          </a:p>
          <a:p>
            <a:pPr algn="r" rtl="1"/>
            <a:r>
              <a:rPr lang="ar-IQ" b="1" dirty="0"/>
              <a:t>والحرف المستعمل في الندبة هو "وا" في الاستعمال الغالب.</a:t>
            </a:r>
            <a:endParaRPr lang="en-US" dirty="0"/>
          </a:p>
          <a:p>
            <a:pPr algn="r" rtl="1"/>
            <a:r>
              <a:rPr lang="ar-IQ" b="1" dirty="0"/>
              <a:t>والأغلب أن تلحق المندوب ألف زائدة، بعدها هاء السكت عند الوقف، مثل:</a:t>
            </a:r>
            <a:endParaRPr lang="en-US" dirty="0"/>
          </a:p>
          <a:p>
            <a:pPr algn="r" rtl="1"/>
            <a:r>
              <a:rPr lang="ar-IQ" b="1" u="sng" dirty="0"/>
              <a:t>وا زيداه.</a:t>
            </a:r>
            <a:endParaRPr lang="en-US" u="sng" dirty="0"/>
          </a:p>
          <a:p>
            <a:pPr algn="r"/>
            <a:endParaRPr lang="ar-IQ" dirty="0"/>
          </a:p>
        </p:txBody>
      </p:sp>
    </p:spTree>
    <p:extLst>
      <p:ext uri="{BB962C8B-B14F-4D97-AF65-F5344CB8AC3E}">
        <p14:creationId xmlns:p14="http://schemas.microsoft.com/office/powerpoint/2010/main" val="2070484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3">
            <a:schemeClr val="accent1"/>
          </a:fillRef>
          <a:effectRef idx="2">
            <a:schemeClr val="accent1"/>
          </a:effectRef>
          <a:fontRef idx="minor">
            <a:schemeClr val="lt1"/>
          </a:fontRef>
        </p:style>
        <p:txBody>
          <a:bodyPr/>
          <a:lstStyle/>
          <a:p>
            <a:r>
              <a:rPr lang="ar-IQ" dirty="0" smtClean="0"/>
              <a:t>شواهد وملاحظات </a:t>
            </a:r>
            <a:endParaRPr lang="ar-IQ" dirty="0"/>
          </a:p>
        </p:txBody>
      </p:sp>
      <p:sp>
        <p:nvSpPr>
          <p:cNvPr id="3" name="Content Placeholder 2"/>
          <p:cNvSpPr>
            <a:spLocks noGrp="1"/>
          </p:cNvSpPr>
          <p:nvPr>
            <p:ph idx="1"/>
          </p:nvPr>
        </p:nvSpPr>
        <p:spPr/>
        <p:style>
          <a:lnRef idx="3">
            <a:schemeClr val="lt1"/>
          </a:lnRef>
          <a:fillRef idx="1">
            <a:schemeClr val="accent4"/>
          </a:fillRef>
          <a:effectRef idx="1">
            <a:schemeClr val="accent4"/>
          </a:effectRef>
          <a:fontRef idx="minor">
            <a:schemeClr val="lt1"/>
          </a:fontRef>
        </p:style>
        <p:txBody>
          <a:bodyPr>
            <a:normAutofit fontScale="77500" lnSpcReduction="20000"/>
          </a:bodyPr>
          <a:lstStyle/>
          <a:p>
            <a:pPr algn="r" rtl="1"/>
            <a:r>
              <a:rPr lang="ar-SA" b="1" dirty="0">
                <a:solidFill>
                  <a:schemeClr val="tx1"/>
                </a:solidFill>
              </a:rPr>
              <a:t> </a:t>
            </a:r>
            <a:endParaRPr lang="en-US" dirty="0">
              <a:solidFill>
                <a:schemeClr val="tx1"/>
              </a:solidFill>
            </a:endParaRPr>
          </a:p>
          <a:p>
            <a:pPr algn="r" rtl="1"/>
            <a:r>
              <a:rPr lang="ar-SA" b="1" dirty="0">
                <a:solidFill>
                  <a:schemeClr val="tx1"/>
                </a:solidFill>
              </a:rPr>
              <a:t>لا يجوز حذف حرف النداء مع المندوب نحو وازيداه ولا مع الضمير نحو</a:t>
            </a:r>
            <a:r>
              <a:rPr lang="ar-SA" b="1" u="sng" dirty="0">
                <a:solidFill>
                  <a:schemeClr val="tx1"/>
                </a:solidFill>
              </a:rPr>
              <a:t> يا إياك</a:t>
            </a:r>
            <a:r>
              <a:rPr lang="ar-SA" b="1" dirty="0">
                <a:solidFill>
                  <a:schemeClr val="tx1"/>
                </a:solidFill>
              </a:rPr>
              <a:t> قد كفيتك ولا مع المستغاث نحو يا لزيد</a:t>
            </a:r>
            <a:endParaRPr lang="en-US" dirty="0">
              <a:solidFill>
                <a:schemeClr val="tx1"/>
              </a:solidFill>
            </a:endParaRPr>
          </a:p>
          <a:p>
            <a:pPr algn="r" rtl="1"/>
            <a:r>
              <a:rPr lang="ar-SA" b="1" dirty="0">
                <a:solidFill>
                  <a:schemeClr val="tx1"/>
                </a:solidFill>
              </a:rPr>
              <a:t>وأما غير هذه فيحذف معها الحرف جوازا فتقول في يا زيد أقبل زيد أقبل وفي يا عبد الله أركب عبد الله أركب لكن الحذف مع اسم الإشارة قليل وكذا مع اسم الجنس حتى إن أكثر النحويين منعوه ولكن أجازه طائفة منهم وتبعهم المصنف ولهذا قال ومن يمنعه فانصر عاذله أي انصر من يعذله على منعه لورود السماع به فمما ورد منه مع اسم الإشارة قوله تعالى: {ثُمَّ أَنْتُمْ هَؤُلاءِ تَقْتُلُونَ أَنْفُسَكُمْ} أي يا هؤلاء وقول الشاعر:</a:t>
            </a:r>
            <a:endParaRPr lang="en-US" dirty="0">
              <a:solidFill>
                <a:schemeClr val="tx1"/>
              </a:solidFill>
            </a:endParaRPr>
          </a:p>
          <a:p>
            <a:pPr algn="r" rtl="1"/>
            <a:r>
              <a:rPr lang="ar-SA" b="1" dirty="0">
                <a:solidFill>
                  <a:schemeClr val="tx1"/>
                </a:solidFill>
              </a:rPr>
              <a:t>305 - ذا ارعواء فليس بعد اشتعال الر ... أس شيبا إلى الصبا من سبيل</a:t>
            </a:r>
            <a:endParaRPr lang="en-US" dirty="0">
              <a:solidFill>
                <a:schemeClr val="tx1"/>
              </a:solidFill>
            </a:endParaRPr>
          </a:p>
          <a:p>
            <a:pPr algn="r" rtl="1"/>
            <a:r>
              <a:rPr lang="ar-SA" b="1" dirty="0">
                <a:solidFill>
                  <a:schemeClr val="tx1"/>
                </a:solidFill>
              </a:rPr>
              <a:t>أي ياذا.	</a:t>
            </a:r>
            <a:endParaRPr lang="en-US" dirty="0">
              <a:solidFill>
                <a:schemeClr val="tx1"/>
              </a:solidFill>
            </a:endParaRPr>
          </a:p>
          <a:p>
            <a:pPr algn="r" rtl="1"/>
            <a:r>
              <a:rPr lang="ar-SA" b="1" dirty="0">
                <a:solidFill>
                  <a:schemeClr val="tx1"/>
                </a:solidFill>
              </a:rPr>
              <a:t>ومما ورد منه مع اسم الجنس قولهم أصبح ليل أي يا ليل وأطرق كرا أي يا كرا</a:t>
            </a:r>
            <a:endParaRPr lang="en-US" dirty="0">
              <a:solidFill>
                <a:schemeClr val="tx1"/>
              </a:solidFill>
            </a:endParaRPr>
          </a:p>
          <a:p>
            <a:pPr algn="r"/>
            <a:endParaRPr lang="ar-IQ" dirty="0">
              <a:solidFill>
                <a:schemeClr val="tx1"/>
              </a:solidFill>
            </a:endParaRPr>
          </a:p>
        </p:txBody>
      </p:sp>
    </p:spTree>
    <p:extLst>
      <p:ext uri="{BB962C8B-B14F-4D97-AF65-F5344CB8AC3E}">
        <p14:creationId xmlns:p14="http://schemas.microsoft.com/office/powerpoint/2010/main" val="1334470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ar-IQ" dirty="0" smtClean="0"/>
              <a:t>شواهد وملاحظات</a:t>
            </a:r>
            <a:endParaRPr lang="ar-IQ" dirty="0"/>
          </a:p>
        </p:txBody>
      </p:sp>
      <p:sp>
        <p:nvSpPr>
          <p:cNvPr id="3" name="Content Placeholder 2"/>
          <p:cNvSpPr>
            <a:spLocks noGrp="1"/>
          </p:cNvSpPr>
          <p:nvPr>
            <p:ph idx="1"/>
          </p:nvPr>
        </p:nvSpPr>
        <p:spPr>
          <a:solidFill>
            <a:srgbClr val="7030A0"/>
          </a:solidFill>
        </p:spPr>
        <p:txBody>
          <a:bodyPr/>
          <a:lstStyle/>
          <a:p>
            <a:pPr algn="r" rtl="1"/>
            <a:r>
              <a:rPr lang="ar-SA" b="1" dirty="0"/>
              <a:t>- </a:t>
            </a:r>
            <a:endParaRPr lang="en-US" dirty="0"/>
          </a:p>
          <a:p>
            <a:pPr algn="r" rtl="1"/>
            <a:r>
              <a:rPr lang="ar-SA" b="1" dirty="0"/>
              <a:t>306 - أيا راكبا إما عرضت فبلغا ... نداماى من نجران أن لا تلاقيا</a:t>
            </a:r>
            <a:endParaRPr lang="en-US" dirty="0"/>
          </a:p>
          <a:p>
            <a:pPr algn="r" rtl="1"/>
            <a:endParaRPr lang="ar-IQ" b="1" dirty="0" smtClean="0"/>
          </a:p>
          <a:p>
            <a:pPr algn="r" rtl="1"/>
            <a:r>
              <a:rPr lang="ar-SA" b="1" dirty="0" smtClean="0"/>
              <a:t>الشاهد </a:t>
            </a:r>
            <a:r>
              <a:rPr lang="ar-SA" b="1" dirty="0"/>
              <a:t>:  أيا راكباً ... منادى منصوب وعلامة نصبه تنوين الفتح ؛ لأنه نكرة غير مقصودة </a:t>
            </a:r>
            <a:endParaRPr lang="en-US" dirty="0"/>
          </a:p>
          <a:p>
            <a:pPr algn="r" rtl="1"/>
            <a:r>
              <a:rPr lang="ar-SA" b="1" dirty="0"/>
              <a:t> </a:t>
            </a:r>
            <a:endParaRPr lang="en-US" dirty="0"/>
          </a:p>
          <a:p>
            <a:pPr algn="r"/>
            <a:endParaRPr lang="ar-IQ" dirty="0"/>
          </a:p>
        </p:txBody>
      </p:sp>
    </p:spTree>
    <p:extLst>
      <p:ext uri="{BB962C8B-B14F-4D97-AF65-F5344CB8AC3E}">
        <p14:creationId xmlns:p14="http://schemas.microsoft.com/office/powerpoint/2010/main" val="3614044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r>
              <a:rPr lang="ar-IQ" dirty="0" smtClean="0"/>
              <a:t>شواهد وملاحظات</a:t>
            </a:r>
            <a:endParaRPr lang="ar-IQ" dirty="0"/>
          </a:p>
        </p:txBody>
      </p:sp>
      <p:sp>
        <p:nvSpPr>
          <p:cNvPr id="3" name="Content Placeholder 2"/>
          <p:cNvSpPr>
            <a:spLocks noGrp="1"/>
          </p:cNvSpPr>
          <p:nvPr>
            <p:ph idx="1"/>
          </p:nvPr>
        </p:nvSpPr>
        <p:spPr>
          <a:solidFill>
            <a:srgbClr val="00B050"/>
          </a:solidFill>
        </p:spPr>
        <p:txBody>
          <a:bodyPr>
            <a:normAutofit fontScale="92500"/>
          </a:bodyPr>
          <a:lstStyle/>
          <a:p>
            <a:pPr algn="r" rtl="1"/>
            <a:r>
              <a:rPr lang="ar-SA" b="1" dirty="0"/>
              <a:t>- </a:t>
            </a:r>
            <a:endParaRPr lang="en-US" dirty="0"/>
          </a:p>
          <a:p>
            <a:pPr algn="r" rtl="1"/>
            <a:r>
              <a:rPr lang="ar-SA" b="1" dirty="0"/>
              <a:t>307 - سلام الله يا مطرٌ عليها       </a:t>
            </a:r>
            <a:r>
              <a:rPr lang="ar-SA" b="1" dirty="0" smtClean="0"/>
              <a:t>وليس </a:t>
            </a:r>
            <a:r>
              <a:rPr lang="ar-SA" b="1" dirty="0"/>
              <a:t>عليك يا مطرُ السلامُ</a:t>
            </a:r>
            <a:endParaRPr lang="en-US" dirty="0"/>
          </a:p>
          <a:p>
            <a:pPr algn="r" rtl="1"/>
            <a:endParaRPr lang="ar-IQ" b="1" dirty="0" smtClean="0"/>
          </a:p>
          <a:p>
            <a:pPr algn="r" rtl="1"/>
            <a:r>
              <a:rPr lang="ar-SA" b="1" dirty="0" smtClean="0"/>
              <a:t>الشاهد </a:t>
            </a:r>
            <a:r>
              <a:rPr lang="ar-SA" b="1" dirty="0"/>
              <a:t>قوله ( يا مطرٌ )  حيث نوّن الشاعر كلمة ( مطرُ ) المنادى الذي حقه أن يكون مبنيّاً على الضم في محل نصب ؛ لأنه نكرة مقصودة .   مطرن   مطرُ</a:t>
            </a:r>
            <a:endParaRPr lang="en-US" dirty="0"/>
          </a:p>
          <a:p>
            <a:pPr algn="r" rtl="1"/>
            <a:r>
              <a:rPr lang="ar-IQ" dirty="0"/>
              <a:t> </a:t>
            </a:r>
            <a:endParaRPr lang="en-US" dirty="0"/>
          </a:p>
          <a:p>
            <a:pPr algn="r" rtl="1"/>
            <a:r>
              <a:rPr lang="ar-IQ" dirty="0"/>
              <a:t> </a:t>
            </a:r>
            <a:endParaRPr lang="en-US" dirty="0"/>
          </a:p>
          <a:p>
            <a:pPr algn="r"/>
            <a:endParaRPr lang="ar-IQ" dirty="0"/>
          </a:p>
        </p:txBody>
      </p:sp>
    </p:spTree>
    <p:extLst>
      <p:ext uri="{BB962C8B-B14F-4D97-AF65-F5344CB8AC3E}">
        <p14:creationId xmlns:p14="http://schemas.microsoft.com/office/powerpoint/2010/main" val="2267716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dk1"/>
          </a:lnRef>
          <a:fillRef idx="2">
            <a:schemeClr val="dk1"/>
          </a:fillRef>
          <a:effectRef idx="1">
            <a:schemeClr val="dk1"/>
          </a:effectRef>
          <a:fontRef idx="minor">
            <a:schemeClr val="dk1"/>
          </a:fontRef>
        </p:style>
        <p:txBody>
          <a:bodyPr/>
          <a:lstStyle/>
          <a:p>
            <a:r>
              <a:rPr lang="ar-IQ" dirty="0" smtClean="0"/>
              <a:t>شواهد وملاحظات</a:t>
            </a:r>
            <a:endParaRPr lang="ar-IQ" dirty="0"/>
          </a:p>
        </p:txBody>
      </p:sp>
      <p:sp>
        <p:nvSpPr>
          <p:cNvPr id="3" name="Content Placeholder 2"/>
          <p:cNvSpPr>
            <a:spLocks noGrp="1"/>
          </p:cNvSpPr>
          <p:nvPr>
            <p:ph idx="1"/>
          </p:nvPr>
        </p:nvSpPr>
        <p:spPr>
          <a:solidFill>
            <a:srgbClr val="0070C0"/>
          </a:solidFill>
        </p:spPr>
        <p:txBody>
          <a:bodyPr/>
          <a:lstStyle/>
          <a:p>
            <a:pPr algn="r" rtl="1"/>
            <a:r>
              <a:rPr lang="ar-SA" b="1" dirty="0"/>
              <a:t>لنعم الفتى تعشو إلى ضوء ناره ... طريف بن مالٍ ليلة الجوع والخصر</a:t>
            </a:r>
            <a:endParaRPr lang="en-US" dirty="0"/>
          </a:p>
          <a:p>
            <a:pPr algn="r" rtl="1"/>
            <a:endParaRPr lang="ar-IQ" b="1" dirty="0" smtClean="0"/>
          </a:p>
          <a:p>
            <a:pPr algn="r" rtl="1"/>
            <a:r>
              <a:rPr lang="ar-SA" b="1" dirty="0" smtClean="0"/>
              <a:t>الشاهد </a:t>
            </a:r>
            <a:r>
              <a:rPr lang="ar-SA" b="1" dirty="0"/>
              <a:t>: طريف بن مالِ  والأصل في الاسم المرخّم مالك </a:t>
            </a:r>
            <a:endParaRPr lang="en-US" dirty="0"/>
          </a:p>
          <a:p>
            <a:pPr algn="r" rtl="1"/>
            <a:r>
              <a:rPr lang="ar-SA" b="1" dirty="0"/>
              <a:t>وقالوا يا مالِ </a:t>
            </a:r>
            <a:r>
              <a:rPr lang="ar-IQ" b="1" dirty="0" smtClean="0"/>
              <a:t>(حيث رخم من غير أن يكون منادى للاختصار  ولصلاحية الاسم للنداء).</a:t>
            </a:r>
            <a:endParaRPr lang="en-US" dirty="0"/>
          </a:p>
          <a:p>
            <a:pPr algn="r" rtl="1"/>
            <a:r>
              <a:rPr lang="ar-SA" b="1" dirty="0"/>
              <a:t> </a:t>
            </a:r>
            <a:endParaRPr lang="en-US" dirty="0"/>
          </a:p>
          <a:p>
            <a:pPr algn="r"/>
            <a:endParaRPr lang="ar-IQ" dirty="0"/>
          </a:p>
        </p:txBody>
      </p:sp>
    </p:spTree>
    <p:extLst>
      <p:ext uri="{BB962C8B-B14F-4D97-AF65-F5344CB8AC3E}">
        <p14:creationId xmlns:p14="http://schemas.microsoft.com/office/powerpoint/2010/main" val="36571647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1"/>
          </a:lnRef>
          <a:fillRef idx="3">
            <a:schemeClr val="accent1"/>
          </a:fillRef>
          <a:effectRef idx="2">
            <a:schemeClr val="accent1"/>
          </a:effectRef>
          <a:fontRef idx="minor">
            <a:schemeClr val="lt1"/>
          </a:fontRef>
        </p:style>
        <p:txBody>
          <a:bodyPr/>
          <a:lstStyle/>
          <a:p>
            <a:r>
              <a:rPr lang="ar-IQ" dirty="0" smtClean="0"/>
              <a:t>شواهد وملاحظات</a:t>
            </a:r>
            <a:endParaRPr lang="ar-IQ" dirty="0"/>
          </a:p>
        </p:txBody>
      </p:sp>
      <p:sp>
        <p:nvSpPr>
          <p:cNvPr id="3" name="Content Placeholder 2"/>
          <p:cNvSpPr>
            <a:spLocks noGrp="1"/>
          </p:cNvSpPr>
          <p:nvPr>
            <p:ph idx="1"/>
          </p:nvPr>
        </p:nvSpPr>
        <p:spPr>
          <a:solidFill>
            <a:srgbClr val="92D050"/>
          </a:solidFill>
        </p:spPr>
        <p:txBody>
          <a:bodyPr>
            <a:normAutofit lnSpcReduction="10000"/>
          </a:bodyPr>
          <a:lstStyle/>
          <a:p>
            <a:pPr algn="r" rtl="1"/>
            <a:r>
              <a:rPr lang="ar-SA" b="1" dirty="0"/>
              <a:t>أ </a:t>
            </a:r>
            <a:r>
              <a:rPr lang="ar-SA" b="1" u="sng" dirty="0"/>
              <a:t>فاطمُ</a:t>
            </a:r>
            <a:r>
              <a:rPr lang="ar-SA" b="1" dirty="0"/>
              <a:t> مهلاً بعضَ هذا التدلّلِ </a:t>
            </a:r>
            <a:endParaRPr lang="en-US" dirty="0"/>
          </a:p>
          <a:p>
            <a:pPr algn="r" rtl="1"/>
            <a:r>
              <a:rPr lang="ar-SA" b="1" dirty="0"/>
              <a:t> </a:t>
            </a:r>
            <a:endParaRPr lang="en-US" dirty="0"/>
          </a:p>
          <a:p>
            <a:pPr algn="r" rtl="1"/>
            <a:r>
              <a:rPr lang="ar-SA" b="1" dirty="0"/>
              <a:t>الهمزة :  حرف نداء </a:t>
            </a:r>
            <a:endParaRPr lang="en-US" dirty="0"/>
          </a:p>
          <a:p>
            <a:pPr algn="r" rtl="1"/>
            <a:r>
              <a:rPr lang="ar-SA" b="1" dirty="0"/>
              <a:t>فاطمُ : منادى ، علم ، مبني على الضم في محل نصب .</a:t>
            </a:r>
            <a:endParaRPr lang="en-US" dirty="0"/>
          </a:p>
          <a:p>
            <a:pPr algn="r" rtl="1"/>
            <a:r>
              <a:rPr lang="ar-SA" b="1" dirty="0"/>
              <a:t>مهلاً : مفعول مطلق منصوب </a:t>
            </a:r>
            <a:endParaRPr lang="en-US" dirty="0"/>
          </a:p>
          <a:p>
            <a:pPr algn="r" rtl="1"/>
            <a:r>
              <a:rPr lang="ar-SA" b="1" dirty="0"/>
              <a:t> </a:t>
            </a:r>
            <a:endParaRPr lang="en-US" dirty="0"/>
          </a:p>
          <a:p>
            <a:pPr algn="r" rtl="1"/>
            <a:r>
              <a:rPr lang="ar-SA" b="1" dirty="0"/>
              <a:t>لغة من ينتظر :   أ فاطمَ </a:t>
            </a:r>
            <a:endParaRPr lang="en-US" dirty="0"/>
          </a:p>
          <a:p>
            <a:pPr algn="r"/>
            <a:r>
              <a:rPr lang="ar-SA" b="1" dirty="0"/>
              <a:t>لغة من لا ينتظر :  أ فاطمُ </a:t>
            </a:r>
            <a:endParaRPr lang="ar-IQ" dirty="0"/>
          </a:p>
        </p:txBody>
      </p:sp>
    </p:spTree>
    <p:extLst>
      <p:ext uri="{BB962C8B-B14F-4D97-AF65-F5344CB8AC3E}">
        <p14:creationId xmlns:p14="http://schemas.microsoft.com/office/powerpoint/2010/main" val="1115316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lstStyle/>
          <a:p>
            <a:r>
              <a:rPr lang="ar-IQ" dirty="0" smtClean="0"/>
              <a:t>شواهد</a:t>
            </a:r>
            <a:endParaRPr lang="ar-IQ" dirty="0"/>
          </a:p>
        </p:txBody>
      </p:sp>
      <p:sp>
        <p:nvSpPr>
          <p:cNvPr id="3" name="Content Placeholder 2"/>
          <p:cNvSpPr>
            <a:spLocks noGrp="1"/>
          </p:cNvSpPr>
          <p:nvPr>
            <p:ph idx="1"/>
          </p:nvPr>
        </p:nvSpPr>
        <p:spPr/>
        <p:style>
          <a:lnRef idx="3">
            <a:schemeClr val="lt1"/>
          </a:lnRef>
          <a:fillRef idx="1">
            <a:schemeClr val="accent3"/>
          </a:fillRef>
          <a:effectRef idx="1">
            <a:schemeClr val="accent3"/>
          </a:effectRef>
          <a:fontRef idx="minor">
            <a:schemeClr val="lt1"/>
          </a:fontRef>
        </p:style>
        <p:txBody>
          <a:bodyPr>
            <a:noAutofit/>
          </a:bodyPr>
          <a:lstStyle/>
          <a:p>
            <a:pPr algn="r" rtl="1"/>
            <a:r>
              <a:rPr lang="ar-SA" sz="2400" b="1" dirty="0">
                <a:solidFill>
                  <a:schemeClr val="tx1"/>
                </a:solidFill>
                <a:latin typeface="AbdoMaster-Heavy" pitchFamily="50" charset="-78"/>
                <a:cs typeface="AbdoMaster-Heavy" pitchFamily="50" charset="-78"/>
              </a:rPr>
              <a:t>يا </a:t>
            </a:r>
            <a:r>
              <a:rPr lang="ar-SA" sz="2400" b="1" u="sng" dirty="0">
                <a:solidFill>
                  <a:schemeClr val="tx1"/>
                </a:solidFill>
                <a:latin typeface="AbdoMaster-Heavy" pitchFamily="50" charset="-78"/>
                <a:cs typeface="AbdoMaster-Heavy" pitchFamily="50" charset="-78"/>
              </a:rPr>
              <a:t>يحيى</a:t>
            </a:r>
            <a:r>
              <a:rPr lang="ar-SA" sz="2400" b="1" dirty="0">
                <a:solidFill>
                  <a:schemeClr val="tx1"/>
                </a:solidFill>
                <a:latin typeface="AbdoMaster-Heavy" pitchFamily="50" charset="-78"/>
                <a:cs typeface="AbdoMaster-Heavy" pitchFamily="50" charset="-78"/>
              </a:rPr>
              <a:t> خذ الكتابَ بقوةٍ </a:t>
            </a:r>
            <a:endParaRPr lang="en-US" sz="2400" dirty="0">
              <a:solidFill>
                <a:schemeClr val="tx1"/>
              </a:solidFill>
              <a:latin typeface="AbdoMaster-Heavy" pitchFamily="50" charset="-78"/>
              <a:cs typeface="AbdoMaster-Heavy" pitchFamily="50" charset="-78"/>
            </a:endParaRPr>
          </a:p>
          <a:p>
            <a:pPr algn="r" rtl="1"/>
            <a:r>
              <a:rPr lang="ar-SA" sz="2400" b="1" dirty="0">
                <a:solidFill>
                  <a:schemeClr val="tx1"/>
                </a:solidFill>
                <a:latin typeface="AbdoMaster-Heavy" pitchFamily="50" charset="-78"/>
                <a:cs typeface="AbdoMaster-Heavy" pitchFamily="50" charset="-78"/>
              </a:rPr>
              <a:t>منادى علم مبني على الضم المقدّر على الألف للتعذر ، في محل نصب </a:t>
            </a:r>
            <a:endParaRPr lang="en-US" sz="2400" dirty="0">
              <a:solidFill>
                <a:schemeClr val="tx1"/>
              </a:solidFill>
              <a:latin typeface="AbdoMaster-Heavy" pitchFamily="50" charset="-78"/>
              <a:cs typeface="AbdoMaster-Heavy" pitchFamily="50" charset="-78"/>
            </a:endParaRPr>
          </a:p>
          <a:p>
            <a:pPr algn="r" rtl="1"/>
            <a:r>
              <a:rPr lang="ar-SA" sz="2400" b="1" dirty="0" smtClean="0">
                <a:solidFill>
                  <a:schemeClr val="tx1"/>
                </a:solidFill>
                <a:latin typeface="AbdoMaster-Heavy" pitchFamily="50" charset="-78"/>
                <a:cs typeface="AbdoMaster-Heavy" pitchFamily="50" charset="-78"/>
              </a:rPr>
              <a:t>يوسفُ </a:t>
            </a:r>
            <a:r>
              <a:rPr lang="ar-SA" sz="2400" b="1" dirty="0">
                <a:solidFill>
                  <a:schemeClr val="tx1"/>
                </a:solidFill>
                <a:latin typeface="AbdoMaster-Heavy" pitchFamily="50" charset="-78"/>
                <a:cs typeface="AbdoMaster-Heavy" pitchFamily="50" charset="-78"/>
              </a:rPr>
              <a:t>أعرض عن هذا </a:t>
            </a:r>
            <a:endParaRPr lang="en-US" sz="2400" dirty="0">
              <a:solidFill>
                <a:schemeClr val="tx1"/>
              </a:solidFill>
              <a:latin typeface="AbdoMaster-Heavy" pitchFamily="50" charset="-78"/>
              <a:cs typeface="AbdoMaster-Heavy" pitchFamily="50" charset="-78"/>
            </a:endParaRPr>
          </a:p>
          <a:p>
            <a:pPr algn="r" rtl="1"/>
            <a:r>
              <a:rPr lang="ar-SA" sz="2400" b="1" dirty="0">
                <a:solidFill>
                  <a:schemeClr val="tx1"/>
                </a:solidFill>
                <a:latin typeface="AbdoMaster-Heavy" pitchFamily="50" charset="-78"/>
                <a:cs typeface="AbdoMaster-Heavy" pitchFamily="50" charset="-78"/>
              </a:rPr>
              <a:t>منادى بحرف نداء محذوف </a:t>
            </a:r>
            <a:endParaRPr lang="en-US" sz="2400" dirty="0">
              <a:solidFill>
                <a:schemeClr val="tx1"/>
              </a:solidFill>
              <a:latin typeface="AbdoMaster-Heavy" pitchFamily="50" charset="-78"/>
              <a:cs typeface="AbdoMaster-Heavy" pitchFamily="50" charset="-78"/>
            </a:endParaRPr>
          </a:p>
          <a:p>
            <a:pPr algn="r" rtl="1"/>
            <a:r>
              <a:rPr lang="ar-SA" sz="2400" b="1" dirty="0" smtClean="0">
                <a:solidFill>
                  <a:schemeClr val="tx1"/>
                </a:solidFill>
                <a:latin typeface="AbdoMaster-Heavy" pitchFamily="50" charset="-78"/>
                <a:cs typeface="AbdoMaster-Heavy" pitchFamily="50" charset="-78"/>
              </a:rPr>
              <a:t>أمحمدٌ </a:t>
            </a:r>
            <a:r>
              <a:rPr lang="ar-SA" sz="2400" b="1" dirty="0">
                <a:solidFill>
                  <a:schemeClr val="tx1"/>
                </a:solidFill>
                <a:latin typeface="AbdoMaster-Heavy" pitchFamily="50" charset="-78"/>
                <a:cs typeface="AbdoMaster-Heavy" pitchFamily="50" charset="-78"/>
              </a:rPr>
              <a:t>ولأنتَ ظئنُ نجيبةٍ </a:t>
            </a:r>
            <a:endParaRPr lang="en-US" sz="2400" dirty="0">
              <a:solidFill>
                <a:schemeClr val="tx1"/>
              </a:solidFill>
              <a:latin typeface="AbdoMaster-Heavy" pitchFamily="50" charset="-78"/>
              <a:cs typeface="AbdoMaster-Heavy" pitchFamily="50" charset="-78"/>
            </a:endParaRPr>
          </a:p>
          <a:p>
            <a:pPr algn="r" rtl="1"/>
            <a:r>
              <a:rPr lang="ar-SA" sz="2400" b="1" dirty="0">
                <a:solidFill>
                  <a:schemeClr val="tx1"/>
                </a:solidFill>
                <a:latin typeface="AbdoMaster-Heavy" pitchFamily="50" charset="-78"/>
                <a:cs typeface="AbdoMaster-Heavy" pitchFamily="50" charset="-78"/>
              </a:rPr>
              <a:t>شاهدان : </a:t>
            </a:r>
            <a:endParaRPr lang="en-US" sz="2400" dirty="0">
              <a:solidFill>
                <a:schemeClr val="tx1"/>
              </a:solidFill>
              <a:latin typeface="AbdoMaster-Heavy" pitchFamily="50" charset="-78"/>
              <a:cs typeface="AbdoMaster-Heavy" pitchFamily="50" charset="-78"/>
            </a:endParaRPr>
          </a:p>
          <a:p>
            <a:pPr algn="r" rtl="1"/>
            <a:r>
              <a:rPr lang="ar-SA" sz="2400" b="1" dirty="0">
                <a:solidFill>
                  <a:schemeClr val="tx1"/>
                </a:solidFill>
                <a:latin typeface="AbdoMaster-Heavy" pitchFamily="50" charset="-78"/>
                <a:cs typeface="AbdoMaster-Heavy" pitchFamily="50" charset="-78"/>
              </a:rPr>
              <a:t>النداء بالهمزة </a:t>
            </a:r>
            <a:endParaRPr lang="en-US" sz="2400" dirty="0">
              <a:solidFill>
                <a:schemeClr val="tx1"/>
              </a:solidFill>
              <a:latin typeface="AbdoMaster-Heavy" pitchFamily="50" charset="-78"/>
              <a:cs typeface="AbdoMaster-Heavy" pitchFamily="50" charset="-78"/>
            </a:endParaRPr>
          </a:p>
          <a:p>
            <a:pPr algn="r" rtl="1"/>
            <a:r>
              <a:rPr lang="ar-SA" sz="2400" b="1" dirty="0">
                <a:solidFill>
                  <a:schemeClr val="tx1"/>
                </a:solidFill>
                <a:latin typeface="AbdoMaster-Heavy" pitchFamily="50" charset="-78"/>
                <a:cs typeface="AbdoMaster-Heavy" pitchFamily="50" charset="-78"/>
              </a:rPr>
              <a:t>تنوين ما حقه البناء</a:t>
            </a:r>
            <a:endParaRPr lang="en-US" sz="2400" dirty="0">
              <a:solidFill>
                <a:schemeClr val="tx1"/>
              </a:solidFill>
              <a:latin typeface="AbdoMaster-Heavy" pitchFamily="50" charset="-78"/>
              <a:cs typeface="AbdoMaster-Heavy" pitchFamily="50" charset="-78"/>
            </a:endParaRPr>
          </a:p>
          <a:p>
            <a:pPr algn="r" rtl="1"/>
            <a:r>
              <a:rPr lang="ar-SA" sz="2400" b="1" dirty="0" smtClean="0">
                <a:solidFill>
                  <a:schemeClr val="tx1"/>
                </a:solidFill>
                <a:latin typeface="AbdoMaster-Heavy" pitchFamily="50" charset="-78"/>
                <a:cs typeface="AbdoMaster-Heavy" pitchFamily="50" charset="-78"/>
              </a:rPr>
              <a:t>يا </a:t>
            </a:r>
            <a:r>
              <a:rPr lang="ar-SA" sz="2400" b="1" dirty="0">
                <a:solidFill>
                  <a:schemeClr val="tx1"/>
                </a:solidFill>
                <a:latin typeface="AbdoMaster-Heavy" pitchFamily="50" charset="-78"/>
                <a:cs typeface="AbdoMaster-Heavy" pitchFamily="50" charset="-78"/>
              </a:rPr>
              <a:t>زكريا إنّا نبشركَ بغلام </a:t>
            </a:r>
            <a:endParaRPr lang="en-US" sz="2400" dirty="0">
              <a:solidFill>
                <a:schemeClr val="tx1"/>
              </a:solidFill>
              <a:latin typeface="AbdoMaster-Heavy" pitchFamily="50" charset="-78"/>
              <a:cs typeface="AbdoMaster-Heavy" pitchFamily="50" charset="-78"/>
            </a:endParaRPr>
          </a:p>
          <a:p>
            <a:pPr algn="r" rtl="1"/>
            <a:r>
              <a:rPr lang="en-US" sz="2400" b="1" dirty="0">
                <a:solidFill>
                  <a:schemeClr val="tx1"/>
                </a:solidFill>
                <a:latin typeface="AbdoMaster-Heavy" pitchFamily="50" charset="-78"/>
                <a:cs typeface="AbdoMaster-Heavy" pitchFamily="50" charset="-78"/>
              </a:rPr>
              <a:t> </a:t>
            </a:r>
            <a:endParaRPr lang="en-US" sz="2400" dirty="0">
              <a:solidFill>
                <a:schemeClr val="tx1"/>
              </a:solidFill>
              <a:latin typeface="AbdoMaster-Heavy" pitchFamily="50" charset="-78"/>
              <a:cs typeface="AbdoMaster-Heavy" pitchFamily="50" charset="-78"/>
            </a:endParaRPr>
          </a:p>
          <a:p>
            <a:pPr algn="r"/>
            <a:endParaRPr lang="ar-IQ" sz="2400" dirty="0">
              <a:solidFill>
                <a:schemeClr val="tx1"/>
              </a:solidFill>
              <a:latin typeface="AbdoMaster-Heavy" pitchFamily="50" charset="-78"/>
              <a:cs typeface="AbdoMaster-Heavy" pitchFamily="50" charset="-78"/>
            </a:endParaRPr>
          </a:p>
        </p:txBody>
      </p:sp>
    </p:spTree>
    <p:extLst>
      <p:ext uri="{BB962C8B-B14F-4D97-AF65-F5344CB8AC3E}">
        <p14:creationId xmlns:p14="http://schemas.microsoft.com/office/powerpoint/2010/main" val="30534700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214</TotalTime>
  <Words>857</Words>
  <Application>Microsoft Office PowerPoint</Application>
  <PresentationFormat>عرض على الشاشة (3:4)‏</PresentationFormat>
  <Paragraphs>125</Paragraphs>
  <Slides>19</Slides>
  <Notes>0</Notes>
  <HiddenSlides>0</HiddenSlides>
  <MMClips>0</MMClips>
  <ScaleCrop>false</ScaleCrop>
  <HeadingPairs>
    <vt:vector size="4" baseType="variant">
      <vt:variant>
        <vt:lpstr>نسق</vt:lpstr>
      </vt:variant>
      <vt:variant>
        <vt:i4>1</vt:i4>
      </vt:variant>
      <vt:variant>
        <vt:lpstr>عناوين الشرائح</vt:lpstr>
      </vt:variant>
      <vt:variant>
        <vt:i4>19</vt:i4>
      </vt:variant>
    </vt:vector>
  </HeadingPairs>
  <TitlesOfParts>
    <vt:vector size="20" baseType="lpstr">
      <vt:lpstr>Office Theme</vt:lpstr>
      <vt:lpstr>تمارين إعرابية لموضوع النداء</vt:lpstr>
      <vt:lpstr>إعراب المنادى المبني</vt:lpstr>
      <vt:lpstr>إعراب المنادى + ابن</vt:lpstr>
      <vt:lpstr>إعراب المنادى اسم إشارة</vt:lpstr>
      <vt:lpstr>المنادى اسم موصول</vt:lpstr>
      <vt:lpstr>النكرة المقصودة</vt:lpstr>
      <vt:lpstr>المنادى اسم مقصور أو منقوص</vt:lpstr>
      <vt:lpstr>وأما المنادى المعرب المنصوب فهو ثلاثة أنواع: </vt:lpstr>
      <vt:lpstr>أقسام المنادى المعرب</vt:lpstr>
      <vt:lpstr>المنادى المضاف إلى ياء المتكلم</vt:lpstr>
      <vt:lpstr>إعراب(اللهم مالك الملك..... )</vt:lpstr>
      <vt:lpstr>نداء ما فيه ال</vt:lpstr>
      <vt:lpstr>نداء الندبة</vt:lpstr>
      <vt:lpstr>شواهد وملاحظات </vt:lpstr>
      <vt:lpstr>شواهد وملاحظات</vt:lpstr>
      <vt:lpstr>شواهد وملاحظات</vt:lpstr>
      <vt:lpstr>شواهد وملاحظات</vt:lpstr>
      <vt:lpstr>شواهد وملاحظات</vt:lpstr>
      <vt:lpstr>شواهد</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تمارين إعرابية لموضوع النداء</dc:title>
  <dc:creator>Acer</dc:creator>
  <cp:lastModifiedBy>DR.Ahmed Saker 2O11</cp:lastModifiedBy>
  <cp:revision>11</cp:revision>
  <dcterms:created xsi:type="dcterms:W3CDTF">2006-08-16T00:00:00Z</dcterms:created>
  <dcterms:modified xsi:type="dcterms:W3CDTF">2025-10-25T19:26:06Z</dcterms:modified>
</cp:coreProperties>
</file>