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630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182FBE7-ACC7-4DEB-B9FB-F457B33DED61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21CA784B-FB85-4CDB-83FD-34D234E3E33A}" type="slidenum">
              <a:rPr lang="ar-IQ" smtClean="0"/>
              <a:t>‹#›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4221592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A784B-FB85-4CDB-83FD-34D234E3E33A}" type="slidenum">
              <a:rPr lang="ar-IQ" smtClean="0"/>
              <a:t>5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11575430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CA784B-FB85-4CDB-83FD-34D234E3E33A}" type="slidenum">
              <a:rPr lang="ar-IQ" smtClean="0"/>
              <a:t>10</a:t>
            </a:fld>
            <a:endParaRPr lang="ar-IQ"/>
          </a:p>
        </p:txBody>
      </p:sp>
    </p:spTree>
    <p:extLst>
      <p:ext uri="{BB962C8B-B14F-4D97-AF65-F5344CB8AC3E}">
        <p14:creationId xmlns:p14="http://schemas.microsoft.com/office/powerpoint/2010/main" val="33104133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رابط مستقيم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عنوان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25" name="عنوان فرعي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ar-SA" smtClean="0"/>
              <a:t>انقر لتحرير نمط العنوان الثانوي الرئيسي</a:t>
            </a:r>
            <a:endParaRPr kumimoji="0" lang="en-US"/>
          </a:p>
        </p:txBody>
      </p:sp>
      <p:sp>
        <p:nvSpPr>
          <p:cNvPr id="31" name="عنصر نائب للتاريخ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18" name="عنصر نائب للتذييل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29" name="عنصر نائب لرقم الشريحة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ذو تسمية توضيحية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مستطيل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  <p:sp>
        <p:nvSpPr>
          <p:cNvPr id="10" name="عنصر نائب للصورة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ar-SA" smtClean="0"/>
              <a:t>انقر فوق الأيقونة لإضافة صورة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ar-SA" smtClean="0"/>
              <a:t>انقر لتحرير أنماط النص الرئيسي</a:t>
            </a:r>
          </a:p>
          <a:p>
            <a:pPr lvl="1" eaLnBrk="1" latinLnBrk="0" hangingPunct="1"/>
            <a:r>
              <a:rPr lang="ar-SA" smtClean="0"/>
              <a:t>المستوى الثاني</a:t>
            </a:r>
          </a:p>
          <a:p>
            <a:pPr lvl="2" eaLnBrk="1" latinLnBrk="0" hangingPunct="1"/>
            <a:r>
              <a:rPr lang="ar-SA" smtClean="0"/>
              <a:t>المستوى الثالث</a:t>
            </a:r>
          </a:p>
          <a:p>
            <a:pPr lvl="3" eaLnBrk="1" latinLnBrk="0" hangingPunct="1"/>
            <a:r>
              <a:rPr lang="ar-SA" smtClean="0"/>
              <a:t>المستوى الرابع</a:t>
            </a:r>
          </a:p>
          <a:p>
            <a:pPr lvl="4" eaLnBrk="1" latinLnBrk="0" hangingPunct="1"/>
            <a:r>
              <a:rPr lang="ar-SA" smtClean="0"/>
              <a:t>المستوى الخامس</a:t>
            </a:r>
            <a:endParaRPr kumimoji="0" lang="en-US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مستطيل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عنصر نائب للعنوان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ar-SA" smtClean="0"/>
              <a:t>انقر لتحرير نمط العنوان الرئيسي</a:t>
            </a:r>
            <a:endParaRPr kumimoji="0" lang="en-US"/>
          </a:p>
        </p:txBody>
      </p:sp>
      <p:sp>
        <p:nvSpPr>
          <p:cNvPr id="31" name="عنصر نائب للنص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ar-SA" smtClean="0"/>
              <a:t>انقر لتحرير أنماط النص الرئيسي</a:t>
            </a:r>
          </a:p>
          <a:p>
            <a:pPr lvl="1" eaLnBrk="1" latinLnBrk="0" hangingPunct="1"/>
            <a:r>
              <a:rPr kumimoji="0" lang="ar-SA" smtClean="0"/>
              <a:t>المستوى الثاني</a:t>
            </a:r>
          </a:p>
          <a:p>
            <a:pPr lvl="2" eaLnBrk="1" latinLnBrk="0" hangingPunct="1"/>
            <a:r>
              <a:rPr kumimoji="0" lang="ar-SA" smtClean="0"/>
              <a:t>المستوى الثالث</a:t>
            </a:r>
          </a:p>
          <a:p>
            <a:pPr lvl="3" eaLnBrk="1" latinLnBrk="0" hangingPunct="1"/>
            <a:r>
              <a:rPr kumimoji="0" lang="ar-SA" smtClean="0"/>
              <a:t>المستوى الرابع</a:t>
            </a:r>
          </a:p>
          <a:p>
            <a:pPr lvl="4" eaLnBrk="1" latinLnBrk="0" hangingPunct="1"/>
            <a:r>
              <a:rPr kumimoji="0" lang="ar-SA" smtClean="0"/>
              <a:t>المستوى الخامس</a:t>
            </a:r>
            <a:endParaRPr kumimoji="0" lang="en-US"/>
          </a:p>
        </p:txBody>
      </p:sp>
      <p:sp>
        <p:nvSpPr>
          <p:cNvPr id="27" name="عنصر نائب للتاريخ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C61B930-A162-46AE-B5BA-5E199BCA2A4C}" type="datetimeFigureOut">
              <a:rPr lang="ar-IQ" smtClean="0"/>
              <a:t>30/03/1444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ar-IQ"/>
          </a:p>
        </p:txBody>
      </p:sp>
      <p:sp>
        <p:nvSpPr>
          <p:cNvPr id="16" name="عنصر نائب لرقم الشريحة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C1D11ED0-93F8-47E5-B407-6A8962E0B3E5}" type="slidenum">
              <a:rPr lang="ar-IQ" smtClean="0"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1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r" rtl="1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r" rtl="1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r" rtl="1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r" rtl="1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r" rtl="1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r" rtl="1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r" rtl="1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r" rtl="1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44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اعلام المذهب الكلاسيكي</a:t>
            </a:r>
            <a:r>
              <a:rPr lang="en-US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/>
            </a:r>
            <a:br>
              <a:rPr lang="ar-IQ" sz="32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</a:br>
            <a:r>
              <a:rPr lang="ar-IQ" sz="3200" dirty="0" err="1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أ.د</a:t>
            </a:r>
            <a:r>
              <a:rPr lang="ar-IQ" sz="32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. اسراء حسين جابر</a:t>
            </a:r>
            <a:endParaRPr lang="ar-IQ" dirty="0">
              <a:solidFill>
                <a:schemeClr val="tx1"/>
              </a:solidFill>
            </a:endParaRP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05160"/>
          </a:xfrm>
        </p:spPr>
        <p:txBody>
          <a:bodyPr>
            <a:normAutofit fontScale="32500" lnSpcReduction="20000"/>
          </a:bodyPr>
          <a:lstStyle/>
          <a:p>
            <a:pPr algn="l"/>
            <a:endParaRPr lang="ar-IQ" dirty="0" smtClean="0">
              <a:solidFill>
                <a:schemeClr val="tx1"/>
              </a:solidFill>
            </a:endParaRPr>
          </a:p>
          <a:p>
            <a:pPr algn="l"/>
            <a:endParaRPr lang="ar-IQ" dirty="0">
              <a:solidFill>
                <a:schemeClr val="tx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" y="3573016"/>
            <a:ext cx="5784850" cy="3284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061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290"/>
    </mc:Choice>
    <mc:Fallback xmlns="">
      <p:transition spd="slow" advTm="2329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err="1" smtClean="0"/>
              <a:t>كورني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: (بيير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) كاتب فرنسي درس المحاماة ومارسها اكثر من عشرين عاما له نتاجات مسرحي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اهمهاكان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له الريادة في ان يضع الادب الفرنسي في مقدمة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الاداب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العالمية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السيد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هوراس</a:t>
            </a: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</a:t>
            </a:r>
            <a:endParaRPr lang="en-US" sz="1800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سينا</a:t>
            </a:r>
            <a:endParaRPr lang="en-US" sz="1800" dirty="0" smtClean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cs"/>
              <a:buAutoNum type="arabic1Minus"/>
            </a:pPr>
            <a:r>
              <a:rPr lang="ar-IQ" sz="28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بوليوكيت</a:t>
            </a:r>
            <a:endParaRPr lang="en-US" sz="1800" dirty="0" smtClean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cs"/>
              <a:buAutoNum type="arabic1Minus"/>
            </a:pPr>
            <a:r>
              <a:rPr lang="ar-IQ" sz="2800" dirty="0" smtClean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مسرحية </a:t>
            </a:r>
            <a:r>
              <a:rPr lang="ar-IQ" sz="2800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نيكوميد</a:t>
            </a:r>
            <a:endParaRPr lang="en-US" sz="1800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3672408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038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29"/>
    </mc:Choice>
    <mc:Fallback xmlns="">
      <p:transition spd="slow" advTm="45429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ما رأي النقاد بمسرحية (السيد)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لكورني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؟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ar-IQ" sz="2800" b="1" dirty="0">
                <a:latin typeface="Calibri"/>
                <a:ea typeface="Calibri"/>
                <a:cs typeface="Arial"/>
              </a:rPr>
              <a:t>يرى النقاد ان مسرحية (السيد) تعد معلما مهما في ميدان الكتابة المسرحية ، </a:t>
            </a:r>
            <a:r>
              <a:rPr lang="ar-IQ" sz="2800" b="1" dirty="0" err="1">
                <a:latin typeface="Calibri"/>
                <a:ea typeface="Calibri"/>
                <a:cs typeface="Arial"/>
              </a:rPr>
              <a:t>لانها</a:t>
            </a:r>
            <a:r>
              <a:rPr lang="ar-IQ" sz="2800" b="1" dirty="0">
                <a:latin typeface="Calibri"/>
                <a:ea typeface="Calibri"/>
                <a:cs typeface="Arial"/>
              </a:rPr>
              <a:t> هي التي فتحت أبواب الخلود للمسرح الفرنسي .الى جانب ذلك لم تسلم من النقد وخصوصا في خروجها عن وحدة الزمن .</a:t>
            </a:r>
            <a:endParaRPr lang="en-US" sz="1800" b="1" dirty="0">
              <a:effectLst/>
              <a:latin typeface="Calibri"/>
              <a:ea typeface="Calibri"/>
              <a:cs typeface="Arial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1048"/>
            <a:ext cx="7344816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9507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6588"/>
    </mc:Choice>
    <mc:Fallback xmlns="">
      <p:transition spd="slow" advTm="46588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اهم ما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انمازت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 به مسرحيات </a:t>
            </a:r>
            <a:r>
              <a:rPr lang="ar-IQ" sz="4000" dirty="0" err="1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كورني</a:t>
            </a:r>
            <a:r>
              <a:rPr lang="ar-IQ" sz="4000" dirty="0">
                <a:solidFill>
                  <a:srgbClr val="C00000"/>
                </a:solidFill>
                <a:latin typeface="Calibri"/>
                <a:ea typeface="Calibri"/>
                <a:cs typeface="Arial"/>
              </a:rPr>
              <a:t> ؟</a:t>
            </a:r>
            <a:endParaRPr lang="en-US" sz="28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اختار ابطاله من النبلاء والاشراف والاقوياء الذين </a:t>
            </a:r>
            <a:r>
              <a:rPr lang="ar-IQ" sz="2800" b="1" dirty="0" err="1">
                <a:solidFill>
                  <a:schemeClr val="tx1"/>
                </a:solidFill>
                <a:latin typeface="Calibri"/>
                <a:ea typeface="Calibri"/>
                <a:cs typeface="Arial"/>
              </a:rPr>
              <a:t>لاينقادون</a:t>
            </a: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 للأهواء البشرية والمضحين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عبر عن معتقدات طبقته وعن تطلعها الى السيادة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اراد تمكين الانسان من السمو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اكتساب القدرة على الاضطلاع بجلائل الامور </a:t>
            </a:r>
            <a:endParaRPr lang="en-US" sz="1800" b="1" dirty="0">
              <a:solidFill>
                <a:schemeClr val="tx1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ar-IQ" sz="2800" b="1" dirty="0">
                <a:solidFill>
                  <a:schemeClr val="tx1"/>
                </a:solidFill>
                <a:latin typeface="Calibri"/>
                <a:ea typeface="Calibri"/>
                <a:cs typeface="Arial"/>
              </a:rPr>
              <a:t>تمجيد الفضيلة والعزيمة والطموح </a:t>
            </a:r>
            <a:endParaRPr lang="en-US" sz="1800" b="1" dirty="0">
              <a:solidFill>
                <a:schemeClr val="tx1"/>
              </a:solidFill>
              <a:effectLst/>
              <a:latin typeface="Calibri"/>
              <a:ea typeface="Calibri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0590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226"/>
    </mc:Choice>
    <mc:Fallback xmlns="">
      <p:transition spd="slow" advTm="8122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dirty="0" smtClean="0"/>
              <a:t>راسين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457200"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راسين : احد الكتاب الفرنسيين المسرحيين </a:t>
            </a:r>
            <a:r>
              <a:rPr lang="ar-IQ" sz="22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التراجيدين</a:t>
            </a: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، نشأ في بيئة برجوازية تشبع بمبادئها ، عشق الادب .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457200" lvl="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اهم مسرحياته : 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اندرماك</a:t>
            </a: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فيدرا(تراجيديا) وتعد في مركز القمة بين مسرحياته 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بايزيد( اعتمدت التاريخ الشرقي)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ايفيجينيا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بيرينيس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2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المدافعين (ملهاة موضوعها المرأة ، اذ تلعب دورا في الصراع بين القيم المتناقضة ، بوصفها العنصر الذي ينساق وراء عواطف الحب.</a:t>
            </a:r>
            <a:endParaRPr lang="en-US" sz="15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ar-IQ" sz="2200" b="1" dirty="0">
              <a:solidFill>
                <a:prstClr val="black"/>
              </a:solidFill>
              <a:latin typeface="Candara"/>
              <a:cs typeface="Arial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204864"/>
            <a:ext cx="216024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67138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7179"/>
    </mc:Choice>
    <mc:Fallback xmlns="">
      <p:transition spd="slow" advTm="107179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sz="40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ما هي اهم الظروف التي اسهمت في شهرته مبكرا؟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ن</a:t>
            </a:r>
            <a:r>
              <a:rPr lang="ar-IQ" sz="24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ظم 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مبكرا باللغتين اللاتينية والفرنسة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كانت له حظوة باجتماعه  مع </a:t>
            </a:r>
            <a:r>
              <a:rPr lang="ar-IQ" sz="24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نبغاء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ar-IQ" sz="24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عصره 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(</a:t>
            </a:r>
            <a:r>
              <a:rPr lang="ar-IQ" sz="2400" b="1" dirty="0" err="1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بوالو</a:t>
            </a:r>
            <a:r>
              <a:rPr lang="ar-IQ" sz="24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و لافونتين وموليير)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كان للبرجوازية تأثير في طبيعته إذ وجهته للاعتزاز بشخصه ، شديد الشعور بفرديته ،شديد الحساسية بما يتصل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كان لظروف حياته وبيئته  المتشبعة بمعاني الفضيلة تأثير شديد في كتابة مسرحياته ، فتمثلت فيه ابتعاده عن نزوات الجسد ونشده مطالب الروح </a:t>
            </a:r>
            <a:r>
              <a:rPr lang="ar-IQ" sz="2400" b="1" dirty="0" smtClean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، وزهده  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بمباهج الدنيا وبهرجتها .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ar-IQ" sz="2400" b="1" dirty="0">
              <a:solidFill>
                <a:prstClr val="black"/>
              </a:solidFill>
              <a:latin typeface="Candara"/>
              <a:cs typeface="Arial"/>
            </a:endParaRPr>
          </a:p>
          <a:p>
            <a:endParaRPr lang="ar-IQ" dirty="0"/>
          </a:p>
        </p:txBody>
      </p:sp>
    </p:spTree>
    <p:extLst>
      <p:ext uri="{BB962C8B-B14F-4D97-AF65-F5344CB8AC3E}">
        <p14:creationId xmlns:p14="http://schemas.microsoft.com/office/powerpoint/2010/main" val="3313108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 advTm="59781">
        <p14:honeycomb/>
      </p:transition>
    </mc:Choice>
    <mc:Fallback xmlns="">
      <p:transition spd="slow" advTm="5978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sz="40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س/ما المعاني التي تجسدت في مسرحياته؟</a:t>
            </a:r>
            <a:r>
              <a:rPr lang="en-US" sz="29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Arial"/>
              </a:rPr>
              <a:t/>
            </a:r>
            <a:br>
              <a:rPr lang="en-US" sz="29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Arial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تأكيد معاني الفضيلة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تجسيد المشاعر الانسانية السامية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نبذه للحب بوصفه وسيلة للضعف الانساني وانكاره للضعف البشري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دعوته الى تطهير النفس من عيوب الضعف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كانت له اهداف اجتماعية وسياسية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تسفيه النبلاء الذين اتخذوا من الحب غاية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685800"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b="1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 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endParaRPr lang="ar-IQ" sz="2400" b="1" dirty="0">
              <a:solidFill>
                <a:prstClr val="black"/>
              </a:solidFill>
              <a:latin typeface="Candara"/>
              <a:cs typeface="Arial"/>
            </a:endParaRPr>
          </a:p>
          <a:p>
            <a:endParaRPr lang="ar-IQ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717032"/>
            <a:ext cx="2736304" cy="27458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017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335"/>
    </mc:Choice>
    <mc:Fallback xmlns="">
      <p:transition spd="slow" advTm="34335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dirty="0" smtClean="0"/>
              <a:t>موليير</a:t>
            </a:r>
            <a:br>
              <a:rPr lang="ar-IQ" dirty="0" smtClean="0"/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>
              <a:spcBef>
                <a:spcPct val="20000"/>
              </a:spcBef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ar-IQ" sz="2400" b="1" dirty="0">
                <a:solidFill>
                  <a:prstClr val="black"/>
                </a:solidFill>
                <a:latin typeface="Candara"/>
                <a:ea typeface="Calibri"/>
                <a:cs typeface="Simplified Arabic"/>
              </a:rPr>
              <a:t>موليير ، هو من كتاب الملهاة الفرنسيين ، دون منازع ، فإضافة الى نظمه المسرحيات  الكوميدية ، انشأ فرقة مسرحية تمثل مسرحياتها في الارياف ، مركزا على دراسة الطبيعة البشرية لدى طبقة الفلاحين على الخصوص ، وفي رسمه لشخوصه لا يفتعل صور شخصياته</a:t>
            </a:r>
            <a:endParaRPr lang="ar-IQ" sz="2400" b="1" dirty="0">
              <a:solidFill>
                <a:prstClr val="black"/>
              </a:solidFill>
              <a:latin typeface="Candara"/>
              <a:cs typeface="Arial"/>
            </a:endParaRPr>
          </a:p>
          <a:p>
            <a:endParaRPr lang="ar-IQ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3212976"/>
            <a:ext cx="3672408" cy="32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807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168"/>
    </mc:Choice>
    <mc:Fallback xmlns="">
      <p:transition spd="slow" advTm="73168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ar-IQ" sz="44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اشهر مسرحياته :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الرجوازي</a:t>
            </a: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النبيل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البخيل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ترتوف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دون جوان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مدرسة السيدات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marL="342900" lvl="0" indent="-34290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+mj-lt"/>
              <a:buAutoNum type="arabicPeriod"/>
            </a:pPr>
            <a:r>
              <a:rPr lang="ar-IQ" sz="2400" b="1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مريض الوهم </a:t>
            </a:r>
            <a:endParaRPr lang="en-US" sz="1600" b="1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628800"/>
            <a:ext cx="5112568" cy="47864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6132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218"/>
    </mc:Choice>
    <mc:Fallback xmlns="">
      <p:transition spd="slow" advTm="13218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sz="400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س/ ما هي اهدافه في تأليف مسرحياته الكوميدية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ar-IQ" sz="24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تصحيح سلوك الفرد والجماعة في المجتمع الفرنسي ، وتوجيه الانتقادات بالدرجة الاولى الى الطبقة البرجوازية التي كانت تسعى للتقرب من الطبقة الارستقراطية </a:t>
            </a:r>
            <a:endParaRPr lang="en-US" sz="16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852936"/>
            <a:ext cx="4896543" cy="3529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87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316"/>
    </mc:Choice>
    <mc:Fallback xmlns="">
      <p:transition spd="slow" advTm="27316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IQ" sz="4000" b="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ما موضع الاختلاف بين موليير وراسين </a:t>
            </a:r>
            <a:r>
              <a:rPr lang="ar-IQ" sz="4000" b="0" cap="none" dirty="0" err="1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وكورني</a:t>
            </a:r>
            <a:r>
              <a:rPr lang="ar-IQ" sz="4000" b="0" cap="none" dirty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</a:t>
            </a:r>
            <a:r>
              <a:rPr lang="ar-IQ" sz="4000" b="0" cap="none" dirty="0" smtClean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/>
            </a:r>
            <a:br>
              <a:rPr lang="ar-IQ" sz="4000" b="0" cap="none" dirty="0" smtClean="0">
                <a:ln>
                  <a:noFill/>
                </a:ln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</a:b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marL="228600"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ar-IQ" sz="24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ان موضع الاختلاف بينهم ،هو أن موليير اقتبس موضوعات مسرحياته من واقع المجتمع الفرنسي ، في حين اقتبس كل من راسين </a:t>
            </a:r>
            <a:r>
              <a:rPr lang="ar-IQ" sz="2400" dirty="0" err="1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وكورني</a:t>
            </a:r>
            <a:r>
              <a:rPr lang="ar-IQ" sz="2400" dirty="0">
                <a:solidFill>
                  <a:prstClr val="black"/>
                </a:solidFill>
                <a:latin typeface="Calibri"/>
                <a:ea typeface="Calibri"/>
                <a:cs typeface="Simplified Arabic"/>
              </a:rPr>
              <a:t> موضوعات مسرحياتهما من الادب الاغريقي او اللاتيني او الاسباني.</a:t>
            </a:r>
            <a:endParaRPr lang="en-US" sz="16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  <a:p>
            <a:pPr lvl="0">
              <a:lnSpc>
                <a:spcPct val="115000"/>
              </a:lnSpc>
              <a:spcBef>
                <a:spcPct val="20000"/>
              </a:spcBef>
              <a:spcAft>
                <a:spcPts val="1000"/>
              </a:spcAft>
              <a:buClr>
                <a:srgbClr val="31B6FD"/>
              </a:buClr>
              <a:buSzPct val="100000"/>
              <a:buFont typeface="Symbol" pitchFamily="18" charset="2"/>
              <a:buChar char=""/>
            </a:pPr>
            <a:r>
              <a:rPr lang="en-US" sz="2400" dirty="0">
                <a:solidFill>
                  <a:prstClr val="black"/>
                </a:solidFill>
                <a:latin typeface="Simplified Arabic"/>
                <a:ea typeface="Calibri"/>
                <a:cs typeface="Arial"/>
              </a:rPr>
              <a:t> </a:t>
            </a:r>
            <a:endParaRPr lang="en-US" sz="1600" dirty="0">
              <a:solidFill>
                <a:prstClr val="black"/>
              </a:solidFill>
              <a:latin typeface="Calibri"/>
              <a:ea typeface="Calibri"/>
              <a:cs typeface="Arial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140968"/>
            <a:ext cx="3888432" cy="3321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464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457"/>
    </mc:Choice>
    <mc:Fallback xmlns="">
      <p:transition spd="slow" advTm="49457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ar-IQ" dirty="0" smtClean="0"/>
              <a:t>الكلاسيكية في الادب العربي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>
              <a:buNone/>
            </a:pPr>
            <a:endParaRPr lang="ar-IQ" sz="3600" dirty="0" smtClean="0"/>
          </a:p>
          <a:p>
            <a:pPr marL="0" indent="0" algn="ctr">
              <a:buNone/>
            </a:pPr>
            <a:endParaRPr lang="ar-IQ" sz="3600" dirty="0"/>
          </a:p>
          <a:p>
            <a:pPr marL="0" indent="0" algn="ctr">
              <a:buNone/>
            </a:pPr>
            <a:r>
              <a:rPr lang="ar-IQ" sz="3600" dirty="0" smtClean="0"/>
              <a:t>هل تأثر الادب العربي بالكلاسيكية الغربية ؟</a:t>
            </a:r>
            <a:endParaRPr lang="ar-IQ" sz="3600" dirty="0"/>
          </a:p>
        </p:txBody>
      </p:sp>
    </p:spTree>
    <p:extLst>
      <p:ext uri="{BB962C8B-B14F-4D97-AF65-F5344CB8AC3E}">
        <p14:creationId xmlns:p14="http://schemas.microsoft.com/office/powerpoint/2010/main" val="245574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وافر">
  <a:themeElements>
    <a:clrScheme name="وافر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وافر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وافر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258</TotalTime>
  <Words>452</Words>
  <Application>Microsoft Office PowerPoint</Application>
  <PresentationFormat>عرض على الشاشة (3:4)‏</PresentationFormat>
  <Paragraphs>58</Paragraphs>
  <Slides>12</Slides>
  <Notes>2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3" baseType="lpstr">
      <vt:lpstr>وافر</vt:lpstr>
      <vt:lpstr>اعلام المذهب الكلاسيكي  أ.د. اسراء حسين جابر</vt:lpstr>
      <vt:lpstr>كورني</vt:lpstr>
      <vt:lpstr>ما رأي النقاد بمسرحية (السيد) لكورني؟</vt:lpstr>
      <vt:lpstr>اهم ما انمازت به مسرحيات كورني ؟</vt:lpstr>
      <vt:lpstr>راسين</vt:lpstr>
      <vt:lpstr>ما هي اهم الظروف التي اسهمت في شهرته مبكرا؟</vt:lpstr>
      <vt:lpstr>س/ما المعاني التي تجسدت في مسرحياته؟ </vt:lpstr>
      <vt:lpstr>موليير </vt:lpstr>
      <vt:lpstr>اشهر مسرحياته :</vt:lpstr>
      <vt:lpstr>س/ ما هي اهدافه في تأليف مسرحياته الكوميدية</vt:lpstr>
      <vt:lpstr> ما موضع الاختلاف بين موليير وراسين وكورني  </vt:lpstr>
      <vt:lpstr>الكلاسيكية في الادب العربي </vt:lpstr>
    </vt:vector>
  </TitlesOfParts>
  <Company>Enjoy My Fine Releases.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اعلام المذهب الكلاسيكي (كورني)</dc:title>
  <dc:creator>DR.Ahmed Saker 2o1O</dc:creator>
  <cp:lastModifiedBy>DR.Ahmed Saker 2o1O</cp:lastModifiedBy>
  <cp:revision>13</cp:revision>
  <dcterms:created xsi:type="dcterms:W3CDTF">2018-11-14T17:43:12Z</dcterms:created>
  <dcterms:modified xsi:type="dcterms:W3CDTF">2022-10-25T07:54:38Z</dcterms:modified>
</cp:coreProperties>
</file>