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notesMasterIdLst>
    <p:notesMasterId r:id="rId21"/>
  </p:notesMasterIdLst>
  <p:sldIdLst>
    <p:sldId id="27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56" r:id="rId18"/>
    <p:sldId id="257" r:id="rId19"/>
    <p:sldId id="258" r:id="rId2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AA400A04-03FA-4ECB-B4BC-4164AD8618E3}">
          <p14:sldIdLst>
            <p14:sldId id="272"/>
            <p14:sldId id="259"/>
          </p14:sldIdLst>
        </p14:section>
        <p14:section name="مقطع بدون عنوان" id="{F79EB51C-E6B3-43D5-B8B3-637D64CB2F02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3"/>
            <p14:sldId id="274"/>
            <p14:sldId id="256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5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54C00BE-D3D6-4A96-8815-AA4405EB3581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B702EC7-15DC-4E4C-9EC9-8500E92739A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1875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02EC7-15DC-4E4C-9EC9-8500E92739A9}" type="slidenum">
              <a:rPr lang="ar-IQ" smtClean="0"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4447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82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876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5740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56500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815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75445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0166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5328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66342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0822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0115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735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6926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4442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99551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8590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9FA97-88BD-4BD1-B4BC-054ABE8F44CA}" type="datetimeFigureOut">
              <a:rPr lang="ar-IQ" smtClean="0"/>
              <a:t>18/09/1446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47ACEF-CE5D-439D-A734-FB11E8796DF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5190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SemiLight Condensed" panose="020B0502040204020203" pitchFamily="34" charset="0"/>
              </a:rPr>
              <a:t>الأخطاء الإملائية</a:t>
            </a:r>
            <a:endParaRPr lang="ar-IQ" dirty="0">
              <a:solidFill>
                <a:schemeClr val="accent1">
                  <a:lumMod val="60000"/>
                  <a:lumOff val="40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62130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ar-IQ" dirty="0" smtClean="0">
                <a:solidFill>
                  <a:srgbClr val="00B050"/>
                </a:solidFill>
              </a:rPr>
              <a:t>قواعد كتابة الهمزة المتوسطة</a:t>
            </a:r>
            <a:endParaRPr lang="ar-IQ" dirty="0">
              <a:solidFill>
                <a:srgbClr val="00B05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تكتب الهمزة المتوسطة على الواو ، إذا كانت</a:t>
            </a:r>
          </a:p>
          <a:p>
            <a:pPr>
              <a:buFont typeface="+mj-lt"/>
              <a:buAutoNum type="arabicParenR"/>
            </a:pPr>
            <a:r>
              <a:rPr lang="ar-IQ" dirty="0" smtClean="0"/>
              <a:t>مضمومة بعد ضم أو فتح أو سكون، مثل: فؤوس، رؤوس، مؤونة، مسؤول، تفاؤل.</a:t>
            </a:r>
          </a:p>
          <a:p>
            <a:pPr>
              <a:buFont typeface="+mj-lt"/>
              <a:buAutoNum type="arabicParenR"/>
            </a:pPr>
            <a:r>
              <a:rPr lang="ar-IQ" dirty="0" smtClean="0"/>
              <a:t>مفتوحة أو ساكنة بعد حرف مضموم، مثل مؤنث، مؤيد، مؤذن، بؤس، مؤمن، رؤية، يؤلم.</a:t>
            </a:r>
          </a:p>
          <a:p>
            <a:r>
              <a:rPr lang="ar-IQ" dirty="0" smtClean="0"/>
              <a:t>تكتب الهمزة المتوسطة على الألف إذا كانت:</a:t>
            </a:r>
          </a:p>
          <a:p>
            <a:pPr>
              <a:buFont typeface="+mj-lt"/>
              <a:buAutoNum type="arabicParenR"/>
            </a:pPr>
            <a:r>
              <a:rPr lang="ar-IQ" dirty="0" smtClean="0"/>
              <a:t>مفتوحة وسبقها حرف مفتوح أو ساكن عدا الياء، مثل: سَأل، تَألم، مكافَأة، مَرأة، فَجأة، مَسْألة.</a:t>
            </a:r>
          </a:p>
          <a:p>
            <a:pPr>
              <a:buFont typeface="+mj-lt"/>
              <a:buAutoNum type="arabicParenR"/>
            </a:pPr>
            <a:r>
              <a:rPr lang="ar-IQ" dirty="0" smtClean="0"/>
              <a:t>ساكنة قبلها حرف مفتوح، مثل: يَأخذ، مَأمور</a:t>
            </a:r>
            <a:r>
              <a:rPr lang="ar-IQ" smtClean="0"/>
              <a:t>، يَأمر.</a:t>
            </a:r>
          </a:p>
          <a:p>
            <a:pPr>
              <a:buFont typeface="+mj-lt"/>
              <a:buAutoNum type="arabicParenR"/>
            </a:pPr>
            <a:endParaRPr lang="ar-IQ" dirty="0" smtClean="0"/>
          </a:p>
          <a:p>
            <a:pPr>
              <a:buFont typeface="+mj-lt"/>
              <a:buAutoNum type="arabicParenR"/>
            </a:pPr>
            <a:endParaRPr lang="ar-IQ" dirty="0" smtClean="0"/>
          </a:p>
          <a:p>
            <a:pPr marL="0" indent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67434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8603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قواعد كتابة الهمزة المتطرفة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42415" y="1510145"/>
            <a:ext cx="6591985" cy="4890655"/>
          </a:xfrm>
        </p:spPr>
        <p:txBody>
          <a:bodyPr>
            <a:normAutofit lnSpcReduction="10000"/>
          </a:bodyPr>
          <a:lstStyle/>
          <a:p>
            <a:r>
              <a:rPr lang="ar-IQ" dirty="0" smtClean="0"/>
              <a:t>إذا كان ما قبلها مكسورا ، فتكتب على الياء، مثل: قارئ، دافئ، واطئ، خاطئ</a:t>
            </a:r>
            <a:endParaRPr lang="ar-IQ" dirty="0"/>
          </a:p>
          <a:p>
            <a:r>
              <a:rPr lang="ar-IQ" dirty="0" smtClean="0"/>
              <a:t>إذا كان ما قبلها مضموما، فتكتب على الواو،، مثل: لؤلؤ، يجرؤ، تباطؤ، تهيؤ</a:t>
            </a:r>
          </a:p>
          <a:p>
            <a:r>
              <a:rPr lang="ar-IQ" dirty="0" smtClean="0"/>
              <a:t>إذا كان ما قبلها مفتوحا، فتكتب على الألف، مثل: يقرأ، يملأ، بدأ، مبتدأ، تهيأ، تبوأ، صدأ.</a:t>
            </a:r>
          </a:p>
          <a:p>
            <a:r>
              <a:rPr lang="ar-IQ" dirty="0" smtClean="0"/>
              <a:t>إذا كان ما قبلها ساكنا فتكتب مفردة على السطر، مثلك دفْء، عبْء، جزْء، بدْء، ملْء، نشْء.</a:t>
            </a:r>
          </a:p>
          <a:p>
            <a:r>
              <a:rPr lang="ar-IQ" dirty="0" smtClean="0"/>
              <a:t>إذا اتصل ألف التنوين أو ألف المثنى بها ، تكتب على الكرسي، إذا كان ما قبلها يمكن وصله، وإلا تبقى مفردة، مثل:</a:t>
            </a:r>
          </a:p>
          <a:p>
            <a:pPr marL="0" indent="0">
              <a:buNone/>
            </a:pPr>
            <a:r>
              <a:rPr lang="ar-IQ" dirty="0" smtClean="0"/>
              <a:t>    شيء ـ شيئا ـ شيئان</a:t>
            </a:r>
          </a:p>
          <a:p>
            <a:pPr marL="0" indent="0">
              <a:buNone/>
            </a:pPr>
            <a:r>
              <a:rPr lang="ar-IQ" dirty="0"/>
              <a:t> </a:t>
            </a:r>
            <a:r>
              <a:rPr lang="ar-IQ" dirty="0" smtClean="0"/>
              <a:t>   عبء ـ عبئا ـ عبئان</a:t>
            </a:r>
          </a:p>
          <a:p>
            <a:pPr marL="0" indent="0">
              <a:buNone/>
            </a:pPr>
            <a:r>
              <a:rPr lang="ar-IQ" dirty="0"/>
              <a:t> </a:t>
            </a:r>
            <a:r>
              <a:rPr lang="ar-IQ" dirty="0" smtClean="0"/>
              <a:t>   جزء ـ جزءا ـ جزءان </a:t>
            </a:r>
          </a:p>
          <a:p>
            <a:pPr marL="0" indent="0">
              <a:buNone/>
            </a:pPr>
            <a:r>
              <a:rPr lang="ar-IQ" dirty="0"/>
              <a:t> </a:t>
            </a:r>
            <a:r>
              <a:rPr lang="ar-IQ" dirty="0" smtClean="0"/>
              <a:t>   ضوء ـ ضوءا ـ ضوءان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5298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إضافة ألف في آخر الكلمة عند تنوين الهمزة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sz="3200" b="1" u="sng" dirty="0" smtClean="0"/>
              <a:t>فائدة</a:t>
            </a:r>
          </a:p>
          <a:p>
            <a:r>
              <a:rPr lang="ar-IQ" dirty="0" smtClean="0"/>
              <a:t>  إذا كان قبل الهمزة حرف غير الألف ، نضع ألفا ، مثل: جزءا، بدءا</a:t>
            </a:r>
          </a:p>
          <a:p>
            <a:r>
              <a:rPr lang="ar-IQ" dirty="0" smtClean="0"/>
              <a:t>ألف التنوين لا تزاد بعد الهمزة في آخر الكلمة إذا سبقها (ألف) ، مثل: مساءً ،ابتداءً، ماءً، بناءً، رجاءً</a:t>
            </a:r>
          </a:p>
          <a:p>
            <a:endParaRPr lang="ar-IQ" dirty="0" smtClean="0"/>
          </a:p>
          <a:p>
            <a:pPr marL="0" indent="0">
              <a:buNone/>
            </a:pPr>
            <a:r>
              <a:rPr lang="ar-IQ" dirty="0" smtClean="0"/>
              <a:t>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8468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ar-IQ" dirty="0" smtClean="0">
                <a:solidFill>
                  <a:srgbClr val="00B0F0"/>
                </a:solidFill>
              </a:rPr>
              <a:t>همزة  القطع وهمزة الوصل</a:t>
            </a:r>
            <a:endParaRPr lang="ar-IQ" dirty="0">
              <a:solidFill>
                <a:srgbClr val="00B0F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ar-IQ" b="1" dirty="0"/>
              <a:t>تعريف: همزة القطع</a:t>
            </a:r>
          </a:p>
          <a:p>
            <a:pPr marL="0" indent="0" algn="just" fontAlgn="base">
              <a:buNone/>
            </a:pPr>
            <a:r>
              <a:rPr lang="ar-IQ" dirty="0" smtClean="0"/>
              <a:t>    هي </a:t>
            </a:r>
            <a:r>
              <a:rPr lang="ar-IQ" dirty="0"/>
              <a:t>الهمزة التي تثبت نطقًا وكتابةً دائمًا، سواء أكانت في بَدْء الكلام أم في وَصْله، وتُرسَم بهذا الشكل</a:t>
            </a:r>
            <a:r>
              <a:rPr lang="ar-IQ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«ء» </a:t>
            </a:r>
            <a:r>
              <a:rPr lang="ar-IQ" dirty="0"/>
              <a:t>فوق الألف إذا كانت مفتوحة أو مضمومة مثل: «أَكَلَ، </a:t>
            </a:r>
            <a:r>
              <a:rPr lang="ar-IQ" dirty="0" smtClean="0"/>
              <a:t>أُكِلَ</a:t>
            </a:r>
            <a:r>
              <a:rPr lang="ar-IQ" dirty="0"/>
              <a:t>»، وتحت الألف إذا كانت مكسورة مثل: «إِبراهيم، وإِسماعيل</a:t>
            </a:r>
            <a:r>
              <a:rPr lang="ar-IQ" dirty="0" smtClean="0"/>
              <a:t>»</a:t>
            </a:r>
            <a:endParaRPr lang="ar-IQ" dirty="0"/>
          </a:p>
          <a:p>
            <a:pPr fontAlgn="base"/>
            <a:r>
              <a:rPr lang="ar-IQ" b="1" dirty="0" smtClean="0"/>
              <a:t>تعريف</a:t>
            </a:r>
            <a:r>
              <a:rPr lang="ar-IQ" b="1" dirty="0"/>
              <a:t>: ألف الوصل</a:t>
            </a:r>
          </a:p>
          <a:p>
            <a:pPr marL="0" indent="0" algn="just" fontAlgn="base">
              <a:buNone/>
            </a:pPr>
            <a:r>
              <a:rPr lang="ar-IQ" dirty="0"/>
              <a:t>هي الألف التي تثبت نطقًا في أول الكلام، وتسقط في وَصْله، وتُرسَم ألفًا مستقيمة</a:t>
            </a:r>
            <a:r>
              <a:rPr lang="ar-IQ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«ا» </a:t>
            </a:r>
            <a:r>
              <a:rPr lang="ar-IQ" dirty="0"/>
              <a:t>دون همزة فوقها أو تحتها، وتُسمَّى أيضًا «همزة الوصل».</a:t>
            </a:r>
          </a:p>
          <a:p>
            <a:pPr algn="just" fontAlgn="base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63266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همزة القطع وهمزة  الوصل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ar-IQ" sz="28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</a:t>
            </a:r>
          </a:p>
          <a:p>
            <a:pPr algn="just"/>
            <a:r>
              <a:rPr lang="ar-IQ" dirty="0" smtClean="0"/>
              <a:t>كل الأسماء همزتها همزة قطع دائما، نحو ( أحمد، إبراهيم، أسامة، أمجد، أسماء، إيمان..) إلا سبعة أسماء جمعها ابن الجزري في بيت شعر قال فيه:</a:t>
            </a:r>
          </a:p>
          <a:p>
            <a:pPr marL="0" indent="0" algn="ctr">
              <a:buNone/>
            </a:pPr>
            <a:r>
              <a:rPr lang="ar-IQ" dirty="0" smtClean="0"/>
              <a:t>ابن مع ابنة امرئ واثنين         وامرأة واسم مع اثنين</a:t>
            </a:r>
          </a:p>
          <a:p>
            <a:pPr>
              <a:buFont typeface="+mj-lt"/>
              <a:buAutoNum type="arabicPeriod"/>
            </a:pPr>
            <a:r>
              <a:rPr lang="ar-IQ" dirty="0"/>
              <a:t> </a:t>
            </a:r>
            <a:r>
              <a:rPr lang="ar-IQ" dirty="0" smtClean="0"/>
              <a:t>ابن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ابنة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اثنان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اثنتان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امرؤ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امرأة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اسم إذا لم يجمع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293756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همزة القطع وهمزة الوصل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38387" y="1394847"/>
            <a:ext cx="7496014" cy="5315919"/>
          </a:xfrm>
        </p:spPr>
        <p:txBody>
          <a:bodyPr>
            <a:normAutofit/>
          </a:bodyPr>
          <a:lstStyle/>
          <a:p>
            <a:r>
              <a:rPr lang="ar-IQ" sz="24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</a:t>
            </a:r>
          </a:p>
          <a:p>
            <a:pPr marL="0" indent="0">
              <a:buNone/>
            </a:pPr>
            <a:r>
              <a:rPr lang="ar-IQ" dirty="0" smtClean="0"/>
              <a:t>   تسقط همزة الوصل كتابة ونطقا في كلمة (اسم)  عند اتصالها بحرف الجر الباء في البسملة (بسم الله الرحمن الرحيم) مع اسم الجلالة فقط (الله)، بسم الله</a:t>
            </a:r>
          </a:p>
          <a:p>
            <a:pPr marL="0" indent="0">
              <a:buNone/>
            </a:pPr>
            <a:r>
              <a:rPr lang="ar-IQ" dirty="0" smtClean="0"/>
              <a:t>     أما إذا وردت في غير ذلك ،فإنها لا تسقط ، فنقول : باسمي، وباسمك باسم ربك ، باسم  زملائي </a:t>
            </a:r>
          </a:p>
          <a:p>
            <a:r>
              <a:rPr lang="ar-IQ" sz="24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 </a:t>
            </a:r>
          </a:p>
          <a:p>
            <a:pPr marL="0" indent="0">
              <a:buNone/>
            </a:pPr>
            <a:r>
              <a:rPr lang="ar-IQ" dirty="0" smtClean="0"/>
              <a:t>   تحذف همزة (ابن ) إذا وقعت بين اسمين (علمين)، ولم يفصل بينهما وبين أحد العلمين، نحو قولنا: نجح محمد بن علي</a:t>
            </a:r>
          </a:p>
          <a:p>
            <a:pPr marL="0" indent="0">
              <a:buNone/>
            </a:pPr>
            <a:r>
              <a:rPr lang="ar-IQ" dirty="0" smtClean="0"/>
              <a:t>    وتثبت همزة (ابن) إذا لم تقع بين علمين، نحو قولنا: نجح ابن علي</a:t>
            </a:r>
          </a:p>
          <a:p>
            <a:pPr marL="0" indent="0">
              <a:buNone/>
            </a:pPr>
            <a:r>
              <a:rPr lang="ar-IQ" dirty="0" smtClean="0"/>
              <a:t>    وتثبت همزة (ابن) إذا فصل بينهما وبين أحد العلمين بفاصل، نحو قولنا :نجح محمد ابن الحاج علي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705487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الهمزة المتطرفة والموقع الإعرابي</a:t>
            </a:r>
            <a:r>
              <a:rPr lang="ar-IQ" dirty="0"/>
              <a:t> </a:t>
            </a:r>
            <a:r>
              <a:rPr lang="ar-IQ" dirty="0" smtClean="0"/>
              <a:t>إذا اتصلت بها الضمائر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sz="2800" dirty="0" smtClean="0">
                <a:solidFill>
                  <a:srgbClr val="FF0000"/>
                </a:solidFill>
              </a:rPr>
              <a:t>إذا دخل على الهمزة المتطرفة ضمير فإنها تعامل معاملة الهمزة المتوسطة وحسب موقعها  الإعرابي، مثل :</a:t>
            </a:r>
          </a:p>
          <a:p>
            <a:pPr marL="0" indent="0">
              <a:buNone/>
            </a:pPr>
            <a:endParaRPr lang="ar-IQ" sz="2800" dirty="0" smtClean="0">
              <a:solidFill>
                <a:srgbClr val="FF0000"/>
              </a:solidFill>
            </a:endParaRPr>
          </a:p>
          <a:p>
            <a:r>
              <a:rPr lang="ar-IQ" dirty="0"/>
              <a:t> </a:t>
            </a:r>
            <a:r>
              <a:rPr lang="ar-IQ" dirty="0" smtClean="0"/>
              <a:t>    </a:t>
            </a:r>
            <a:r>
              <a:rPr lang="ar-IQ" sz="2000" dirty="0" smtClean="0"/>
              <a:t>جاء أبناؤه   ــــــــــ      تكتب على الواو إذا كانت مرفوعة</a:t>
            </a:r>
          </a:p>
          <a:p>
            <a:r>
              <a:rPr lang="ar-IQ" sz="2000" dirty="0"/>
              <a:t> </a:t>
            </a:r>
            <a:r>
              <a:rPr lang="ar-IQ" sz="2000" dirty="0" smtClean="0"/>
              <a:t>    رأيت أبناءه  ــــــــــ     تكتب منفردة إذا كانت منصوبة </a:t>
            </a:r>
          </a:p>
          <a:p>
            <a:r>
              <a:rPr lang="ar-IQ" sz="2000" dirty="0"/>
              <a:t> </a:t>
            </a:r>
            <a:r>
              <a:rPr lang="ar-IQ" sz="2000" dirty="0" smtClean="0"/>
              <a:t>    مررت بأبنائه ـــــــــــ    تكتب على الياء إذا كانت مجرورة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80862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57200" y="429491"/>
            <a:ext cx="8171260" cy="1302327"/>
          </a:xfrm>
        </p:spPr>
        <p:txBody>
          <a:bodyPr/>
          <a:lstStyle/>
          <a:p>
            <a:pPr algn="ctr"/>
            <a:r>
              <a:rPr lang="ar-IQ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الأخطاء الإملائية</a:t>
            </a:r>
            <a:endParaRPr lang="ar-IQ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039398" y="2313709"/>
            <a:ext cx="4527657" cy="3699163"/>
          </a:xfrm>
        </p:spPr>
        <p:txBody>
          <a:bodyPr>
            <a:normAutofit/>
          </a:bodyPr>
          <a:lstStyle/>
          <a:p>
            <a:pPr algn="r"/>
            <a:endParaRPr lang="ar-IQ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208146"/>
              </p:ext>
            </p:extLst>
          </p:nvPr>
        </p:nvGraphicFramePr>
        <p:xfrm>
          <a:off x="2299853" y="2092036"/>
          <a:ext cx="5051372" cy="372647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5686">
                  <a:extLst>
                    <a:ext uri="{9D8B030D-6E8A-4147-A177-3AD203B41FA5}">
                      <a16:colId xmlns:a16="http://schemas.microsoft.com/office/drawing/2014/main" val="495881945"/>
                    </a:ext>
                  </a:extLst>
                </a:gridCol>
                <a:gridCol w="2525686">
                  <a:extLst>
                    <a:ext uri="{9D8B030D-6E8A-4147-A177-3AD203B41FA5}">
                      <a16:colId xmlns:a16="http://schemas.microsoft.com/office/drawing/2014/main" val="2078221666"/>
                    </a:ext>
                  </a:extLst>
                </a:gridCol>
              </a:tblGrid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sz="1800" b="1" dirty="0" smtClean="0"/>
                        <a:t>الخطأ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الصواب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663266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إنشاء الله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إن شاء الله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767074"/>
                  </a:ext>
                </a:extLst>
              </a:tr>
              <a:tr h="319974">
                <a:tc>
                  <a:txBody>
                    <a:bodyPr/>
                    <a:lstStyle/>
                    <a:p>
                      <a:pPr algn="r"/>
                      <a:r>
                        <a:rPr lang="ar-IQ" sz="1800" dirty="0" smtClean="0"/>
                        <a:t>أدعوا،</a:t>
                      </a:r>
                      <a:r>
                        <a:rPr lang="ar-IQ" sz="1800" baseline="0" dirty="0" smtClean="0"/>
                        <a:t> أرجوا</a:t>
                      </a:r>
                      <a:endParaRPr lang="ar-IQ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أدعو، أرجو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832699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مشاء الله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ما شاء الله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729265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اللهم صلي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اللهم صل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883262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إلاهي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إلهي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302480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عبد الرحمان، اسحاق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عبد الرحمن، إسحق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33073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اللهم اشفي فلانا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اللهم اشفِ فلانا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40635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لهو ، هيه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له، هي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757418"/>
                  </a:ext>
                </a:extLst>
              </a:tr>
              <a:tr h="373413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وجهت</a:t>
                      </a:r>
                      <a:r>
                        <a:rPr lang="ar-IQ" baseline="0" dirty="0" smtClean="0"/>
                        <a:t> نظر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وجهة نظر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250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28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الأخطاء الإملائية</a:t>
            </a:r>
            <a:endParaRPr lang="ar-IQ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332864"/>
              </p:ext>
            </p:extLst>
          </p:nvPr>
        </p:nvGraphicFramePr>
        <p:xfrm>
          <a:off x="1943100" y="2133600"/>
          <a:ext cx="6591300" cy="2966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95650">
                  <a:extLst>
                    <a:ext uri="{9D8B030D-6E8A-4147-A177-3AD203B41FA5}">
                      <a16:colId xmlns:a16="http://schemas.microsoft.com/office/drawing/2014/main" val="2053521638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28440279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الخطأ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الصواب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704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err="1" smtClean="0"/>
                        <a:t>معلموا</a:t>
                      </a:r>
                      <a:r>
                        <a:rPr lang="ar-IQ" dirty="0" smtClean="0"/>
                        <a:t> المدرسة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معلمو المدرسة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923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err="1" smtClean="0"/>
                        <a:t>إنتي</a:t>
                      </a:r>
                      <a:r>
                        <a:rPr lang="ar-IQ" dirty="0" smtClean="0"/>
                        <a:t>، كنتي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أنتِ ، كنتِ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73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مصادفتا ، </a:t>
                      </a:r>
                      <a:r>
                        <a:rPr lang="ar-IQ" dirty="0" err="1" smtClean="0"/>
                        <a:t>ساعتا،بغتتا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err="1" smtClean="0"/>
                        <a:t>مصادفة،ساعة</a:t>
                      </a:r>
                      <a:r>
                        <a:rPr lang="ar-IQ" dirty="0" smtClean="0"/>
                        <a:t>،</a:t>
                      </a:r>
                      <a:r>
                        <a:rPr lang="ar-IQ" baseline="0" dirty="0" smtClean="0"/>
                        <a:t> بغتة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816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مراعات، مساوات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مراعاة، مساواة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685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ذكرتي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ذكرتِ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058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err="1" smtClean="0"/>
                        <a:t>جزاكي</a:t>
                      </a:r>
                      <a:r>
                        <a:rPr lang="ar-IQ" dirty="0" smtClean="0"/>
                        <a:t> الله خيرا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جزاكِ</a:t>
                      </a:r>
                      <a:r>
                        <a:rPr lang="ar-IQ" baseline="0" dirty="0" smtClean="0"/>
                        <a:t> الله خيرا 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4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err="1" smtClean="0"/>
                        <a:t>ذالك</a:t>
                      </a:r>
                      <a:r>
                        <a:rPr lang="ar-IQ" dirty="0" smtClean="0"/>
                        <a:t>، </a:t>
                      </a:r>
                      <a:r>
                        <a:rPr lang="ar-IQ" dirty="0" err="1" smtClean="0"/>
                        <a:t>أولائك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أولئك ، ذلك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608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2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الأخطاء الإملائية</a:t>
            </a:r>
            <a:endParaRPr lang="ar-IQ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2473443"/>
              </p:ext>
            </p:extLst>
          </p:nvPr>
        </p:nvGraphicFramePr>
        <p:xfrm>
          <a:off x="1943100" y="2133600"/>
          <a:ext cx="6591300" cy="2966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95650">
                  <a:extLst>
                    <a:ext uri="{9D8B030D-6E8A-4147-A177-3AD203B41FA5}">
                      <a16:colId xmlns:a16="http://schemas.microsoft.com/office/drawing/2014/main" val="1263804724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4302660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الخطأ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dirty="0" smtClean="0"/>
                        <a:t>الصواب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222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اللهم عافي فلانا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اللهم عافِ فلانا 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925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لابد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لا بد (بفصل بينهما)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414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باسم الله الرحمن الرحيم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بسم الله الرحمن الرحيم 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974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لاكن، </a:t>
                      </a:r>
                      <a:r>
                        <a:rPr lang="ar-IQ" dirty="0" err="1" smtClean="0"/>
                        <a:t>لاكننا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لكن،</a:t>
                      </a:r>
                      <a:r>
                        <a:rPr lang="ar-IQ" baseline="0" dirty="0" smtClean="0"/>
                        <a:t> </a:t>
                      </a:r>
                      <a:r>
                        <a:rPr lang="ar-IQ" dirty="0" smtClean="0"/>
                        <a:t>لكننا 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028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err="1" smtClean="0"/>
                        <a:t>إمراءة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امرأة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850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err="1" smtClean="0"/>
                        <a:t>برائة</a:t>
                      </a:r>
                      <a:r>
                        <a:rPr lang="ar-IQ" dirty="0" smtClean="0"/>
                        <a:t> ، </a:t>
                      </a:r>
                      <a:r>
                        <a:rPr lang="ar-IQ" dirty="0" err="1" smtClean="0"/>
                        <a:t>قرائة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براءة، قراءة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028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err="1" smtClean="0"/>
                        <a:t>ظغط</a:t>
                      </a:r>
                      <a:r>
                        <a:rPr lang="ar-IQ" dirty="0" smtClean="0"/>
                        <a:t>،</a:t>
                      </a:r>
                      <a:r>
                        <a:rPr lang="ar-IQ" baseline="0" dirty="0" smtClean="0"/>
                        <a:t> </a:t>
                      </a:r>
                      <a:r>
                        <a:rPr lang="ar-IQ" baseline="0" dirty="0" err="1" smtClean="0"/>
                        <a:t>أيظا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ضغط، أيضا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64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64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IQ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كتابة الألف المقصورة والألف المدودة</a:t>
            </a:r>
            <a:endParaRPr lang="ar-IQ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231032"/>
              </p:ext>
            </p:extLst>
          </p:nvPr>
        </p:nvGraphicFramePr>
        <p:xfrm>
          <a:off x="1943100" y="2133600"/>
          <a:ext cx="6591300" cy="2595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95650">
                  <a:extLst>
                    <a:ext uri="{9D8B030D-6E8A-4147-A177-3AD203B41FA5}">
                      <a16:colId xmlns:a16="http://schemas.microsoft.com/office/drawing/2014/main" val="788458858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1544713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الخطأ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 الصواب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846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عفى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عفا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07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err="1" smtClean="0"/>
                        <a:t>دعى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دعا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031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دنى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دنا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788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رجى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رجا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613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رما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رمى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856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err="1" smtClean="0"/>
                        <a:t>بكا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بكى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439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29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كتابة الألف المقصورة والألف الممدودة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IQ" sz="2200" b="1" u="sng" dirty="0" smtClean="0"/>
              <a:t>فائدة</a:t>
            </a:r>
          </a:p>
          <a:p>
            <a:r>
              <a:rPr lang="ar-IQ" dirty="0" smtClean="0"/>
              <a:t>إذا كان مضارع الفعل ينتهي بحرف الواو، فاكتب الفعل الماضي بألف ممدود، مثل: </a:t>
            </a:r>
          </a:p>
          <a:p>
            <a:r>
              <a:rPr lang="ar-IQ" dirty="0" smtClean="0"/>
              <a:t>يدعو _ دعا       يعفو _ عفا       يقضي _ قضا       يوصي  أوصى</a:t>
            </a:r>
          </a:p>
          <a:p>
            <a:r>
              <a:rPr lang="ar-IQ" dirty="0" smtClean="0"/>
              <a:t>يعطي _ أعطى   يشتري _ اشترى</a:t>
            </a:r>
          </a:p>
          <a:p>
            <a:r>
              <a:rPr lang="ar-IQ" sz="2600" b="1" u="sng" dirty="0" smtClean="0"/>
              <a:t>فائدة</a:t>
            </a:r>
          </a:p>
          <a:p>
            <a:r>
              <a:rPr lang="ar-IQ" dirty="0" smtClean="0"/>
              <a:t>هناك كلمات مشتركة صوتا مختلفة في الكتابة </a:t>
            </a:r>
          </a:p>
          <a:p>
            <a:r>
              <a:rPr lang="ar-IQ" dirty="0" smtClean="0"/>
              <a:t>(يحيى) اسم     ( يحيا)     فعل</a:t>
            </a:r>
          </a:p>
          <a:p>
            <a:r>
              <a:rPr lang="ar-IQ" dirty="0" smtClean="0"/>
              <a:t>(عصا</a:t>
            </a:r>
            <a:r>
              <a:rPr lang="ar-IQ" dirty="0" smtClean="0"/>
              <a:t>)  اسم        (عصى) فعل</a:t>
            </a:r>
          </a:p>
          <a:p>
            <a:r>
              <a:rPr lang="ar-IQ" dirty="0" smtClean="0"/>
              <a:t>(رضا</a:t>
            </a:r>
            <a:r>
              <a:rPr lang="ar-IQ" dirty="0" smtClean="0"/>
              <a:t>)  اسم        ( رضى، يرضى)</a:t>
            </a:r>
          </a:p>
          <a:p>
            <a:r>
              <a:rPr lang="ar-IQ" dirty="0" smtClean="0"/>
              <a:t>(على</a:t>
            </a:r>
            <a:r>
              <a:rPr lang="ar-IQ" dirty="0" smtClean="0"/>
              <a:t>) حرف       (</a:t>
            </a:r>
            <a:r>
              <a:rPr lang="ar-IQ" dirty="0" smtClean="0"/>
              <a:t>علا) فعل ماض مضارعه يعلو والمصدر منه </a:t>
            </a:r>
            <a:r>
              <a:rPr lang="ar-IQ" dirty="0" smtClean="0"/>
              <a:t>علوا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529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 smtClean="0"/>
              <a:t>زيادة الألف بعد الواو</a:t>
            </a:r>
            <a:endParaRPr lang="ar-IQ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837989"/>
              </p:ext>
            </p:extLst>
          </p:nvPr>
        </p:nvGraphicFramePr>
        <p:xfrm>
          <a:off x="1943100" y="2133600"/>
          <a:ext cx="6591300" cy="1854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95650">
                  <a:extLst>
                    <a:ext uri="{9D8B030D-6E8A-4147-A177-3AD203B41FA5}">
                      <a16:colId xmlns:a16="http://schemas.microsoft.com/office/drawing/2014/main" val="2269607717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2279583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الخطأ 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الصواب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031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أرجوا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أرجو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980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يرجوا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يرجو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018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اصبوا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أصبو</a:t>
                      </a:r>
                      <a:endParaRPr lang="ar-IQ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48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يبدوا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IQ" dirty="0" smtClean="0"/>
                        <a:t>يبدو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763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05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زيادة الألف بعد الواو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ar-IQ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</a:t>
            </a:r>
          </a:p>
          <a:p>
            <a:r>
              <a:rPr lang="ar-IQ" dirty="0" smtClean="0"/>
              <a:t>لا تزاد الألف بعد الفعل المضارع المبدوء بأحد حروف (أنيت)</a:t>
            </a:r>
          </a:p>
          <a:p>
            <a:r>
              <a:rPr lang="ar-IQ" sz="2600" b="1" u="sng" dirty="0" smtClean="0"/>
              <a:t>فائدة </a:t>
            </a:r>
          </a:p>
          <a:p>
            <a:r>
              <a:rPr lang="ar-IQ" dirty="0" smtClean="0"/>
              <a:t>تزاد الألف بعد الواو في المواضع الآتية</a:t>
            </a:r>
          </a:p>
          <a:p>
            <a:r>
              <a:rPr lang="ar-IQ" dirty="0" smtClean="0"/>
              <a:t>1ـ بعد واو الجماعة في الفعل الماضي، مثل: ( شربوا، ذهبوا، قاموا، وقفوا)</a:t>
            </a:r>
          </a:p>
          <a:p>
            <a:r>
              <a:rPr lang="ar-IQ" dirty="0" smtClean="0"/>
              <a:t>2ـ بعد واو الجماعة في الفعل المضارع المنصوب أو المجزوم، مثل: ( لا تشربوا، لن يذهبوا، لن يناموا، لاتقفوا، لم يذهبوا، لم يناموا</a:t>
            </a:r>
          </a:p>
          <a:p>
            <a:r>
              <a:rPr lang="ar-IQ" dirty="0" smtClean="0"/>
              <a:t>3ـ بعد واو الجماعة في فعل الأمر، مثل(اشربوا، اذهبوا ، ناموا، قفوا)</a:t>
            </a:r>
          </a:p>
          <a:p>
            <a:r>
              <a:rPr lang="ar-IQ" sz="2600" b="1" u="sng" dirty="0" smtClean="0"/>
              <a:t>فائدة</a:t>
            </a:r>
          </a:p>
          <a:p>
            <a:r>
              <a:rPr lang="ar-IQ" dirty="0" smtClean="0"/>
              <a:t>واو جمع المذكر السالم لا تلحق بها (ألف فارقة، نحو موظفو المديرية، معلمو المدرسة، مهندسو القسم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4433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0903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ما الاستفهامية وحروف الجر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42415" y="1851660"/>
            <a:ext cx="6591985" cy="4377690"/>
          </a:xfrm>
        </p:spPr>
        <p:txBody>
          <a:bodyPr>
            <a:normAutofit/>
          </a:bodyPr>
          <a:lstStyle/>
          <a:p>
            <a:r>
              <a:rPr lang="ar-IQ" dirty="0" smtClean="0"/>
              <a:t>فائدة</a:t>
            </a:r>
          </a:p>
          <a:p>
            <a:r>
              <a:rPr lang="ar-IQ" dirty="0"/>
              <a:t>تحذف الألف من </a:t>
            </a:r>
            <a:r>
              <a:rPr lang="ar-IQ" dirty="0" smtClean="0"/>
              <a:t>(ما) </a:t>
            </a:r>
            <a:r>
              <a:rPr lang="ar-IQ" dirty="0"/>
              <a:t>الاستفهامية ،إذا سبقت بحرف جر، ويعوض عنها بفتحة دلالة على الألف المحذوفة</a:t>
            </a:r>
          </a:p>
          <a:p>
            <a:r>
              <a:rPr lang="ar-IQ" dirty="0" smtClean="0"/>
              <a:t>ب + ما = بــــــمَ  ــــــــــــ   </a:t>
            </a:r>
            <a:r>
              <a:rPr lang="ar-IQ" dirty="0" err="1" smtClean="0"/>
              <a:t>بمَ</a:t>
            </a:r>
            <a:r>
              <a:rPr lang="ar-IQ" dirty="0" smtClean="0"/>
              <a:t> تفكر؟</a:t>
            </a:r>
          </a:p>
          <a:p>
            <a:r>
              <a:rPr lang="ar-IQ" dirty="0" smtClean="0"/>
              <a:t>عن + ما = عمَّ    ــــــــــــ   </a:t>
            </a:r>
            <a:r>
              <a:rPr lang="ar-IQ" dirty="0" err="1" smtClean="0"/>
              <a:t>عمَّ</a:t>
            </a:r>
            <a:r>
              <a:rPr lang="ar-IQ" dirty="0" smtClean="0"/>
              <a:t> يتساءلون؟</a:t>
            </a:r>
          </a:p>
          <a:p>
            <a:r>
              <a:rPr lang="ar-IQ" dirty="0" smtClean="0"/>
              <a:t>على + ما = علام ـــــــــ   </a:t>
            </a:r>
            <a:r>
              <a:rPr lang="ar-IQ" dirty="0" err="1" smtClean="0"/>
              <a:t>علامَ</a:t>
            </a:r>
            <a:r>
              <a:rPr lang="ar-IQ" dirty="0" smtClean="0"/>
              <a:t> يدل هذا العمل؟</a:t>
            </a:r>
          </a:p>
          <a:p>
            <a:r>
              <a:rPr lang="ar-IQ" dirty="0" smtClean="0"/>
              <a:t>لــ + مــا   =  لِمَ   ـــــــــ  </a:t>
            </a:r>
            <a:r>
              <a:rPr lang="ar-IQ" dirty="0" err="1" smtClean="0"/>
              <a:t>لمَ</a:t>
            </a:r>
            <a:r>
              <a:rPr lang="ar-IQ" dirty="0" smtClean="0"/>
              <a:t> </a:t>
            </a:r>
            <a:r>
              <a:rPr lang="ar-IQ" dirty="0" err="1" smtClean="0"/>
              <a:t>لَمْ</a:t>
            </a:r>
            <a:r>
              <a:rPr lang="ar-IQ" dirty="0" smtClean="0"/>
              <a:t> يسجل حضوره ؟</a:t>
            </a:r>
          </a:p>
          <a:p>
            <a:r>
              <a:rPr lang="ar-IQ" dirty="0" smtClean="0"/>
              <a:t>من + ما   = ممَ   ـــــــــ  ((فلينظر الإنسان ممَ خُلِق))؟</a:t>
            </a:r>
          </a:p>
          <a:p>
            <a:r>
              <a:rPr lang="ar-IQ" dirty="0" smtClean="0"/>
              <a:t>في + ما  = فيمَ  ــــــــــ  </a:t>
            </a:r>
            <a:r>
              <a:rPr lang="ar-IQ" dirty="0" err="1" smtClean="0"/>
              <a:t>فيمَ</a:t>
            </a:r>
            <a:r>
              <a:rPr lang="ar-IQ" dirty="0" smtClean="0"/>
              <a:t> الخصام؟</a:t>
            </a:r>
          </a:p>
          <a:p>
            <a:r>
              <a:rPr lang="ar-IQ" dirty="0" smtClean="0"/>
              <a:t>حتى+ ما = حتامَ ـــــــــ  </a:t>
            </a:r>
            <a:r>
              <a:rPr lang="ar-IQ" dirty="0" err="1" smtClean="0"/>
              <a:t>حتام</a:t>
            </a:r>
            <a:r>
              <a:rPr lang="ar-IQ" dirty="0" smtClean="0"/>
              <a:t> يبقى التخاذل؟</a:t>
            </a:r>
          </a:p>
          <a:p>
            <a:r>
              <a:rPr lang="ar-IQ" dirty="0" smtClean="0"/>
              <a:t>إلى + ما= إلامَ    ـــــــ </a:t>
            </a:r>
            <a:r>
              <a:rPr lang="ar-IQ" dirty="0" err="1" smtClean="0"/>
              <a:t>إلامَ</a:t>
            </a:r>
            <a:r>
              <a:rPr lang="ar-IQ" dirty="0" smtClean="0"/>
              <a:t> تميل؟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145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ما الاستفهامية وحروف الجر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</a:t>
            </a:r>
          </a:p>
          <a:p>
            <a:r>
              <a:rPr lang="ar-IQ" sz="2000" dirty="0" smtClean="0"/>
              <a:t>يشترط في هذا الحذف ألا تركب (ما)مع(ذا)، فإذا ركبـــــت لا تحذف ألفها، مثال ذلك:</a:t>
            </a:r>
          </a:p>
          <a:p>
            <a:pPr marL="0" indent="0">
              <a:buNone/>
            </a:pPr>
            <a:endParaRPr lang="ar-IQ" sz="2000" dirty="0" smtClean="0"/>
          </a:p>
          <a:p>
            <a:r>
              <a:rPr lang="ar-IQ" sz="2000" dirty="0" smtClean="0"/>
              <a:t>لـ + ما+ ذا </a:t>
            </a:r>
            <a:r>
              <a:rPr lang="ar-IQ" sz="2000" dirty="0"/>
              <a:t>=</a:t>
            </a:r>
            <a:r>
              <a:rPr lang="ar-IQ" sz="2000" dirty="0" smtClean="0"/>
              <a:t> لماذا...؟</a:t>
            </a:r>
          </a:p>
          <a:p>
            <a:pPr marL="0" indent="0">
              <a:buNone/>
            </a:pPr>
            <a:endParaRPr lang="ar-IQ" sz="2000" dirty="0" smtClean="0"/>
          </a:p>
          <a:p>
            <a:r>
              <a:rPr lang="ar-IQ" sz="2000" dirty="0" smtClean="0"/>
              <a:t>بـ + ما + ذا = بماذا...؟</a:t>
            </a:r>
            <a:endParaRPr lang="ar-IQ" sz="2000" dirty="0"/>
          </a:p>
        </p:txBody>
      </p:sp>
    </p:spTree>
    <p:extLst>
      <p:ext uri="{BB962C8B-B14F-4D97-AF65-F5344CB8AC3E}">
        <p14:creationId xmlns:p14="http://schemas.microsoft.com/office/powerpoint/2010/main" val="1326589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ما الموصولة بمعنى الذي وحروف الجر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</a:t>
            </a:r>
          </a:p>
          <a:p>
            <a:r>
              <a:rPr lang="ar-IQ" dirty="0" smtClean="0"/>
              <a:t>عند دخول حروف الجر على (ما) الموصولة لا تحذف منها الألف، مثل:</a:t>
            </a:r>
          </a:p>
          <a:p>
            <a:r>
              <a:rPr lang="ar-IQ" dirty="0" smtClean="0"/>
              <a:t>تعجبني بما تتحدث.</a:t>
            </a:r>
          </a:p>
          <a:p>
            <a:r>
              <a:rPr lang="ar-IQ" dirty="0" smtClean="0"/>
              <a:t>يعجبني فيما تعمل.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267455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ar-IQ" dirty="0" smtClean="0"/>
              <a:t>قواعد كتابة الهمزة الوسطية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724400"/>
          </a:xfrm>
        </p:spPr>
        <p:txBody>
          <a:bodyPr/>
          <a:lstStyle/>
          <a:p>
            <a:r>
              <a:rPr lang="ar-IQ" dirty="0" smtClean="0"/>
              <a:t>تصنيف الحركات حسب قوتها :</a:t>
            </a:r>
          </a:p>
          <a:p>
            <a:pPr marL="0" indent="0">
              <a:buNone/>
            </a:pPr>
            <a:r>
              <a:rPr lang="ar-IQ" dirty="0" smtClean="0"/>
              <a:t>1ـ الكسرة</a:t>
            </a:r>
          </a:p>
          <a:p>
            <a:pPr marL="0" indent="0">
              <a:buNone/>
            </a:pPr>
            <a:r>
              <a:rPr lang="ar-IQ" dirty="0" smtClean="0"/>
              <a:t>2ـ الضمة</a:t>
            </a:r>
          </a:p>
          <a:p>
            <a:pPr marL="0" indent="0">
              <a:buNone/>
            </a:pPr>
            <a:r>
              <a:rPr lang="ar-IQ" dirty="0" smtClean="0"/>
              <a:t>3ـ الفتحة</a:t>
            </a:r>
          </a:p>
          <a:p>
            <a:pPr marL="0" indent="0">
              <a:buNone/>
            </a:pPr>
            <a:r>
              <a:rPr lang="ar-IQ" dirty="0" smtClean="0"/>
              <a:t>4ـ السكون</a:t>
            </a:r>
          </a:p>
          <a:p>
            <a:r>
              <a:rPr lang="ar-IQ" dirty="0" smtClean="0"/>
              <a:t>لكتابة الهمزة المتوسطة ، نلاحظ حركتها وحركة ما قبلها، ونختار أقوى الحركات، كما يأتي:</a:t>
            </a:r>
          </a:p>
          <a:p>
            <a:pPr marL="0" indent="0">
              <a:buNone/>
            </a:pPr>
            <a:r>
              <a:rPr lang="ar-IQ" sz="2000" b="1" dirty="0" smtClean="0"/>
              <a:t>تكتب الهمزة المتوسطة على الياء إذا كانت: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 مكسورة أو ما قبلها مكسورا: مهنئين، سُئل، أئمة، مسائل، سيئة، فئران</a:t>
            </a:r>
          </a:p>
          <a:p>
            <a:pPr>
              <a:buFont typeface="+mj-lt"/>
              <a:buAutoNum type="arabicPeriod"/>
            </a:pPr>
            <a:r>
              <a:rPr lang="ar-IQ" dirty="0" smtClean="0"/>
              <a:t>مفتوحة وقبلها ياء ساكنة، مثل:</a:t>
            </a:r>
          </a:p>
          <a:p>
            <a:pPr marL="0" indent="0">
              <a:buNone/>
            </a:pPr>
            <a:r>
              <a:rPr lang="ar-IQ" dirty="0" smtClean="0"/>
              <a:t>      بيئة، </a:t>
            </a:r>
            <a:r>
              <a:rPr lang="ar-IQ" dirty="0"/>
              <a:t>ب</a:t>
            </a:r>
            <a:r>
              <a:rPr lang="ar-IQ" dirty="0" smtClean="0"/>
              <a:t>ريئة، مليئة، رديئة</a:t>
            </a:r>
          </a:p>
          <a:p>
            <a:pPr>
              <a:buFont typeface="+mj-lt"/>
              <a:buAutoNum type="arabicPeriod"/>
            </a:pPr>
            <a:endParaRPr lang="ar-IQ" dirty="0" smtClean="0"/>
          </a:p>
          <a:p>
            <a:pPr marL="0" indent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00885455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249</TotalTime>
  <Words>1244</Words>
  <Application>Microsoft Office PowerPoint</Application>
  <PresentationFormat>عرض على الشاشة (4:3)</PresentationFormat>
  <Paragraphs>192</Paragraphs>
  <Slides>19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6" baseType="lpstr">
      <vt:lpstr>Arial</vt:lpstr>
      <vt:lpstr>Bahnschrift SemiLight Condensed</vt:lpstr>
      <vt:lpstr>Calibri</vt:lpstr>
      <vt:lpstr>Century Gothic</vt:lpstr>
      <vt:lpstr>Tahoma</vt:lpstr>
      <vt:lpstr>Wingdings 3</vt:lpstr>
      <vt:lpstr>ربطة</vt:lpstr>
      <vt:lpstr>الأخطاء الإملائية</vt:lpstr>
      <vt:lpstr>كتابة الألف المقصورة والألف المدودة</vt:lpstr>
      <vt:lpstr>كتابة الألف المقصورة والألف الممدودة</vt:lpstr>
      <vt:lpstr>زيادة الألف بعد الواو</vt:lpstr>
      <vt:lpstr>زيادة الألف بعد الواو</vt:lpstr>
      <vt:lpstr>ما الاستفهامية وحروف الجر</vt:lpstr>
      <vt:lpstr>ما الاستفهامية وحروف الجر</vt:lpstr>
      <vt:lpstr>ما الموصولة بمعنى الذي وحروف الجر</vt:lpstr>
      <vt:lpstr>قواعد كتابة الهمزة الوسطية</vt:lpstr>
      <vt:lpstr>قواعد كتابة الهمزة المتوسطة</vt:lpstr>
      <vt:lpstr>قواعد كتابة الهمزة المتطرفة</vt:lpstr>
      <vt:lpstr>إضافة ألف في آخر الكلمة عند تنوين الهمزة</vt:lpstr>
      <vt:lpstr>همزة  القطع وهمزة الوصل</vt:lpstr>
      <vt:lpstr>همزة القطع وهمزة  الوصل</vt:lpstr>
      <vt:lpstr>همزة القطع وهمزة الوصل</vt:lpstr>
      <vt:lpstr>الهمزة المتطرفة والموقع الإعرابي إذا اتصلت بها الضمائر</vt:lpstr>
      <vt:lpstr>الأخطاء الإملائية</vt:lpstr>
      <vt:lpstr>الأخطاء الإملائية</vt:lpstr>
      <vt:lpstr>الأخطاء الإملائية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الأخطاء الإملائية</dc:title>
  <dc:creator>Maher</dc:creator>
  <cp:lastModifiedBy>Maher</cp:lastModifiedBy>
  <cp:revision>29</cp:revision>
  <dcterms:created xsi:type="dcterms:W3CDTF">2025-03-16T17:17:31Z</dcterms:created>
  <dcterms:modified xsi:type="dcterms:W3CDTF">2025-03-17T14:23:28Z</dcterms:modified>
</cp:coreProperties>
</file>