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6" r:id="rId8"/>
    <p:sldId id="261" r:id="rId9"/>
    <p:sldId id="267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ar-IQ" dirty="0" smtClean="0">
                <a:latin typeface="Arbaeen" pitchFamily="2" charset="-78"/>
                <a:cs typeface="Arbaeen" pitchFamily="2" charset="-78"/>
              </a:rPr>
              <a:t>بسمِهِ تعالى </a:t>
            </a:r>
            <a:endParaRPr lang="ar-IQ" dirty="0">
              <a:latin typeface="Arbaeen" pitchFamily="2" charset="-78"/>
              <a:cs typeface="Arbaeen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ar-IQ" sz="4000" b="1" dirty="0">
                <a:solidFill>
                  <a:srgbClr val="FF0000"/>
                </a:solidFill>
              </a:rPr>
              <a:t>شواهد الممنوع من الصرف</a:t>
            </a:r>
          </a:p>
        </p:txBody>
      </p:sp>
    </p:spTree>
    <p:extLst>
      <p:ext uri="{BB962C8B-B14F-4D97-AF65-F5344CB8AC3E}">
        <p14:creationId xmlns:p14="http://schemas.microsoft.com/office/powerpoint/2010/main" val="2993002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IQ" b="1" dirty="0" smtClean="0"/>
              <a:t>سباها رجالٌ </a:t>
            </a:r>
            <a:r>
              <a:rPr lang="ar-IQ" b="1" u="sng" dirty="0" smtClean="0"/>
              <a:t>من يهودَ </a:t>
            </a:r>
            <a:r>
              <a:rPr lang="ar-IQ" b="1" dirty="0" smtClean="0"/>
              <a:t>تباعدوا                            </a:t>
            </a:r>
          </a:p>
          <a:p>
            <a:pPr marL="0" indent="0">
              <a:buNone/>
            </a:pPr>
            <a:r>
              <a:rPr lang="ar-IQ" b="1" u="sng" dirty="0" smtClean="0"/>
              <a:t>لجيلانَ</a:t>
            </a:r>
            <a:r>
              <a:rPr lang="ar-IQ" b="1" dirty="0" smtClean="0"/>
              <a:t> يُدنيها من السوقِ مُربِحُ</a:t>
            </a:r>
          </a:p>
          <a:p>
            <a:pPr marL="0" indent="0">
              <a:buNone/>
            </a:pPr>
            <a:endParaRPr lang="ar-IQ" b="1" dirty="0" smtClean="0"/>
          </a:p>
          <a:p>
            <a:pPr marL="0" indent="0">
              <a:buNone/>
            </a:pPr>
            <a:r>
              <a:rPr lang="ar-IQ" b="1" dirty="0" smtClean="0"/>
              <a:t>من: حرف جر، يهودَ: اسم مجرور بالفتحة نيابة عن الكسرة لأنه ممنوع من الصرف ( العلمية والعجمة)                    </a:t>
            </a:r>
          </a:p>
          <a:p>
            <a:pPr marL="0" indent="0">
              <a:buNone/>
            </a:pPr>
            <a:r>
              <a:rPr lang="ar-IQ" b="1" dirty="0" smtClean="0"/>
              <a:t>لجيلانَ: اللام حرف جر، جيلان: اسم مجرور بالفتحة لأنه ممنوع من الصرف ( العلمية والف ونون زائدتان)</a:t>
            </a:r>
          </a:p>
          <a:p>
            <a:pPr marL="0" indent="0">
              <a:buNone/>
            </a:pPr>
            <a:r>
              <a:rPr lang="ar-IQ" b="1" dirty="0">
                <a:solidFill>
                  <a:srgbClr val="FF0000"/>
                </a:solidFill>
              </a:rPr>
              <a:t>يا دارَ عبلةَ بالجواءِ تكلمي                                 </a:t>
            </a:r>
          </a:p>
          <a:p>
            <a:r>
              <a:rPr lang="ar-IQ" b="1" dirty="0">
                <a:solidFill>
                  <a:srgbClr val="FF0000"/>
                </a:solidFill>
              </a:rPr>
              <a:t>وعِمي صباحا دارَ عبلةَ </a:t>
            </a:r>
            <a:r>
              <a:rPr lang="ar-IQ" b="1" dirty="0" smtClean="0">
                <a:solidFill>
                  <a:srgbClr val="FF0000"/>
                </a:solidFill>
              </a:rPr>
              <a:t>واسلمي</a:t>
            </a:r>
          </a:p>
          <a:p>
            <a:endParaRPr lang="ar-IQ" b="1" dirty="0" smtClean="0">
              <a:solidFill>
                <a:srgbClr val="FF0000"/>
              </a:solidFill>
            </a:endParaRPr>
          </a:p>
          <a:p>
            <a:pPr algn="r"/>
            <a:r>
              <a:rPr lang="ar-IQ" b="1" dirty="0" smtClean="0">
                <a:solidFill>
                  <a:srgbClr val="FF0000"/>
                </a:solidFill>
              </a:rPr>
              <a:t>عبلةَ: مضاف إليه مجرور بالفتحة نيابة عن الكسرة لأنه ممنوع من الصرف( العلمية والتأنيث)                                                   </a:t>
            </a:r>
            <a:endParaRPr lang="ar-IQ" b="1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ar-IQ" b="1" dirty="0" smtClean="0"/>
              <a:t>                     </a:t>
            </a:r>
          </a:p>
          <a:p>
            <a:pPr marL="0" indent="0">
              <a:buNone/>
            </a:pPr>
            <a:r>
              <a:rPr lang="ar-IQ" dirty="0" smtClean="0"/>
              <a:t> </a:t>
            </a:r>
          </a:p>
          <a:p>
            <a:pPr marL="0" indent="0">
              <a:buNone/>
            </a:pPr>
            <a:endParaRPr lang="ar-IQ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701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r-IQ" dirty="0"/>
              <a:t> </a:t>
            </a:r>
            <a:r>
              <a:rPr lang="ar-IQ" sz="2800" b="1" dirty="0" smtClean="0">
                <a:solidFill>
                  <a:schemeClr val="accent4">
                    <a:lumMod val="75000"/>
                  </a:schemeClr>
                </a:solidFill>
              </a:rPr>
              <a:t>وأتى </a:t>
            </a:r>
            <a:r>
              <a:rPr lang="ar-IQ" sz="2800" b="1" u="sng" dirty="0" smtClean="0">
                <a:solidFill>
                  <a:schemeClr val="accent4">
                    <a:lumMod val="75000"/>
                  </a:schemeClr>
                </a:solidFill>
              </a:rPr>
              <a:t>على غطفان </a:t>
            </a:r>
            <a:r>
              <a:rPr lang="ar-IQ" sz="2800" b="1" dirty="0" smtClean="0">
                <a:solidFill>
                  <a:schemeClr val="accent4">
                    <a:lumMod val="75000"/>
                  </a:schemeClr>
                </a:solidFill>
              </a:rPr>
              <a:t>فاختلفوا                                     </a:t>
            </a:r>
          </a:p>
          <a:p>
            <a:r>
              <a:rPr lang="ar-IQ" sz="2800" b="1" dirty="0" smtClean="0">
                <a:solidFill>
                  <a:schemeClr val="accent4">
                    <a:lumMod val="75000"/>
                  </a:schemeClr>
                </a:solidFill>
              </a:rPr>
              <a:t>دينٌ يجيءُ وهاربٌ مُجلي</a:t>
            </a:r>
          </a:p>
          <a:p>
            <a:r>
              <a:rPr lang="ar-IQ" sz="2800" b="1" dirty="0" smtClean="0">
                <a:solidFill>
                  <a:schemeClr val="accent4">
                    <a:lumMod val="75000"/>
                  </a:schemeClr>
                </a:solidFill>
              </a:rPr>
              <a:t>غطفان: اسم مجرور بالفتحة نيابة عن الكسرة لأنه ممنوع من الصرف( العلمية وألف ونون زائدتان)</a:t>
            </a:r>
          </a:p>
          <a:p>
            <a:endParaRPr lang="ar-IQ" sz="2800" dirty="0"/>
          </a:p>
          <a:p>
            <a:r>
              <a:rPr lang="ar-IQ" sz="2800" b="1" dirty="0" smtClean="0">
                <a:solidFill>
                  <a:schemeClr val="accent3">
                    <a:lumMod val="50000"/>
                  </a:schemeClr>
                </a:solidFill>
              </a:rPr>
              <a:t>فهُن أيامُ صدقٍ قد عرفتَ بها                                  </a:t>
            </a:r>
          </a:p>
          <a:p>
            <a:r>
              <a:rPr lang="ar-IQ" sz="2800" b="1" dirty="0" smtClean="0">
                <a:solidFill>
                  <a:schemeClr val="accent3">
                    <a:lumMod val="50000"/>
                  </a:schemeClr>
                </a:solidFill>
              </a:rPr>
              <a:t>أيامُ </a:t>
            </a:r>
            <a:r>
              <a:rPr lang="ar-IQ" sz="2800" b="1" u="sng" dirty="0" smtClean="0">
                <a:solidFill>
                  <a:schemeClr val="accent3">
                    <a:lumMod val="50000"/>
                  </a:schemeClr>
                </a:solidFill>
              </a:rPr>
              <a:t>فارسَ</a:t>
            </a:r>
            <a:r>
              <a:rPr lang="ar-IQ" sz="2800" b="1" dirty="0" smtClean="0">
                <a:solidFill>
                  <a:schemeClr val="accent3">
                    <a:lumMod val="50000"/>
                  </a:schemeClr>
                </a:solidFill>
              </a:rPr>
              <a:t> والأيامُ من هجرا</a:t>
            </a:r>
          </a:p>
          <a:p>
            <a:r>
              <a:rPr lang="ar-IQ" sz="2800" b="1" dirty="0" smtClean="0">
                <a:solidFill>
                  <a:schemeClr val="accent3">
                    <a:lumMod val="50000"/>
                  </a:schemeClr>
                </a:solidFill>
              </a:rPr>
              <a:t>أيامُ: بدل من الأيام الأولى مرفوع بالضمة وهو مضاف، وفارسَ مضاف إليه مجرور بالفتحة نيابة عن الكسرة لأنه ممنوع من الصرف (العلمية والعجمة)                                              </a:t>
            </a: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542078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b="1" dirty="0" smtClean="0">
                <a:solidFill>
                  <a:srgbClr val="FF0000"/>
                </a:solidFill>
              </a:rPr>
              <a:t>مشى راكبٌ من أهلِ </a:t>
            </a:r>
            <a:r>
              <a:rPr lang="ar-IQ" b="1" u="sng" dirty="0" smtClean="0">
                <a:solidFill>
                  <a:srgbClr val="FF0000"/>
                </a:solidFill>
              </a:rPr>
              <a:t>مصرَ</a:t>
            </a:r>
            <a:r>
              <a:rPr lang="ar-IQ" b="1" dirty="0" smtClean="0">
                <a:solidFill>
                  <a:srgbClr val="FF0000"/>
                </a:solidFill>
              </a:rPr>
              <a:t> وأهلِهِ                              </a:t>
            </a:r>
            <a:endParaRPr lang="ar-IQ" sz="2800" b="1" dirty="0" smtClean="0">
              <a:solidFill>
                <a:srgbClr val="FF0000"/>
              </a:solidFill>
            </a:endParaRPr>
          </a:p>
          <a:p>
            <a:r>
              <a:rPr lang="ar-IQ" sz="2800" b="1" u="sng" dirty="0" smtClean="0">
                <a:solidFill>
                  <a:srgbClr val="FF0000"/>
                </a:solidFill>
              </a:rPr>
              <a:t>بمكةَ من مصرَ </a:t>
            </a:r>
            <a:r>
              <a:rPr lang="ar-IQ" sz="2800" b="1" dirty="0" smtClean="0">
                <a:solidFill>
                  <a:srgbClr val="FF0000"/>
                </a:solidFill>
              </a:rPr>
              <a:t>العشيةَ راجعُ       </a:t>
            </a:r>
          </a:p>
          <a:p>
            <a:r>
              <a:rPr lang="ar-IQ" sz="2800" dirty="0" smtClean="0"/>
              <a:t>مصر الأولى: مضاف إليه مجرور بالفتحة لأنه ممنوع من الصرف( العلمية والتأنيث)، بمكة: اسم مجرور بالفتحة لأنه ممنوع من الصرف( العلمية والتأنيث)، مصر الثانية: اسم مجرور بالفتحة لأنه ممنوع من الصرف (العلمية والتأنيث)</a:t>
            </a:r>
            <a:endParaRPr lang="ar-IQ" sz="2800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45538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IQ" dirty="0" smtClean="0"/>
              <a:t>شواهد 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ar-IQ" b="1" dirty="0">
                <a:solidFill>
                  <a:schemeClr val="tx2"/>
                </a:solidFill>
              </a:rPr>
              <a:t>ستعلمُ أيُّنا خيرٌ قديما                وأعظمنا ببطنِ </a:t>
            </a:r>
            <a:r>
              <a:rPr lang="ar-IQ" b="1" u="sng" dirty="0">
                <a:solidFill>
                  <a:schemeClr val="tx2"/>
                </a:solidFill>
              </a:rPr>
              <a:t>حراءَ</a:t>
            </a:r>
            <a:r>
              <a:rPr lang="ar-IQ" b="1" dirty="0">
                <a:solidFill>
                  <a:schemeClr val="tx2"/>
                </a:solidFill>
              </a:rPr>
              <a:t> نارا</a:t>
            </a:r>
          </a:p>
          <a:p>
            <a:r>
              <a:rPr lang="ar-IQ" dirty="0" smtClean="0"/>
              <a:t>حراء: مضاف إليه مجرور بالفتحة نيابة عن الكسرة لأنه ممنوع من الصرف لعلة واحدة( منتهي بألف التأنيث الممدودة)</a:t>
            </a:r>
          </a:p>
          <a:p>
            <a:r>
              <a:rPr lang="ar-IQ" b="1" dirty="0">
                <a:solidFill>
                  <a:schemeClr val="tx2"/>
                </a:solidFill>
              </a:rPr>
              <a:t>لما سمعتُ نداءَ مُرّةَ قد علا                                 </a:t>
            </a:r>
          </a:p>
          <a:p>
            <a:r>
              <a:rPr lang="ar-IQ" b="1" dirty="0">
                <a:solidFill>
                  <a:schemeClr val="tx2"/>
                </a:solidFill>
              </a:rPr>
              <a:t> وابنيّ ربيعةَ في الغبارِ الأقتمِ</a:t>
            </a:r>
          </a:p>
          <a:p>
            <a:endParaRPr lang="ar-IQ" dirty="0"/>
          </a:p>
          <a:p>
            <a:r>
              <a:rPr lang="ar-IQ" dirty="0" smtClean="0"/>
              <a:t>مرةَ ، ربيعةَ: كلاهما تعرب مضاف إليه مجرور بالفتحة لأنه ممنوع من الصرف (العلمية والتأنيث).                             </a:t>
            </a:r>
            <a:endParaRPr lang="ar-IQ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984948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b="1" dirty="0" smtClean="0">
                <a:solidFill>
                  <a:srgbClr val="7030A0"/>
                </a:solidFill>
              </a:rPr>
              <a:t>ولكنّما أهلي بوادٍ أنيسُهُ                                        </a:t>
            </a:r>
          </a:p>
          <a:p>
            <a:r>
              <a:rPr lang="ar-IQ" b="1" dirty="0" smtClean="0">
                <a:solidFill>
                  <a:srgbClr val="7030A0"/>
                </a:solidFill>
              </a:rPr>
              <a:t>ذئابٌ تبغيّ الناسَ </a:t>
            </a:r>
            <a:r>
              <a:rPr lang="ar-IQ" b="1" u="sng" dirty="0" smtClean="0">
                <a:solidFill>
                  <a:srgbClr val="7030A0"/>
                </a:solidFill>
              </a:rPr>
              <a:t>مثنى ومُوْحَدُ</a:t>
            </a:r>
          </a:p>
          <a:p>
            <a:pPr algn="r"/>
            <a:endParaRPr lang="ar-IQ" dirty="0" smtClean="0">
              <a:solidFill>
                <a:srgbClr val="7030A0"/>
              </a:solidFill>
            </a:endParaRPr>
          </a:p>
          <a:p>
            <a:pPr algn="r"/>
            <a:r>
              <a:rPr lang="ar-IQ" dirty="0">
                <a:solidFill>
                  <a:srgbClr val="7030A0"/>
                </a:solidFill>
              </a:rPr>
              <a:t> </a:t>
            </a:r>
            <a:r>
              <a:rPr lang="ar-IQ" dirty="0" smtClean="0">
                <a:solidFill>
                  <a:srgbClr val="7030A0"/>
                </a:solidFill>
              </a:rPr>
              <a:t> مثنى: صفة مرفوعة بالضمة المقدرة على الألف، وموحد: الواو للعطف، موحد: معطوف مرفوع بالضمة، والشاهد فيه: مثنى وموحد جاء بالعددين (واحد واثنان) معدولين إلى مثنى وموحد فمنعهما من الصرف ولم ينوّنهما بسبب(الوصفية والعدول). </a:t>
            </a:r>
          </a:p>
        </p:txBody>
      </p:sp>
    </p:spTree>
    <p:extLst>
      <p:ext uri="{BB962C8B-B14F-4D97-AF65-F5344CB8AC3E}">
        <p14:creationId xmlns:p14="http://schemas.microsoft.com/office/powerpoint/2010/main" val="4168386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شواهد 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IQ" b="1" dirty="0">
                <a:solidFill>
                  <a:schemeClr val="accent6">
                    <a:lumMod val="50000"/>
                  </a:schemeClr>
                </a:solidFill>
              </a:rPr>
              <a:t>مَنَتْ لك أن تلاقيني المنايا                                   </a:t>
            </a:r>
          </a:p>
          <a:p>
            <a:r>
              <a:rPr lang="ar-IQ" b="1" u="sng" dirty="0">
                <a:solidFill>
                  <a:schemeClr val="accent6">
                    <a:lumMod val="50000"/>
                  </a:schemeClr>
                </a:solidFill>
              </a:rPr>
              <a:t>أُحادَ أُحادَ </a:t>
            </a:r>
            <a:r>
              <a:rPr lang="ar-IQ" b="1" dirty="0">
                <a:solidFill>
                  <a:schemeClr val="accent6">
                    <a:lumMod val="50000"/>
                  </a:schemeClr>
                </a:solidFill>
              </a:rPr>
              <a:t>في شهرٍ </a:t>
            </a:r>
            <a:r>
              <a:rPr lang="ar-IQ" b="1" dirty="0" smtClean="0">
                <a:solidFill>
                  <a:schemeClr val="accent6">
                    <a:lumMod val="50000"/>
                  </a:schemeClr>
                </a:solidFill>
              </a:rPr>
              <a:t>حلالِ</a:t>
            </a:r>
          </a:p>
          <a:p>
            <a:pPr algn="r"/>
            <a:endParaRPr lang="ar-IQ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r"/>
            <a:r>
              <a:rPr lang="ar-IQ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ar-IQ" b="1" dirty="0" smtClean="0">
                <a:solidFill>
                  <a:schemeClr val="accent6">
                    <a:lumMod val="50000"/>
                  </a:schemeClr>
                </a:solidFill>
              </a:rPr>
              <a:t>أحادَ أحادَ: حال منصوب بالفتحة وهو ممنوع من الصرف بسبب( الوصفية والعدول) من واحد، ولذلك لم ينون تنوين النصب </a:t>
            </a:r>
            <a:endParaRPr lang="ar-IQ" b="1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52166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ar-IQ" dirty="0" smtClean="0"/>
              <a:t>قال تعالى:                                                   </a:t>
            </a:r>
          </a:p>
          <a:p>
            <a:pPr marL="0" indent="0" algn="r">
              <a:buNone/>
            </a:pPr>
            <a:r>
              <a:rPr lang="ar-IQ" dirty="0"/>
              <a:t> </a:t>
            </a:r>
            <a:r>
              <a:rPr lang="ar-IQ" dirty="0" smtClean="0"/>
              <a:t> </a:t>
            </a:r>
            <a:r>
              <a:rPr lang="ar-IQ" b="1" dirty="0" smtClean="0">
                <a:solidFill>
                  <a:srgbClr val="FF0000"/>
                </a:solidFill>
              </a:rPr>
              <a:t>( وإذ قلنا للملائكةِ اسجدوا </a:t>
            </a:r>
            <a:r>
              <a:rPr lang="ar-IQ" b="1" u="sng" dirty="0">
                <a:solidFill>
                  <a:srgbClr val="FF0000"/>
                </a:solidFill>
              </a:rPr>
              <a:t>لآدمَ </a:t>
            </a:r>
            <a:r>
              <a:rPr lang="ar-IQ" b="1" dirty="0">
                <a:solidFill>
                  <a:srgbClr val="FF0000"/>
                </a:solidFill>
              </a:rPr>
              <a:t>فسجدوا إلا </a:t>
            </a:r>
            <a:r>
              <a:rPr lang="ar-IQ" b="1" dirty="0" smtClean="0">
                <a:solidFill>
                  <a:srgbClr val="FF0000"/>
                </a:solidFill>
              </a:rPr>
              <a:t>أبليسَ)</a:t>
            </a:r>
          </a:p>
          <a:p>
            <a:pPr marL="0" indent="0" algn="r">
              <a:buNone/>
            </a:pPr>
            <a:r>
              <a:rPr lang="ar-IQ" b="1" dirty="0" smtClean="0">
                <a:solidFill>
                  <a:srgbClr val="FF0000"/>
                </a:solidFill>
              </a:rPr>
              <a:t>لآدم: اللام حرف جر، آدم: اسم مجرور بالفتحة نيابة عن الكسرةلأنه ممنوع من الصرف ( العلمية والعجمة)</a:t>
            </a:r>
            <a:r>
              <a:rPr lang="ar-IQ" dirty="0" smtClean="0"/>
              <a:t>                                        </a:t>
            </a:r>
          </a:p>
          <a:p>
            <a:pPr algn="r"/>
            <a:r>
              <a:rPr lang="en-US" dirty="0" smtClean="0"/>
              <a:t>         </a:t>
            </a:r>
            <a:r>
              <a:rPr lang="ar-IQ" dirty="0" smtClean="0"/>
              <a:t> </a:t>
            </a:r>
            <a:r>
              <a:rPr lang="ar-IQ" b="1" dirty="0" smtClean="0"/>
              <a:t>(قل من كان عدوا </a:t>
            </a:r>
            <a:r>
              <a:rPr lang="ar-IQ" b="1" u="sng" dirty="0" smtClean="0"/>
              <a:t>لجبريلَ </a:t>
            </a:r>
            <a:r>
              <a:rPr lang="ar-IQ" b="1" dirty="0" smtClean="0"/>
              <a:t>فإنه نزله على قلبك بإذن الله</a:t>
            </a:r>
            <a:endParaRPr lang="en-US" b="1" dirty="0" smtClean="0"/>
          </a:p>
          <a:p>
            <a:pPr algn="r"/>
            <a:r>
              <a:rPr lang="en-US" b="1" dirty="0" smtClean="0"/>
              <a:t>                                                       </a:t>
            </a:r>
            <a:r>
              <a:rPr lang="ar-IQ" b="1" dirty="0" smtClean="0"/>
              <a:t>مُصدقا لما بين يديه)</a:t>
            </a:r>
            <a:r>
              <a:rPr lang="ar-IQ" dirty="0" smtClean="0"/>
              <a:t> </a:t>
            </a:r>
          </a:p>
          <a:p>
            <a:pPr algn="r"/>
            <a:r>
              <a:rPr lang="ar-IQ" dirty="0" smtClean="0"/>
              <a:t>لجبريلَ: مجرور بالفتحة نيابة عن الكسرة لأنه ممنوع من الصرف ( العلمية والعجمة)</a:t>
            </a:r>
          </a:p>
          <a:p>
            <a:pPr marL="0" indent="0" algn="r">
              <a:buNone/>
            </a:pPr>
            <a:r>
              <a:rPr lang="ar-IQ" b="1" dirty="0" smtClean="0">
                <a:solidFill>
                  <a:srgbClr val="FF0000"/>
                </a:solidFill>
              </a:rPr>
              <a:t>(</a:t>
            </a:r>
            <a:r>
              <a:rPr lang="ar-IQ" b="1" u="sng" dirty="0" smtClean="0">
                <a:solidFill>
                  <a:srgbClr val="FF0000"/>
                </a:solidFill>
              </a:rPr>
              <a:t>شهرُ رمضانَ</a:t>
            </a:r>
            <a:r>
              <a:rPr lang="ar-IQ" b="1" dirty="0" smtClean="0">
                <a:solidFill>
                  <a:srgbClr val="FF0000"/>
                </a:solidFill>
              </a:rPr>
              <a:t> الذي أُنزِل فيه القرآن)</a:t>
            </a:r>
          </a:p>
          <a:p>
            <a:pPr algn="r"/>
            <a:r>
              <a:rPr lang="ar-IQ" b="1" dirty="0" smtClean="0">
                <a:solidFill>
                  <a:srgbClr val="FF0000"/>
                </a:solidFill>
              </a:rPr>
              <a:t>شهرُ: مبتدأ مرفوع بالضمة وهو مضاف ورمضان: مضاف إليه مجروربالفتحة نيابة عن الكسرة لأنه ممنوع من الصرف ( العلمية والألف والنون) </a:t>
            </a:r>
            <a:r>
              <a:rPr lang="ar-IQ" dirty="0" smtClean="0"/>
              <a:t>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364699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ar-IQ" dirty="0" smtClean="0"/>
              <a:t>شواهد الممنوع من 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ar-IQ" b="1" dirty="0"/>
              <a:t>( فانكحوا ما طاب لكم من النساءِ </a:t>
            </a:r>
            <a:r>
              <a:rPr lang="ar-IQ" b="1" u="sng" dirty="0"/>
              <a:t>مُثنى وثُلاثَ ورُباع</a:t>
            </a:r>
            <a:r>
              <a:rPr lang="ar-IQ" b="1" dirty="0"/>
              <a:t>َ) </a:t>
            </a:r>
            <a:endParaRPr lang="ar-IQ" b="1" dirty="0" smtClean="0"/>
          </a:p>
          <a:p>
            <a:r>
              <a:rPr lang="ar-IQ" b="1" dirty="0" smtClean="0"/>
              <a:t>مُثنى: صفة مجرورة بالفتحة المقدرة نيابة عن الكسرة المقدرة لأنها ممنوعة من الصرف بسبب( الوصفية والعدول) من اثنان</a:t>
            </a:r>
          </a:p>
          <a:p>
            <a:r>
              <a:rPr lang="ar-IQ" b="1" dirty="0" smtClean="0"/>
              <a:t>وثُلاثَ ورُباعَ: معطوف مجرور بالفتحة نيابة عن الكسرة لأنه ممنوع من الصرف( الوصفية والعدول) من ثلاثة وأربعة.                                                    </a:t>
            </a:r>
            <a:endParaRPr lang="ar-IQ" b="1" dirty="0"/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2135901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ar-IQ" b="1" dirty="0" smtClean="0"/>
              <a:t>( من كان مريضا أو على سفر فعدة من أيامٍ أ</a:t>
            </a:r>
            <a:r>
              <a:rPr lang="ar-IQ" b="1" u="sng" dirty="0" smtClean="0"/>
              <a:t>ُخرَ </a:t>
            </a:r>
            <a:r>
              <a:rPr lang="ar-IQ" b="1" dirty="0" smtClean="0"/>
              <a:t>  )</a:t>
            </a:r>
          </a:p>
          <a:p>
            <a:r>
              <a:rPr lang="ar-IQ" b="1" dirty="0" smtClean="0"/>
              <a:t>أُخرَ: مضاف إليه مجرور بالفتحة نيابة عن الكسرة لأنه ممنوع من الصرف( الوصفية والعدول) من أخرى.</a:t>
            </a:r>
          </a:p>
          <a:p>
            <a:endParaRPr lang="ar-IQ" dirty="0" smtClean="0"/>
          </a:p>
          <a:p>
            <a:r>
              <a:rPr lang="ar-IQ" b="1" dirty="0" smtClean="0">
                <a:solidFill>
                  <a:srgbClr val="FF0000"/>
                </a:solidFill>
              </a:rPr>
              <a:t>( وإذا حُييتم بتحية فحيّوا بأحسنَ منها )</a:t>
            </a:r>
          </a:p>
          <a:p>
            <a:r>
              <a:rPr lang="ar-IQ" b="1" dirty="0" smtClean="0">
                <a:solidFill>
                  <a:srgbClr val="FF0000"/>
                </a:solidFill>
              </a:rPr>
              <a:t>بأحسنَ: الباء حرف جر، أحسنَ: اسم مجرور الفتحة نيابة عن الكسرة لأنه ممنوع من الصرف( العلمية ووزن الفعل)               </a:t>
            </a:r>
          </a:p>
          <a:p>
            <a:endParaRPr lang="ar-IQ" dirty="0" smtClean="0"/>
          </a:p>
          <a:p>
            <a:endParaRPr lang="ar-IQ" dirty="0"/>
          </a:p>
          <a:p>
            <a:pPr algn="r"/>
            <a:r>
              <a:rPr lang="ar-IQ" b="1" dirty="0" smtClean="0"/>
              <a:t>( وأوحينا إلى </a:t>
            </a:r>
            <a:r>
              <a:rPr lang="ar-IQ" b="1" u="sng" dirty="0" smtClean="0"/>
              <a:t>إبراهيمَ وإسماعيلَ وإسحاقَ ويعقوبَ </a:t>
            </a:r>
            <a:r>
              <a:rPr lang="ar-IQ" b="1" dirty="0" smtClean="0"/>
              <a:t>والأسباطِ </a:t>
            </a:r>
            <a:r>
              <a:rPr lang="ar-IQ" b="1" u="sng" dirty="0" smtClean="0"/>
              <a:t>وعيسى  ويونسَ وهارونَ وسليمانَ)      </a:t>
            </a:r>
            <a:r>
              <a:rPr lang="ar-IQ" b="1" dirty="0" smtClean="0"/>
              <a:t> </a:t>
            </a:r>
          </a:p>
          <a:p>
            <a:pPr algn="r"/>
            <a:r>
              <a:rPr lang="ar-IQ" b="1" dirty="0" smtClean="0"/>
              <a:t>اسماء ممنوعة من الصرف مجرورة بالفتحة نيابة عن الكسرة ( العلمية والعجمة) أما سليمان فهو ممنوع من الصرف بسبب العلمية  وزيادة ألف ونون في آخره.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1297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r>
              <a:rPr lang="ar-IQ" b="1" dirty="0" smtClean="0">
                <a:solidFill>
                  <a:srgbClr val="FF0000"/>
                </a:solidFill>
              </a:rPr>
              <a:t>( </a:t>
            </a:r>
            <a:r>
              <a:rPr lang="ar-IQ" b="1" dirty="0">
                <a:solidFill>
                  <a:srgbClr val="FF0000"/>
                </a:solidFill>
              </a:rPr>
              <a:t>فرجع موسى إلى قومه </a:t>
            </a:r>
            <a:r>
              <a:rPr lang="ar-IQ" b="1" u="sng" dirty="0">
                <a:solidFill>
                  <a:srgbClr val="FF0000"/>
                </a:solidFill>
              </a:rPr>
              <a:t>غضبانَ </a:t>
            </a:r>
            <a:r>
              <a:rPr lang="ar-IQ" b="1" dirty="0">
                <a:solidFill>
                  <a:srgbClr val="FF0000"/>
                </a:solidFill>
              </a:rPr>
              <a:t>أسفاً</a:t>
            </a:r>
            <a:r>
              <a:rPr lang="ar-IQ" b="1" dirty="0" smtClean="0">
                <a:solidFill>
                  <a:srgbClr val="FF0000"/>
                </a:solidFill>
              </a:rPr>
              <a:t>) </a:t>
            </a:r>
          </a:p>
          <a:p>
            <a:pPr algn="r"/>
            <a:r>
              <a:rPr lang="ar-IQ" b="1" dirty="0" smtClean="0">
                <a:solidFill>
                  <a:srgbClr val="FF0000"/>
                </a:solidFill>
              </a:rPr>
              <a:t>غضبان: حال منصوب بالفتحة وهو ممنوع من الصرف لذلك لم ينون هنا </a:t>
            </a:r>
            <a:r>
              <a:rPr lang="ar-IQ" b="1" smtClean="0">
                <a:solidFill>
                  <a:srgbClr val="FF0000"/>
                </a:solidFill>
              </a:rPr>
              <a:t>تنوين </a:t>
            </a:r>
            <a:r>
              <a:rPr lang="ar-IQ" b="1" smtClean="0">
                <a:solidFill>
                  <a:srgbClr val="FF0000"/>
                </a:solidFill>
              </a:rPr>
              <a:t>نصب(الوصفية </a:t>
            </a:r>
            <a:r>
              <a:rPr lang="ar-IQ" b="1" dirty="0" smtClean="0">
                <a:solidFill>
                  <a:srgbClr val="FF0000"/>
                </a:solidFill>
              </a:rPr>
              <a:t>وزيادة الألف والنون)                     </a:t>
            </a:r>
            <a:endParaRPr lang="ar-IQ" b="1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ar-IQ" b="1" dirty="0" smtClean="0"/>
              <a:t>( </a:t>
            </a:r>
            <a:r>
              <a:rPr lang="ar-IQ" b="1" dirty="0"/>
              <a:t>وإذا أذقنا الإنسان رحمةً من بعدِ </a:t>
            </a:r>
            <a:r>
              <a:rPr lang="ar-IQ" b="1" u="sng" dirty="0"/>
              <a:t>ضراءَ </a:t>
            </a:r>
            <a:r>
              <a:rPr lang="ar-IQ" b="1" dirty="0"/>
              <a:t>مستهم إذا لهم مكرٌ </a:t>
            </a:r>
            <a:endParaRPr lang="en-US" b="1" dirty="0" smtClean="0"/>
          </a:p>
          <a:p>
            <a:pPr marL="0" indent="0" algn="r">
              <a:buNone/>
            </a:pPr>
            <a:r>
              <a:rPr lang="en-US" b="1" dirty="0" smtClean="0"/>
              <a:t> </a:t>
            </a:r>
            <a:r>
              <a:rPr lang="ar-IQ" b="1" dirty="0" smtClean="0"/>
              <a:t>في آياتنا) </a:t>
            </a:r>
            <a:r>
              <a:rPr lang="ar-IQ" sz="2800" b="1" dirty="0" smtClean="0">
                <a:solidFill>
                  <a:srgbClr val="FF0000"/>
                </a:solidFill>
              </a:rPr>
              <a:t>ضراء: مضاف إليه مجرور بالفتحة نيابة عن الكسرة لأنه ممنوع من الصرف( ألف التأنيث الممدودة)</a:t>
            </a:r>
          </a:p>
          <a:p>
            <a:endParaRPr lang="ar-IQ" sz="2800" dirty="0">
              <a:solidFill>
                <a:srgbClr val="FF0000"/>
              </a:solidFill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4066070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ar-IQ" dirty="0" smtClean="0"/>
              <a:t>الممنوع من الصرف</a:t>
            </a:r>
            <a:endParaRPr lang="ar-IQ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IQ" b="1" dirty="0" smtClean="0">
                <a:solidFill>
                  <a:srgbClr val="FF0000"/>
                </a:solidFill>
              </a:rPr>
              <a:t>( ولقد زيّنّا السماء الدنيا </a:t>
            </a:r>
            <a:r>
              <a:rPr lang="ar-IQ" b="1" u="sng" dirty="0" smtClean="0">
                <a:solidFill>
                  <a:srgbClr val="FF0000"/>
                </a:solidFill>
              </a:rPr>
              <a:t>بمصابيحَ</a:t>
            </a:r>
            <a:r>
              <a:rPr lang="ar-IQ" b="1" dirty="0" smtClean="0">
                <a:solidFill>
                  <a:srgbClr val="FF0000"/>
                </a:solidFill>
              </a:rPr>
              <a:t> وجعلناها رجوما للشياطين)</a:t>
            </a:r>
          </a:p>
          <a:p>
            <a:pPr marL="0" indent="0" algn="r">
              <a:buNone/>
            </a:pPr>
            <a:r>
              <a:rPr lang="ar-IQ" sz="2800" b="1" dirty="0" smtClean="0">
                <a:solidFill>
                  <a:schemeClr val="accent5">
                    <a:lumMod val="50000"/>
                  </a:schemeClr>
                </a:solidFill>
              </a:rPr>
              <a:t>بمصابيح: اسم مجرور بالفتحة نيابة عن الكسرة لأنه ممنوع من الصرف(على صيغة منتهى الجموع مفاعيل)</a:t>
            </a:r>
          </a:p>
          <a:p>
            <a:pPr algn="r"/>
            <a:endParaRPr lang="ar-IQ" sz="28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 algn="r">
              <a:buNone/>
            </a:pPr>
            <a:r>
              <a:rPr lang="ar-IQ" b="1" dirty="0" smtClean="0"/>
              <a:t>( وإذ نجيناكم من آلِ </a:t>
            </a:r>
            <a:r>
              <a:rPr lang="ar-IQ" b="1" u="sng" dirty="0" smtClean="0"/>
              <a:t>فرعونَ</a:t>
            </a:r>
            <a:r>
              <a:rPr lang="ar-IQ" b="1" dirty="0" smtClean="0"/>
              <a:t> يسومونكم سوء العذابِ)</a:t>
            </a:r>
          </a:p>
          <a:p>
            <a:pPr marL="0" indent="0" algn="r">
              <a:buNone/>
            </a:pPr>
            <a:r>
              <a:rPr lang="ar-IQ" sz="2800" b="1" dirty="0" smtClean="0">
                <a:solidFill>
                  <a:srgbClr val="00B0F0"/>
                </a:solidFill>
              </a:rPr>
              <a:t>من: حرف جر، آل: اسم مجرور بالكسرة وهو مضاف، فرعون: مضاف إليه مجرور بالفتحة نيابة عن الكسرة؛ لأنه ممنوع من الصرف( العلمية والعجمة)</a:t>
            </a:r>
            <a:endParaRPr lang="ar-IQ" sz="28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579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773</Words>
  <Application>Microsoft Office PowerPoint</Application>
  <PresentationFormat>عرض على الشاشة (3:4)‏</PresentationFormat>
  <Paragraphs>77</Paragraphs>
  <Slides>12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بسمِهِ تعالى </vt:lpstr>
      <vt:lpstr>الممنوع من الصرف</vt:lpstr>
      <vt:lpstr>الممنوع من الصرف</vt:lpstr>
      <vt:lpstr>الممنوع من الصرف</vt:lpstr>
      <vt:lpstr>شواهد الممنوع من الصرف</vt:lpstr>
      <vt:lpstr>الممنوع من الصرف</vt:lpstr>
      <vt:lpstr>شواهد الممنوع من الصرف</vt:lpstr>
      <vt:lpstr>الممنوع من الصرف</vt:lpstr>
      <vt:lpstr>شواهد الممنوع من  الصرف</vt:lpstr>
      <vt:lpstr>الممنوع من الصرف</vt:lpstr>
      <vt:lpstr>الممنوع من الصرف</vt:lpstr>
      <vt:lpstr>الممنوع من الصرف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شواهد الممنوع من الصرف</dc:title>
  <dc:creator>Acer</dc:creator>
  <cp:lastModifiedBy>DR.Ahmed Saker 2O11</cp:lastModifiedBy>
  <cp:revision>14</cp:revision>
  <dcterms:created xsi:type="dcterms:W3CDTF">2006-08-16T00:00:00Z</dcterms:created>
  <dcterms:modified xsi:type="dcterms:W3CDTF">2026-01-08T20:54:11Z</dcterms:modified>
</cp:coreProperties>
</file>