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8" r:id="rId4"/>
    <p:sldId id="257"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305"/>
    <a:srgbClr val="F2A0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93" d="100"/>
          <a:sy n="93" d="100"/>
        </p:scale>
        <p:origin x="21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00AD5-8B7B-DA9E-444C-50EE79020A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F7B25B-0A45-2CD9-8F21-A7018013AF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6C4D6CD-962F-383E-4D76-CB70E3690849}"/>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5" name="Footer Placeholder 4">
            <a:extLst>
              <a:ext uri="{FF2B5EF4-FFF2-40B4-BE49-F238E27FC236}">
                <a16:creationId xmlns:a16="http://schemas.microsoft.com/office/drawing/2014/main" id="{E3223F1B-55FA-4574-1D3E-D62293ED1D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45E324-6959-10D7-4490-4777B549650D}"/>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1620644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39E22-EA20-7B6E-E190-08C772C219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B78C83-5ED4-E9F4-4C9E-5B3E5EA385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3AB5FA-0FDD-D8C2-85F8-D065CCFF356B}"/>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5" name="Footer Placeholder 4">
            <a:extLst>
              <a:ext uri="{FF2B5EF4-FFF2-40B4-BE49-F238E27FC236}">
                <a16:creationId xmlns:a16="http://schemas.microsoft.com/office/drawing/2014/main" id="{E1E4785D-3C4B-0B7C-F807-7714C80881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69C06B-3A36-BAAD-A676-A60402A1B915}"/>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153195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82ABED-AD42-4867-D839-87CC1AB837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4BAABBC-9870-1BE9-900A-F0ED92827AD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27709D-70AB-C13E-B4AF-CE341F3E6A8C}"/>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5" name="Footer Placeholder 4">
            <a:extLst>
              <a:ext uri="{FF2B5EF4-FFF2-40B4-BE49-F238E27FC236}">
                <a16:creationId xmlns:a16="http://schemas.microsoft.com/office/drawing/2014/main" id="{F919F05C-105C-8AB0-1890-736EE3B42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F445D2-4F78-A32D-692B-A9DB8D76F392}"/>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994028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91148-FDDE-ECED-23EB-8D4FDB01BC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6CBC21-F7A9-018B-E7B0-B0E7717A6A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68F757-A647-4B47-C1B9-877CCABA2BD5}"/>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5" name="Footer Placeholder 4">
            <a:extLst>
              <a:ext uri="{FF2B5EF4-FFF2-40B4-BE49-F238E27FC236}">
                <a16:creationId xmlns:a16="http://schemas.microsoft.com/office/drawing/2014/main" id="{E7E9B799-D7DE-A883-2E93-47E07B93E5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E9306B-DA45-C4BA-9C8A-2D2937071762}"/>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4117436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5F733-7BF8-01B4-C46C-5CEAF6112A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322397B-5729-5136-4BA8-E6CF59C027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4A2056-E2FB-8CD1-D0C4-ECDCFAE82CF3}"/>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5" name="Footer Placeholder 4">
            <a:extLst>
              <a:ext uri="{FF2B5EF4-FFF2-40B4-BE49-F238E27FC236}">
                <a16:creationId xmlns:a16="http://schemas.microsoft.com/office/drawing/2014/main" id="{5C4F642C-90ED-0F90-A556-2C6494C1B7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76439-2A62-1E9D-9339-994B47F2D657}"/>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658732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823D3-6E1C-41CC-6B95-70B00959F2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38D56D-EA4A-835E-E7F7-D2D67D70D6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D998ED-A2FB-117D-C45E-18D8FCE217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BF3DC2-756A-4F85-9309-E9CF1C29086A}"/>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6" name="Footer Placeholder 5">
            <a:extLst>
              <a:ext uri="{FF2B5EF4-FFF2-40B4-BE49-F238E27FC236}">
                <a16:creationId xmlns:a16="http://schemas.microsoft.com/office/drawing/2014/main" id="{3FF14621-EFF7-A17B-A8A1-7CDA74D794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782482-64A5-0E20-F146-F77515B1151A}"/>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1993368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B1858-B33D-56EC-C9E0-F5BCFA01CF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CC6682-F6D1-6944-0CA2-A3F822FE50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C3D6AB-BE19-FCEB-12FC-0CA361CA9B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E0B2DA-F366-82ED-E532-A5FBDAD4DD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9CC212-A3CD-D0F6-B979-DB8BC5B0DF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2146A4-6746-A249-A25C-E7B1192595C1}"/>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8" name="Footer Placeholder 7">
            <a:extLst>
              <a:ext uri="{FF2B5EF4-FFF2-40B4-BE49-F238E27FC236}">
                <a16:creationId xmlns:a16="http://schemas.microsoft.com/office/drawing/2014/main" id="{2E8AB8D0-401E-AE9E-AA77-9F9B0C1EFD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7DC35B-BA3A-6687-E991-D8D5DF2D7258}"/>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899370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C7FA2-32B4-4E8F-89EA-C0A93F82E6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9C38637-DE6B-A1F2-40B4-EB0DD248C89E}"/>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4" name="Footer Placeholder 3">
            <a:extLst>
              <a:ext uri="{FF2B5EF4-FFF2-40B4-BE49-F238E27FC236}">
                <a16:creationId xmlns:a16="http://schemas.microsoft.com/office/drawing/2014/main" id="{0A53D230-0E9B-8B36-A0F6-295FEF3BF3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397272-44C1-54CF-A949-F10EAA2A41D8}"/>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1163397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B3F769-1227-D0E6-2E81-D5F85997DFC2}"/>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3" name="Footer Placeholder 2">
            <a:extLst>
              <a:ext uri="{FF2B5EF4-FFF2-40B4-BE49-F238E27FC236}">
                <a16:creationId xmlns:a16="http://schemas.microsoft.com/office/drawing/2014/main" id="{91255BF6-1BE4-8F80-0DC7-144FB98125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F2F60C-CAFE-26DE-C54C-899F7A011A36}"/>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1619469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946DB-C2D9-E3A6-7358-215C076648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CE2DB4-49A5-91D3-183E-0E9D9579C8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DED789-5A93-7741-1308-4C00D3DB3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C61B94-5F0B-1784-9DF0-332C30318DE4}"/>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6" name="Footer Placeholder 5">
            <a:extLst>
              <a:ext uri="{FF2B5EF4-FFF2-40B4-BE49-F238E27FC236}">
                <a16:creationId xmlns:a16="http://schemas.microsoft.com/office/drawing/2014/main" id="{DFCA33F8-AF01-CB9C-E238-5290BA9103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6B43B1-6824-5F59-F220-08432C5D80B2}"/>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3777153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D849C-9A69-397D-3A1A-B3AA074E30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6049B2-509B-B857-4B47-0087A5EE1F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B77087-36BC-9846-7573-618BE9BC74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0D9216-A4C3-61A8-FD24-FFAAADB14AA2}"/>
              </a:ext>
            </a:extLst>
          </p:cNvPr>
          <p:cNvSpPr>
            <a:spLocks noGrp="1"/>
          </p:cNvSpPr>
          <p:nvPr>
            <p:ph type="dt" sz="half" idx="10"/>
          </p:nvPr>
        </p:nvSpPr>
        <p:spPr/>
        <p:txBody>
          <a:bodyPr/>
          <a:lstStyle/>
          <a:p>
            <a:fld id="{8D3F3EC8-CFD1-4AF0-B9E6-6FB3FC223A7F}" type="datetimeFigureOut">
              <a:rPr lang="en-US" smtClean="0"/>
              <a:t>2/26/2026</a:t>
            </a:fld>
            <a:endParaRPr lang="en-US"/>
          </a:p>
        </p:txBody>
      </p:sp>
      <p:sp>
        <p:nvSpPr>
          <p:cNvPr id="6" name="Footer Placeholder 5">
            <a:extLst>
              <a:ext uri="{FF2B5EF4-FFF2-40B4-BE49-F238E27FC236}">
                <a16:creationId xmlns:a16="http://schemas.microsoft.com/office/drawing/2014/main" id="{A18C49C0-03FA-5E3A-C129-70DCA23DB7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56EFCB-1774-D92F-0C3C-DF2E3B6DE634}"/>
              </a:ext>
            </a:extLst>
          </p:cNvPr>
          <p:cNvSpPr>
            <a:spLocks noGrp="1"/>
          </p:cNvSpPr>
          <p:nvPr>
            <p:ph type="sldNum" sz="quarter" idx="12"/>
          </p:nvPr>
        </p:nvSpPr>
        <p:spPr/>
        <p:txBody>
          <a:bodyPr/>
          <a:lstStyle/>
          <a:p>
            <a:fld id="{99F8FD57-BFDC-4D41-AFF6-4B78ED90A67A}" type="slidenum">
              <a:rPr lang="en-US" smtClean="0"/>
              <a:t>‹#›</a:t>
            </a:fld>
            <a:endParaRPr lang="en-US"/>
          </a:p>
        </p:txBody>
      </p:sp>
    </p:spTree>
    <p:extLst>
      <p:ext uri="{BB962C8B-B14F-4D97-AF65-F5344CB8AC3E}">
        <p14:creationId xmlns:p14="http://schemas.microsoft.com/office/powerpoint/2010/main" val="2663892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5A482F-ECAA-05B0-0C9D-532084DBD0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6DDF38-DD4E-7FD3-8D17-970782587A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E89C19-7BEB-80A7-84CC-71F548E1F2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3F3EC8-CFD1-4AF0-B9E6-6FB3FC223A7F}" type="datetimeFigureOut">
              <a:rPr lang="en-US" smtClean="0"/>
              <a:t>2/26/2026</a:t>
            </a:fld>
            <a:endParaRPr lang="en-US"/>
          </a:p>
        </p:txBody>
      </p:sp>
      <p:sp>
        <p:nvSpPr>
          <p:cNvPr id="5" name="Footer Placeholder 4">
            <a:extLst>
              <a:ext uri="{FF2B5EF4-FFF2-40B4-BE49-F238E27FC236}">
                <a16:creationId xmlns:a16="http://schemas.microsoft.com/office/drawing/2014/main" id="{BD6355DE-E6BE-2655-AF64-DB86605C9D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689048F-541D-374A-A37B-F5F660D92A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F8FD57-BFDC-4D41-AFF6-4B78ED90A67A}" type="slidenum">
              <a:rPr lang="en-US" smtClean="0"/>
              <a:t>‹#›</a:t>
            </a:fld>
            <a:endParaRPr lang="en-US"/>
          </a:p>
        </p:txBody>
      </p:sp>
    </p:spTree>
    <p:extLst>
      <p:ext uri="{BB962C8B-B14F-4D97-AF65-F5344CB8AC3E}">
        <p14:creationId xmlns:p14="http://schemas.microsoft.com/office/powerpoint/2010/main" val="967234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07E254B-5EC4-40A1-11A5-684F01BEC734}"/>
              </a:ext>
            </a:extLst>
          </p:cNvPr>
          <p:cNvSpPr>
            <a:spLocks noGrp="1"/>
          </p:cNvSpPr>
          <p:nvPr>
            <p:ph type="subTitle" idx="1"/>
          </p:nvPr>
        </p:nvSpPr>
        <p:spPr>
          <a:xfrm>
            <a:off x="799071" y="922637"/>
            <a:ext cx="10429102" cy="5239265"/>
          </a:xfrm>
        </p:spPr>
        <p:txBody>
          <a:bodyPr/>
          <a:lstStyle/>
          <a:p>
            <a:pPr rtl="1">
              <a:lnSpc>
                <a:spcPct val="150000"/>
              </a:lnSpc>
            </a:pPr>
            <a:r>
              <a:rPr kumimoji="0" lang="ar-IQ" sz="6000" b="1" i="0" u="none" strike="noStrike" kern="1200" cap="none" spc="0" normalizeH="0" baseline="0" noProof="0" dirty="0">
                <a:ln>
                  <a:noFill/>
                </a:ln>
                <a:solidFill>
                  <a:schemeClr val="accent4"/>
                </a:solidFill>
                <a:effectLst/>
                <a:uLnTx/>
                <a:uFillTx/>
                <a:latin typeface="Simplified Arabic" panose="02020603050405020304" pitchFamily="18" charset="-78"/>
                <a:ea typeface="+mn-ea"/>
                <a:cs typeface="Simplified Arabic" panose="02020603050405020304" pitchFamily="18" charset="-78"/>
              </a:rPr>
              <a:t>الأنثروبولوجيا الدينية  </a:t>
            </a:r>
            <a:br>
              <a:rPr kumimoji="0" lang="ar-IQ" sz="6000" b="1"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br>
            <a:r>
              <a:rPr kumimoji="0" lang="ar-IQ" sz="6000" b="1" i="0" u="none" strike="noStrike" kern="1200" cap="none" spc="0" normalizeH="0" baseline="0" noProof="0" dirty="0">
                <a:ln>
                  <a:noFill/>
                </a:ln>
                <a:solidFill>
                  <a:schemeClr val="accent2">
                    <a:lumMod val="75000"/>
                  </a:schemeClr>
                </a:solidFill>
                <a:effectLst/>
                <a:uLnTx/>
                <a:uFillTx/>
                <a:latin typeface="Simplified Arabic" panose="02020603050405020304" pitchFamily="18" charset="-78"/>
                <a:ea typeface="+mn-ea"/>
                <a:cs typeface="Simplified Arabic" panose="02020603050405020304" pitchFamily="18" charset="-78"/>
              </a:rPr>
              <a:t>المرحلة الرابعة </a:t>
            </a:r>
            <a:br>
              <a:rPr kumimoji="0" lang="ar-IQ" sz="6000" b="1"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br>
            <a:r>
              <a:rPr kumimoji="0" lang="ar-IQ" sz="6000" b="1" i="0" u="none" strike="noStrike" kern="1200" cap="none" spc="0" normalizeH="0" baseline="0" noProof="0" dirty="0">
                <a:ln>
                  <a:noFill/>
                </a:ln>
                <a:solidFill>
                  <a:srgbClr val="F2A068"/>
                </a:solidFill>
                <a:effectLst/>
                <a:uLnTx/>
                <a:uFillTx/>
                <a:latin typeface="Simplified Arabic" panose="02020603050405020304" pitchFamily="18" charset="-78"/>
                <a:ea typeface="+mn-ea"/>
                <a:cs typeface="Simplified Arabic" panose="02020603050405020304" pitchFamily="18" charset="-78"/>
              </a:rPr>
              <a:t>م.م. آية كاظم رسن</a:t>
            </a:r>
            <a:endParaRPr lang="en-US" dirty="0">
              <a:solidFill>
                <a:srgbClr val="F2A068"/>
              </a:solidFill>
            </a:endParaRPr>
          </a:p>
        </p:txBody>
      </p:sp>
    </p:spTree>
    <p:extLst>
      <p:ext uri="{BB962C8B-B14F-4D97-AF65-F5344CB8AC3E}">
        <p14:creationId xmlns:p14="http://schemas.microsoft.com/office/powerpoint/2010/main" val="1701500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BA29160-6CEF-83B4-A97E-3093DEB4E611}"/>
              </a:ext>
            </a:extLst>
          </p:cNvPr>
          <p:cNvSpPr>
            <a:spLocks noGrp="1"/>
          </p:cNvSpPr>
          <p:nvPr>
            <p:ph type="subTitle" idx="1"/>
          </p:nvPr>
        </p:nvSpPr>
        <p:spPr>
          <a:xfrm>
            <a:off x="609601" y="733167"/>
            <a:ext cx="10824518" cy="5502875"/>
          </a:xfrm>
        </p:spPr>
        <p:txBody>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الأنثروبولوجيا الدينية: </a:t>
            </a:r>
            <a:r>
              <a:rPr lang="ar-IQ" dirty="0">
                <a:latin typeface="Simplified Arabic" panose="02020603050405020304" pitchFamily="18" charset="-78"/>
                <a:cs typeface="Simplified Arabic" panose="02020603050405020304" pitchFamily="18" charset="-78"/>
              </a:rPr>
              <a:t>هي فرع من الأنثروبولوجيا يدرس الدين كظاهرة إنسانية وثقافية متعدياً دراسة اللاهوت للتركيز على كيفية ممارسة الطقوس والمعتقدات والرموز داخل المجتمع وتأثيراتها على السلوكيات البشرية وتفاعلاتهم الاجتماعية في حياتهم اليومية، أي أنه العلم الذي يسعى لفهم الدين عبر مقارنة المعتقدات بين الثقافات والمجتمعات الأخرى من أصول الأديان البدائية إلى الأديان المعاصرة. فهي تختلف عن التاريخ والاثنولوجيا وعلم اجتماع الأديان وبقية العلوم الأخرى لأنها تهتم بالإنسان والذي بدوره يصنع منظومة رمزية يمكن وصفها بـ (فوق الطبيعية) أو تشكل ما يسمى بالمقدس وهو الذي يتحكم فيها اكثر من اهتمامها بالإثنيات كما إنها تحاول أن تكتشف النظام الذي ينطبق قي الوقت ذاته على الديانات العالمية الكبيرة كالإسلام والمسيحية والديانات المحلية للجماعات الصغيرة الحجم كالجماعات الاسترالية فبالتالي فأن مهمة الأنثروبولوجيا الدينية تتمثل في تحديد ما يميز رموز المقدس عن الأنواع الأخرى من الرموز فضلاً عن دراسة ما يعرف بالمقدس والمدنس.   </a:t>
            </a:r>
            <a:endParaRPr lang="en-US" b="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358511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1B9D26C-669F-6FF1-46BA-46D169D00BEA}"/>
              </a:ext>
            </a:extLst>
          </p:cNvPr>
          <p:cNvSpPr>
            <a:spLocks noGrp="1"/>
          </p:cNvSpPr>
          <p:nvPr>
            <p:ph type="subTitle" idx="1"/>
          </p:nvPr>
        </p:nvSpPr>
        <p:spPr>
          <a:xfrm>
            <a:off x="774357" y="757881"/>
            <a:ext cx="10602097" cy="5231027"/>
          </a:xfrm>
        </p:spPr>
        <p:txBody>
          <a:bodyPr>
            <a:normAutofit lnSpcReduction="10000"/>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نشأة الأنثروبولوجيا الدينية</a:t>
            </a:r>
          </a:p>
          <a:p>
            <a:pPr algn="just" rtl="1">
              <a:lnSpc>
                <a:spcPct val="150000"/>
              </a:lnSpc>
              <a:spcBef>
                <a:spcPts val="0"/>
              </a:spcBef>
            </a:pPr>
            <a:r>
              <a:rPr lang="ar-IQ" dirty="0">
                <a:latin typeface="Simplified Arabic" panose="02020603050405020304" pitchFamily="18" charset="-78"/>
                <a:cs typeface="Simplified Arabic" panose="02020603050405020304" pitchFamily="18" charset="-78"/>
              </a:rPr>
              <a:t>لقد نشأت الأنثروبولوجيا الدينية في النصف الثاني من القرن التاسع عشر وقد تناولت في بداياتها مجموعة من المشكلات كالأصل وتكور الدين وماهيته وهو الخطأ الشائع الذي لن تتخلص منه إلا الآن بعد تغييرها للمنظورات التي كانت تنطلق منها فيتم تقديم الأنثروبولوجيا الدينية اليوم كفرع من فروع الأنثروبولوجيا الاجتماعية حيث يتم تحديد التشريعات الدينية ضمن البنية الاجتماعية ويتم البحث عن الوظائف الكامنة وراء تلك التشريعات الدينية داخل المجتمع الأمر الذي جعله علم مستقل وبهذا يمكن دراسة الدين من بعدين: الأول يمثل البعد التزامني </a:t>
            </a:r>
            <a:r>
              <a:rPr lang="en-US" dirty="0">
                <a:latin typeface="Simplified Arabic" panose="02020603050405020304" pitchFamily="18" charset="-78"/>
                <a:cs typeface="Simplified Arabic" panose="02020603050405020304" pitchFamily="18" charset="-78"/>
              </a:rPr>
              <a:t> (Sychronique)</a:t>
            </a:r>
            <a:r>
              <a:rPr lang="ar-IQ" dirty="0">
                <a:latin typeface="Simplified Arabic" panose="02020603050405020304" pitchFamily="18" charset="-78"/>
                <a:cs typeface="Simplified Arabic" panose="02020603050405020304" pitchFamily="18" charset="-78"/>
              </a:rPr>
              <a:t>ويتمثل بمجموعة أو نظام منسجم من الأفكار والإشارات والثاني البعد التعاقبي التطوري </a:t>
            </a:r>
            <a:r>
              <a:rPr lang="en-US" dirty="0">
                <a:latin typeface="Simplified Arabic" panose="02020603050405020304" pitchFamily="18" charset="-78"/>
                <a:cs typeface="Simplified Arabic" panose="02020603050405020304" pitchFamily="18" charset="-78"/>
              </a:rPr>
              <a:t> (Diachronique)</a:t>
            </a:r>
            <a:r>
              <a:rPr lang="ar-IQ" dirty="0">
                <a:latin typeface="Simplified Arabic" panose="02020603050405020304" pitchFamily="18" charset="-78"/>
                <a:cs typeface="Simplified Arabic" panose="02020603050405020304" pitchFamily="18" charset="-78"/>
              </a:rPr>
              <a:t>ويتمثل بمجموعة من الأفكار تتحول وتتغير باستمرار. ففي البعد الأول يتم اقتراح نماذج يتم القياس عليها أما في البعد الثاني فتقدم سيرورات عامة كإعادة التوازن بين الدين ومختلف أوجه الحياة الاجتماعية الأخرى.</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349197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6D6965A-7274-08D3-E322-08DC606BE72C}"/>
              </a:ext>
            </a:extLst>
          </p:cNvPr>
          <p:cNvSpPr>
            <a:spLocks noGrp="1"/>
          </p:cNvSpPr>
          <p:nvPr>
            <p:ph type="subTitle" idx="1"/>
          </p:nvPr>
        </p:nvSpPr>
        <p:spPr>
          <a:xfrm>
            <a:off x="708455" y="774357"/>
            <a:ext cx="10700950" cy="5412259"/>
          </a:xfrm>
        </p:spPr>
        <p:txBody>
          <a:bodyPr/>
          <a:lstStyle/>
          <a:p>
            <a:pPr algn="r"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الجوانب الرئيسية في الأنثروبولوجيا الدينية </a:t>
            </a:r>
          </a:p>
          <a:p>
            <a:pPr algn="r" rtl="1">
              <a:lnSpc>
                <a:spcPct val="150000"/>
              </a:lnSpc>
              <a:spcBef>
                <a:spcPts val="0"/>
              </a:spcBef>
            </a:pPr>
            <a:r>
              <a:rPr lang="ar-IQ" dirty="0">
                <a:latin typeface="Simplified Arabic" panose="02020603050405020304" pitchFamily="18" charset="-78"/>
                <a:cs typeface="Simplified Arabic" panose="02020603050405020304" pitchFamily="18" charset="-78"/>
              </a:rPr>
              <a:t>تدرس الأنثروبولوجيا الدينية الموضوعات الرئيسية الآتية:</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دراسة الطقوس والمعتقدات: </a:t>
            </a:r>
            <a:r>
              <a:rPr lang="ar-IQ" dirty="0">
                <a:latin typeface="Simplified Arabic" panose="02020603050405020304" pitchFamily="18" charset="-78"/>
                <a:cs typeface="Simplified Arabic" panose="02020603050405020304" pitchFamily="18" charset="-78"/>
              </a:rPr>
              <a:t>ويعني بذلك إنها تحلل كيفية تأثير الطقوس والأساطير والعبادات والرموز على البنية الثقافية والشخصية للإنسان.</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العلاقة بالمجتمع: </a:t>
            </a:r>
            <a:r>
              <a:rPr lang="ar-IQ" dirty="0">
                <a:latin typeface="Simplified Arabic" panose="02020603050405020304" pitchFamily="18" charset="-78"/>
                <a:cs typeface="Simplified Arabic" panose="02020603050405020304" pitchFamily="18" charset="-78"/>
              </a:rPr>
              <a:t>ربط الظواهر الدينية ببنى المجتمع كافة (النفسية والسياسية والاقتصادية والاجتماعية).</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المنهج المقارن: </a:t>
            </a:r>
            <a:r>
              <a:rPr lang="ar-IQ" dirty="0">
                <a:latin typeface="Simplified Arabic" panose="02020603050405020304" pitchFamily="18" charset="-78"/>
                <a:cs typeface="Simplified Arabic" panose="02020603050405020304" pitchFamily="18" charset="-78"/>
              </a:rPr>
              <a:t>يقارن بين الأديان والمعتقدات الدينية بين المجتمعات البشرية في العالم أجمع؛ وذلك لفهم التشابه والاختلافات فيما بينهم.</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المقدس والدنيوي: </a:t>
            </a:r>
            <a:r>
              <a:rPr lang="ar-IQ" dirty="0">
                <a:latin typeface="Simplified Arabic" panose="02020603050405020304" pitchFamily="18" charset="-78"/>
                <a:cs typeface="Simplified Arabic" panose="02020603050405020304" pitchFamily="18" charset="-78"/>
              </a:rPr>
              <a:t>دراسة السلوك الديني ومدى صلته بالمؤسسات الاجتماعية كالسحر والأساطير.</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التطور التاريخي: </a:t>
            </a:r>
            <a:r>
              <a:rPr lang="ar-IQ" dirty="0">
                <a:latin typeface="Simplified Arabic" panose="02020603050405020304" pitchFamily="18" charset="-78"/>
                <a:cs typeface="Simplified Arabic" panose="02020603050405020304" pitchFamily="18" charset="-78"/>
              </a:rPr>
              <a:t>يبحث في نشأة وتطور المعتقدات الدينية عبر التاريخ.</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37580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10B7F64-7B42-DA58-EC67-C4AFB684236C}"/>
              </a:ext>
            </a:extLst>
          </p:cNvPr>
          <p:cNvSpPr>
            <a:spLocks noGrp="1"/>
          </p:cNvSpPr>
          <p:nvPr>
            <p:ph type="subTitle" idx="1"/>
          </p:nvPr>
        </p:nvSpPr>
        <p:spPr>
          <a:xfrm>
            <a:off x="840259" y="700217"/>
            <a:ext cx="10544433" cy="5362832"/>
          </a:xfrm>
        </p:spPr>
        <p:txBody>
          <a:bodyPr/>
          <a:lstStyle/>
          <a:p>
            <a:pPr algn="r" rtl="1"/>
            <a:r>
              <a:rPr lang="ar-IQ" b="1" dirty="0">
                <a:solidFill>
                  <a:srgbClr val="FF0000"/>
                </a:solidFill>
                <a:latin typeface="Simplified Arabic" panose="02020603050405020304" pitchFamily="18" charset="-78"/>
                <a:cs typeface="Simplified Arabic" panose="02020603050405020304" pitchFamily="18" charset="-78"/>
              </a:rPr>
              <a:t>مجال الأنثروبولوجيا الدينية</a:t>
            </a:r>
          </a:p>
          <a:p>
            <a:pPr algn="just" rtl="1">
              <a:lnSpc>
                <a:spcPct val="150000"/>
              </a:lnSpc>
              <a:spcBef>
                <a:spcPts val="0"/>
              </a:spcBef>
            </a:pPr>
            <a:r>
              <a:rPr lang="ar-IQ" dirty="0">
                <a:latin typeface="Simplified Arabic" panose="02020603050405020304" pitchFamily="18" charset="-78"/>
                <a:cs typeface="Simplified Arabic" panose="02020603050405020304" pitchFamily="18" charset="-78"/>
              </a:rPr>
              <a:t>تنطلق الأنثروبولوجيا الدينية من التأمل في حقيقة الوجود الإنساني إلى جانب النشاط التقني والرمزي وأن الذي يميز الرموز الدينية هي أفعال إدراك وبناء للرموز واستعمالها كمجموعة من المواقف في مواجهة رموز ثقافية أخرى فمثلاً أن الأسطورة في المجتمعات البدائية تحدد إشارات حول المزارع والصياد والقناص مثلما تحدد شكل وتصميم مسكنه وطريقة أكله وممارسته لطقوس الموت والزواج فبذلك يجب أن نضع حدود للمقدس إلى جانب المدنس كما ويجب الانطلاق من الأنظمة كما هي وكما نراها من أفراد مجتمع ما فمجموع التمثلات التي يطلق عليها دينية إلى جانب التشريعات والأعراف والحركات التي يقوم بها الأفراد عند إداؤهم لشعائر المقدس فبذلك أننا لا نرفض أن الأنثروبولوجيا الدينية تمثل دراسة اللامعقول أو اللامنطقي أو بمثابة استحضار العاطفة أثناء دراسة الظواهر المقدسة. وأن العادات والتقاليد التي تظهر لنا أول مرة وكأنها (لا عقلية) تشكل نوع من الحياة المنسجمة لأنها تؤدي وظيفة ما.</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721750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533</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Simplified Arabic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Aya Aya</dc:creator>
  <cp:lastModifiedBy>Aya Aya</cp:lastModifiedBy>
  <cp:revision>5</cp:revision>
  <dcterms:created xsi:type="dcterms:W3CDTF">2026-02-26T11:19:20Z</dcterms:created>
  <dcterms:modified xsi:type="dcterms:W3CDTF">2026-02-26T13:03:10Z</dcterms:modified>
</cp:coreProperties>
</file>