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57" r:id="rId3"/>
    <p:sldId id="259" r:id="rId4"/>
    <p:sldId id="256" r:id="rId5"/>
    <p:sldId id="258"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94660"/>
  </p:normalViewPr>
  <p:slideViewPr>
    <p:cSldViewPr snapToGrid="0">
      <p:cViewPr varScale="1">
        <p:scale>
          <a:sx n="93" d="100"/>
          <a:sy n="93" d="100"/>
        </p:scale>
        <p:origin x="211"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A0503E-EB84-BB69-3FFA-FDD9725AB2C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88A9BF3-AEA3-0B33-B294-412EE9984BF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274F36A-DE39-C335-D264-23A4B6D3928A}"/>
              </a:ext>
            </a:extLst>
          </p:cNvPr>
          <p:cNvSpPr>
            <a:spLocks noGrp="1"/>
          </p:cNvSpPr>
          <p:nvPr>
            <p:ph type="dt" sz="half" idx="10"/>
          </p:nvPr>
        </p:nvSpPr>
        <p:spPr/>
        <p:txBody>
          <a:bodyPr/>
          <a:lstStyle/>
          <a:p>
            <a:fld id="{86CD65F8-B79D-4890-8CA7-D83F81D3B281}" type="datetimeFigureOut">
              <a:rPr lang="en-US" smtClean="0"/>
              <a:t>2/26/2026</a:t>
            </a:fld>
            <a:endParaRPr lang="en-US"/>
          </a:p>
        </p:txBody>
      </p:sp>
      <p:sp>
        <p:nvSpPr>
          <p:cNvPr id="5" name="Footer Placeholder 4">
            <a:extLst>
              <a:ext uri="{FF2B5EF4-FFF2-40B4-BE49-F238E27FC236}">
                <a16:creationId xmlns:a16="http://schemas.microsoft.com/office/drawing/2014/main" id="{F4A6442C-3B6A-5FFB-C7C8-C5DC6ED0CF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F41146-70D6-D8DB-E2EA-92AC5DD99D90}"/>
              </a:ext>
            </a:extLst>
          </p:cNvPr>
          <p:cNvSpPr>
            <a:spLocks noGrp="1"/>
          </p:cNvSpPr>
          <p:nvPr>
            <p:ph type="sldNum" sz="quarter" idx="12"/>
          </p:nvPr>
        </p:nvSpPr>
        <p:spPr/>
        <p:txBody>
          <a:bodyPr/>
          <a:lstStyle/>
          <a:p>
            <a:fld id="{E60F1DC8-AEEE-4717-B47C-A02807D37523}" type="slidenum">
              <a:rPr lang="en-US" smtClean="0"/>
              <a:t>‹#›</a:t>
            </a:fld>
            <a:endParaRPr lang="en-US"/>
          </a:p>
        </p:txBody>
      </p:sp>
    </p:spTree>
    <p:extLst>
      <p:ext uri="{BB962C8B-B14F-4D97-AF65-F5344CB8AC3E}">
        <p14:creationId xmlns:p14="http://schemas.microsoft.com/office/powerpoint/2010/main" val="1157239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CAF4D7-7274-0D0A-1D6E-0DD01EA3FEA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70D020D-30F8-CAF1-28CD-3606E21B99A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5D9BF8-2740-9571-947F-4E7951E07913}"/>
              </a:ext>
            </a:extLst>
          </p:cNvPr>
          <p:cNvSpPr>
            <a:spLocks noGrp="1"/>
          </p:cNvSpPr>
          <p:nvPr>
            <p:ph type="dt" sz="half" idx="10"/>
          </p:nvPr>
        </p:nvSpPr>
        <p:spPr/>
        <p:txBody>
          <a:bodyPr/>
          <a:lstStyle/>
          <a:p>
            <a:fld id="{86CD65F8-B79D-4890-8CA7-D83F81D3B281}" type="datetimeFigureOut">
              <a:rPr lang="en-US" smtClean="0"/>
              <a:t>2/26/2026</a:t>
            </a:fld>
            <a:endParaRPr lang="en-US"/>
          </a:p>
        </p:txBody>
      </p:sp>
      <p:sp>
        <p:nvSpPr>
          <p:cNvPr id="5" name="Footer Placeholder 4">
            <a:extLst>
              <a:ext uri="{FF2B5EF4-FFF2-40B4-BE49-F238E27FC236}">
                <a16:creationId xmlns:a16="http://schemas.microsoft.com/office/drawing/2014/main" id="{1CB84EA2-09DC-6EED-B4A8-A3CEA291FB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DE3580-09E9-E49B-E6B0-C317B6DB0EA1}"/>
              </a:ext>
            </a:extLst>
          </p:cNvPr>
          <p:cNvSpPr>
            <a:spLocks noGrp="1"/>
          </p:cNvSpPr>
          <p:nvPr>
            <p:ph type="sldNum" sz="quarter" idx="12"/>
          </p:nvPr>
        </p:nvSpPr>
        <p:spPr/>
        <p:txBody>
          <a:bodyPr/>
          <a:lstStyle/>
          <a:p>
            <a:fld id="{E60F1DC8-AEEE-4717-B47C-A02807D37523}" type="slidenum">
              <a:rPr lang="en-US" smtClean="0"/>
              <a:t>‹#›</a:t>
            </a:fld>
            <a:endParaRPr lang="en-US"/>
          </a:p>
        </p:txBody>
      </p:sp>
    </p:spTree>
    <p:extLst>
      <p:ext uri="{BB962C8B-B14F-4D97-AF65-F5344CB8AC3E}">
        <p14:creationId xmlns:p14="http://schemas.microsoft.com/office/powerpoint/2010/main" val="30101431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913BC63-F8CC-A14B-7B1B-5F9354A50DF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8CA3C9F-DE53-2CF4-8A8F-342566FB1E4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D279431-5B65-0946-54DF-C33582BC1986}"/>
              </a:ext>
            </a:extLst>
          </p:cNvPr>
          <p:cNvSpPr>
            <a:spLocks noGrp="1"/>
          </p:cNvSpPr>
          <p:nvPr>
            <p:ph type="dt" sz="half" idx="10"/>
          </p:nvPr>
        </p:nvSpPr>
        <p:spPr/>
        <p:txBody>
          <a:bodyPr/>
          <a:lstStyle/>
          <a:p>
            <a:fld id="{86CD65F8-B79D-4890-8CA7-D83F81D3B281}" type="datetimeFigureOut">
              <a:rPr lang="en-US" smtClean="0"/>
              <a:t>2/26/2026</a:t>
            </a:fld>
            <a:endParaRPr lang="en-US"/>
          </a:p>
        </p:txBody>
      </p:sp>
      <p:sp>
        <p:nvSpPr>
          <p:cNvPr id="5" name="Footer Placeholder 4">
            <a:extLst>
              <a:ext uri="{FF2B5EF4-FFF2-40B4-BE49-F238E27FC236}">
                <a16:creationId xmlns:a16="http://schemas.microsoft.com/office/drawing/2014/main" id="{FEF50292-4EB2-22DD-049C-AE3BC33EED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CB3E552-AB54-FBAD-DB06-157CD82C7E89}"/>
              </a:ext>
            </a:extLst>
          </p:cNvPr>
          <p:cNvSpPr>
            <a:spLocks noGrp="1"/>
          </p:cNvSpPr>
          <p:nvPr>
            <p:ph type="sldNum" sz="quarter" idx="12"/>
          </p:nvPr>
        </p:nvSpPr>
        <p:spPr/>
        <p:txBody>
          <a:bodyPr/>
          <a:lstStyle/>
          <a:p>
            <a:fld id="{E60F1DC8-AEEE-4717-B47C-A02807D37523}" type="slidenum">
              <a:rPr lang="en-US" smtClean="0"/>
              <a:t>‹#›</a:t>
            </a:fld>
            <a:endParaRPr lang="en-US"/>
          </a:p>
        </p:txBody>
      </p:sp>
    </p:spTree>
    <p:extLst>
      <p:ext uri="{BB962C8B-B14F-4D97-AF65-F5344CB8AC3E}">
        <p14:creationId xmlns:p14="http://schemas.microsoft.com/office/powerpoint/2010/main" val="14246670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EAEDB5-48DA-86D9-A67C-65DE6249E8D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7B1AB21-AA75-06A4-F518-ACAF7C31299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877BAB-8061-ED30-6B2D-C9F90F9C2067}"/>
              </a:ext>
            </a:extLst>
          </p:cNvPr>
          <p:cNvSpPr>
            <a:spLocks noGrp="1"/>
          </p:cNvSpPr>
          <p:nvPr>
            <p:ph type="dt" sz="half" idx="10"/>
          </p:nvPr>
        </p:nvSpPr>
        <p:spPr/>
        <p:txBody>
          <a:bodyPr/>
          <a:lstStyle/>
          <a:p>
            <a:fld id="{86CD65F8-B79D-4890-8CA7-D83F81D3B281}" type="datetimeFigureOut">
              <a:rPr lang="en-US" smtClean="0"/>
              <a:t>2/26/2026</a:t>
            </a:fld>
            <a:endParaRPr lang="en-US"/>
          </a:p>
        </p:txBody>
      </p:sp>
      <p:sp>
        <p:nvSpPr>
          <p:cNvPr id="5" name="Footer Placeholder 4">
            <a:extLst>
              <a:ext uri="{FF2B5EF4-FFF2-40B4-BE49-F238E27FC236}">
                <a16:creationId xmlns:a16="http://schemas.microsoft.com/office/drawing/2014/main" id="{C562CD98-D117-F813-C22F-73750C0EA24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B6B500-DDF0-DED3-20BE-EB41EC5CF8C6}"/>
              </a:ext>
            </a:extLst>
          </p:cNvPr>
          <p:cNvSpPr>
            <a:spLocks noGrp="1"/>
          </p:cNvSpPr>
          <p:nvPr>
            <p:ph type="sldNum" sz="quarter" idx="12"/>
          </p:nvPr>
        </p:nvSpPr>
        <p:spPr/>
        <p:txBody>
          <a:bodyPr/>
          <a:lstStyle/>
          <a:p>
            <a:fld id="{E60F1DC8-AEEE-4717-B47C-A02807D37523}" type="slidenum">
              <a:rPr lang="en-US" smtClean="0"/>
              <a:t>‹#›</a:t>
            </a:fld>
            <a:endParaRPr lang="en-US"/>
          </a:p>
        </p:txBody>
      </p:sp>
    </p:spTree>
    <p:extLst>
      <p:ext uri="{BB962C8B-B14F-4D97-AF65-F5344CB8AC3E}">
        <p14:creationId xmlns:p14="http://schemas.microsoft.com/office/powerpoint/2010/main" val="10894197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9CC81B-0189-94B1-6012-8EED3D48A55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081D688-2DB1-6F63-08DA-8E32522DF0A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F795324-CEA3-45B1-7550-A72F21AED2B8}"/>
              </a:ext>
            </a:extLst>
          </p:cNvPr>
          <p:cNvSpPr>
            <a:spLocks noGrp="1"/>
          </p:cNvSpPr>
          <p:nvPr>
            <p:ph type="dt" sz="half" idx="10"/>
          </p:nvPr>
        </p:nvSpPr>
        <p:spPr/>
        <p:txBody>
          <a:bodyPr/>
          <a:lstStyle/>
          <a:p>
            <a:fld id="{86CD65F8-B79D-4890-8CA7-D83F81D3B281}" type="datetimeFigureOut">
              <a:rPr lang="en-US" smtClean="0"/>
              <a:t>2/26/2026</a:t>
            </a:fld>
            <a:endParaRPr lang="en-US"/>
          </a:p>
        </p:txBody>
      </p:sp>
      <p:sp>
        <p:nvSpPr>
          <p:cNvPr id="5" name="Footer Placeholder 4">
            <a:extLst>
              <a:ext uri="{FF2B5EF4-FFF2-40B4-BE49-F238E27FC236}">
                <a16:creationId xmlns:a16="http://schemas.microsoft.com/office/drawing/2014/main" id="{6B967F34-5D54-B1EB-8D2E-90655DA25E2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23B82B-5DF6-F6A0-9C68-089DFD627E1D}"/>
              </a:ext>
            </a:extLst>
          </p:cNvPr>
          <p:cNvSpPr>
            <a:spLocks noGrp="1"/>
          </p:cNvSpPr>
          <p:nvPr>
            <p:ph type="sldNum" sz="quarter" idx="12"/>
          </p:nvPr>
        </p:nvSpPr>
        <p:spPr/>
        <p:txBody>
          <a:bodyPr/>
          <a:lstStyle/>
          <a:p>
            <a:fld id="{E60F1DC8-AEEE-4717-B47C-A02807D37523}" type="slidenum">
              <a:rPr lang="en-US" smtClean="0"/>
              <a:t>‹#›</a:t>
            </a:fld>
            <a:endParaRPr lang="en-US"/>
          </a:p>
        </p:txBody>
      </p:sp>
    </p:spTree>
    <p:extLst>
      <p:ext uri="{BB962C8B-B14F-4D97-AF65-F5344CB8AC3E}">
        <p14:creationId xmlns:p14="http://schemas.microsoft.com/office/powerpoint/2010/main" val="36110307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C4304E-CA0C-03C8-961D-546658E023B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B7F7957-F6A7-C802-4D49-8A4C8B91C56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9CFD1D2-6FF5-BE14-FC7C-C2F64D16630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87F9E76-6A55-092E-28E6-0943D24889B4}"/>
              </a:ext>
            </a:extLst>
          </p:cNvPr>
          <p:cNvSpPr>
            <a:spLocks noGrp="1"/>
          </p:cNvSpPr>
          <p:nvPr>
            <p:ph type="dt" sz="half" idx="10"/>
          </p:nvPr>
        </p:nvSpPr>
        <p:spPr/>
        <p:txBody>
          <a:bodyPr/>
          <a:lstStyle/>
          <a:p>
            <a:fld id="{86CD65F8-B79D-4890-8CA7-D83F81D3B281}" type="datetimeFigureOut">
              <a:rPr lang="en-US" smtClean="0"/>
              <a:t>2/26/2026</a:t>
            </a:fld>
            <a:endParaRPr lang="en-US"/>
          </a:p>
        </p:txBody>
      </p:sp>
      <p:sp>
        <p:nvSpPr>
          <p:cNvPr id="6" name="Footer Placeholder 5">
            <a:extLst>
              <a:ext uri="{FF2B5EF4-FFF2-40B4-BE49-F238E27FC236}">
                <a16:creationId xmlns:a16="http://schemas.microsoft.com/office/drawing/2014/main" id="{CAA6DCE6-9A28-8298-5194-3CECD876078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94DCB01-74C1-B9ED-69D1-1DC7DCFF480F}"/>
              </a:ext>
            </a:extLst>
          </p:cNvPr>
          <p:cNvSpPr>
            <a:spLocks noGrp="1"/>
          </p:cNvSpPr>
          <p:nvPr>
            <p:ph type="sldNum" sz="quarter" idx="12"/>
          </p:nvPr>
        </p:nvSpPr>
        <p:spPr/>
        <p:txBody>
          <a:bodyPr/>
          <a:lstStyle/>
          <a:p>
            <a:fld id="{E60F1DC8-AEEE-4717-B47C-A02807D37523}" type="slidenum">
              <a:rPr lang="en-US" smtClean="0"/>
              <a:t>‹#›</a:t>
            </a:fld>
            <a:endParaRPr lang="en-US"/>
          </a:p>
        </p:txBody>
      </p:sp>
    </p:spTree>
    <p:extLst>
      <p:ext uri="{BB962C8B-B14F-4D97-AF65-F5344CB8AC3E}">
        <p14:creationId xmlns:p14="http://schemas.microsoft.com/office/powerpoint/2010/main" val="6030125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62A32A-1705-1807-2F27-BD590FDA90A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9D99A09-5A1A-5B76-26B4-33009D6FAC4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2D5C6A0-9B91-0864-C777-74D132FC1A8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E692422-0A54-1118-7AC6-3CEF8B866AB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D88B347-4D3D-21F1-2ADF-21B8AD21610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5F542E5-7D12-7805-EDE3-9E2720E453DC}"/>
              </a:ext>
            </a:extLst>
          </p:cNvPr>
          <p:cNvSpPr>
            <a:spLocks noGrp="1"/>
          </p:cNvSpPr>
          <p:nvPr>
            <p:ph type="dt" sz="half" idx="10"/>
          </p:nvPr>
        </p:nvSpPr>
        <p:spPr/>
        <p:txBody>
          <a:bodyPr/>
          <a:lstStyle/>
          <a:p>
            <a:fld id="{86CD65F8-B79D-4890-8CA7-D83F81D3B281}" type="datetimeFigureOut">
              <a:rPr lang="en-US" smtClean="0"/>
              <a:t>2/26/2026</a:t>
            </a:fld>
            <a:endParaRPr lang="en-US"/>
          </a:p>
        </p:txBody>
      </p:sp>
      <p:sp>
        <p:nvSpPr>
          <p:cNvPr id="8" name="Footer Placeholder 7">
            <a:extLst>
              <a:ext uri="{FF2B5EF4-FFF2-40B4-BE49-F238E27FC236}">
                <a16:creationId xmlns:a16="http://schemas.microsoft.com/office/drawing/2014/main" id="{34B7F0F0-6E83-72A4-11E8-ADB564AF085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B93793E-A3D1-3F98-03B6-DA9BD6089FC7}"/>
              </a:ext>
            </a:extLst>
          </p:cNvPr>
          <p:cNvSpPr>
            <a:spLocks noGrp="1"/>
          </p:cNvSpPr>
          <p:nvPr>
            <p:ph type="sldNum" sz="quarter" idx="12"/>
          </p:nvPr>
        </p:nvSpPr>
        <p:spPr/>
        <p:txBody>
          <a:bodyPr/>
          <a:lstStyle/>
          <a:p>
            <a:fld id="{E60F1DC8-AEEE-4717-B47C-A02807D37523}" type="slidenum">
              <a:rPr lang="en-US" smtClean="0"/>
              <a:t>‹#›</a:t>
            </a:fld>
            <a:endParaRPr lang="en-US"/>
          </a:p>
        </p:txBody>
      </p:sp>
    </p:spTree>
    <p:extLst>
      <p:ext uri="{BB962C8B-B14F-4D97-AF65-F5344CB8AC3E}">
        <p14:creationId xmlns:p14="http://schemas.microsoft.com/office/powerpoint/2010/main" val="6483365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3F5BAF-ADF6-CAD8-9C7F-9F7F41F6496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4F1F140-2860-2B7D-226F-A2B6605C6249}"/>
              </a:ext>
            </a:extLst>
          </p:cNvPr>
          <p:cNvSpPr>
            <a:spLocks noGrp="1"/>
          </p:cNvSpPr>
          <p:nvPr>
            <p:ph type="dt" sz="half" idx="10"/>
          </p:nvPr>
        </p:nvSpPr>
        <p:spPr/>
        <p:txBody>
          <a:bodyPr/>
          <a:lstStyle/>
          <a:p>
            <a:fld id="{86CD65F8-B79D-4890-8CA7-D83F81D3B281}" type="datetimeFigureOut">
              <a:rPr lang="en-US" smtClean="0"/>
              <a:t>2/26/2026</a:t>
            </a:fld>
            <a:endParaRPr lang="en-US"/>
          </a:p>
        </p:txBody>
      </p:sp>
      <p:sp>
        <p:nvSpPr>
          <p:cNvPr id="4" name="Footer Placeholder 3">
            <a:extLst>
              <a:ext uri="{FF2B5EF4-FFF2-40B4-BE49-F238E27FC236}">
                <a16:creationId xmlns:a16="http://schemas.microsoft.com/office/drawing/2014/main" id="{B8D723F9-B067-A0FB-3C08-2F1BD30674D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D904051-24F4-7F39-0285-00471202C2EB}"/>
              </a:ext>
            </a:extLst>
          </p:cNvPr>
          <p:cNvSpPr>
            <a:spLocks noGrp="1"/>
          </p:cNvSpPr>
          <p:nvPr>
            <p:ph type="sldNum" sz="quarter" idx="12"/>
          </p:nvPr>
        </p:nvSpPr>
        <p:spPr/>
        <p:txBody>
          <a:bodyPr/>
          <a:lstStyle/>
          <a:p>
            <a:fld id="{E60F1DC8-AEEE-4717-B47C-A02807D37523}" type="slidenum">
              <a:rPr lang="en-US" smtClean="0"/>
              <a:t>‹#›</a:t>
            </a:fld>
            <a:endParaRPr lang="en-US"/>
          </a:p>
        </p:txBody>
      </p:sp>
    </p:spTree>
    <p:extLst>
      <p:ext uri="{BB962C8B-B14F-4D97-AF65-F5344CB8AC3E}">
        <p14:creationId xmlns:p14="http://schemas.microsoft.com/office/powerpoint/2010/main" val="21137061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308E59B-9672-E06A-C194-AD5157FC3D19}"/>
              </a:ext>
            </a:extLst>
          </p:cNvPr>
          <p:cNvSpPr>
            <a:spLocks noGrp="1"/>
          </p:cNvSpPr>
          <p:nvPr>
            <p:ph type="dt" sz="half" idx="10"/>
          </p:nvPr>
        </p:nvSpPr>
        <p:spPr/>
        <p:txBody>
          <a:bodyPr/>
          <a:lstStyle/>
          <a:p>
            <a:fld id="{86CD65F8-B79D-4890-8CA7-D83F81D3B281}" type="datetimeFigureOut">
              <a:rPr lang="en-US" smtClean="0"/>
              <a:t>2/26/2026</a:t>
            </a:fld>
            <a:endParaRPr lang="en-US"/>
          </a:p>
        </p:txBody>
      </p:sp>
      <p:sp>
        <p:nvSpPr>
          <p:cNvPr id="3" name="Footer Placeholder 2">
            <a:extLst>
              <a:ext uri="{FF2B5EF4-FFF2-40B4-BE49-F238E27FC236}">
                <a16:creationId xmlns:a16="http://schemas.microsoft.com/office/drawing/2014/main" id="{899321AA-214F-0632-1CB7-005AAD09CB5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0CB82E0-768A-6FE9-CB48-082228305774}"/>
              </a:ext>
            </a:extLst>
          </p:cNvPr>
          <p:cNvSpPr>
            <a:spLocks noGrp="1"/>
          </p:cNvSpPr>
          <p:nvPr>
            <p:ph type="sldNum" sz="quarter" idx="12"/>
          </p:nvPr>
        </p:nvSpPr>
        <p:spPr/>
        <p:txBody>
          <a:bodyPr/>
          <a:lstStyle/>
          <a:p>
            <a:fld id="{E60F1DC8-AEEE-4717-B47C-A02807D37523}" type="slidenum">
              <a:rPr lang="en-US" smtClean="0"/>
              <a:t>‹#›</a:t>
            </a:fld>
            <a:endParaRPr lang="en-US"/>
          </a:p>
        </p:txBody>
      </p:sp>
    </p:spTree>
    <p:extLst>
      <p:ext uri="{BB962C8B-B14F-4D97-AF65-F5344CB8AC3E}">
        <p14:creationId xmlns:p14="http://schemas.microsoft.com/office/powerpoint/2010/main" val="9430236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5279F7-BB62-282F-120F-BD076FE89BF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C0B793B-0894-AC4C-E813-B471E87A0F6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AD7020E-301D-EE3E-A555-F3CC06B699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51CF203-2E2B-BE58-D806-6A70AC164C8E}"/>
              </a:ext>
            </a:extLst>
          </p:cNvPr>
          <p:cNvSpPr>
            <a:spLocks noGrp="1"/>
          </p:cNvSpPr>
          <p:nvPr>
            <p:ph type="dt" sz="half" idx="10"/>
          </p:nvPr>
        </p:nvSpPr>
        <p:spPr/>
        <p:txBody>
          <a:bodyPr/>
          <a:lstStyle/>
          <a:p>
            <a:fld id="{86CD65F8-B79D-4890-8CA7-D83F81D3B281}" type="datetimeFigureOut">
              <a:rPr lang="en-US" smtClean="0"/>
              <a:t>2/26/2026</a:t>
            </a:fld>
            <a:endParaRPr lang="en-US"/>
          </a:p>
        </p:txBody>
      </p:sp>
      <p:sp>
        <p:nvSpPr>
          <p:cNvPr id="6" name="Footer Placeholder 5">
            <a:extLst>
              <a:ext uri="{FF2B5EF4-FFF2-40B4-BE49-F238E27FC236}">
                <a16:creationId xmlns:a16="http://schemas.microsoft.com/office/drawing/2014/main" id="{93EE3928-552B-88F8-9D3D-8BA31C3AD8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BF76315-7B53-FABF-AAC9-7EFD8AFBF548}"/>
              </a:ext>
            </a:extLst>
          </p:cNvPr>
          <p:cNvSpPr>
            <a:spLocks noGrp="1"/>
          </p:cNvSpPr>
          <p:nvPr>
            <p:ph type="sldNum" sz="quarter" idx="12"/>
          </p:nvPr>
        </p:nvSpPr>
        <p:spPr/>
        <p:txBody>
          <a:bodyPr/>
          <a:lstStyle/>
          <a:p>
            <a:fld id="{E60F1DC8-AEEE-4717-B47C-A02807D37523}" type="slidenum">
              <a:rPr lang="en-US" smtClean="0"/>
              <a:t>‹#›</a:t>
            </a:fld>
            <a:endParaRPr lang="en-US"/>
          </a:p>
        </p:txBody>
      </p:sp>
    </p:spTree>
    <p:extLst>
      <p:ext uri="{BB962C8B-B14F-4D97-AF65-F5344CB8AC3E}">
        <p14:creationId xmlns:p14="http://schemas.microsoft.com/office/powerpoint/2010/main" val="2264147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972C10-58A4-58C6-4410-AE2A1DE85F1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F4AF2B3-3C93-0106-599A-3F362C4AFBE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0AE926B-24ED-159A-D138-7FED929E3C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00AFF49-F53E-DC1D-7BB3-2F6A7EF05FC0}"/>
              </a:ext>
            </a:extLst>
          </p:cNvPr>
          <p:cNvSpPr>
            <a:spLocks noGrp="1"/>
          </p:cNvSpPr>
          <p:nvPr>
            <p:ph type="dt" sz="half" idx="10"/>
          </p:nvPr>
        </p:nvSpPr>
        <p:spPr/>
        <p:txBody>
          <a:bodyPr/>
          <a:lstStyle/>
          <a:p>
            <a:fld id="{86CD65F8-B79D-4890-8CA7-D83F81D3B281}" type="datetimeFigureOut">
              <a:rPr lang="en-US" smtClean="0"/>
              <a:t>2/26/2026</a:t>
            </a:fld>
            <a:endParaRPr lang="en-US"/>
          </a:p>
        </p:txBody>
      </p:sp>
      <p:sp>
        <p:nvSpPr>
          <p:cNvPr id="6" name="Footer Placeholder 5">
            <a:extLst>
              <a:ext uri="{FF2B5EF4-FFF2-40B4-BE49-F238E27FC236}">
                <a16:creationId xmlns:a16="http://schemas.microsoft.com/office/drawing/2014/main" id="{B3035513-0093-0160-D4CE-0A940210A81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156FD22-1A16-01FA-EF5C-510C33D3C5D3}"/>
              </a:ext>
            </a:extLst>
          </p:cNvPr>
          <p:cNvSpPr>
            <a:spLocks noGrp="1"/>
          </p:cNvSpPr>
          <p:nvPr>
            <p:ph type="sldNum" sz="quarter" idx="12"/>
          </p:nvPr>
        </p:nvSpPr>
        <p:spPr/>
        <p:txBody>
          <a:bodyPr/>
          <a:lstStyle/>
          <a:p>
            <a:fld id="{E60F1DC8-AEEE-4717-B47C-A02807D37523}" type="slidenum">
              <a:rPr lang="en-US" smtClean="0"/>
              <a:t>‹#›</a:t>
            </a:fld>
            <a:endParaRPr lang="en-US"/>
          </a:p>
        </p:txBody>
      </p:sp>
    </p:spTree>
    <p:extLst>
      <p:ext uri="{BB962C8B-B14F-4D97-AF65-F5344CB8AC3E}">
        <p14:creationId xmlns:p14="http://schemas.microsoft.com/office/powerpoint/2010/main" val="23215285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7CD4D4F-C7B4-DB5F-DD80-64081AFB9E4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B83CE0B-F085-951E-3851-E0A781D53A2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46910F-4DDF-9FB8-5FB3-BCA7F1423B6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CD65F8-B79D-4890-8CA7-D83F81D3B281}" type="datetimeFigureOut">
              <a:rPr lang="en-US" smtClean="0"/>
              <a:t>2/26/2026</a:t>
            </a:fld>
            <a:endParaRPr lang="en-US"/>
          </a:p>
        </p:txBody>
      </p:sp>
      <p:sp>
        <p:nvSpPr>
          <p:cNvPr id="5" name="Footer Placeholder 4">
            <a:extLst>
              <a:ext uri="{FF2B5EF4-FFF2-40B4-BE49-F238E27FC236}">
                <a16:creationId xmlns:a16="http://schemas.microsoft.com/office/drawing/2014/main" id="{6F5583DF-5C34-6CA2-099F-64935B54295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0EAF243-0AE6-783A-0463-E9EDA35370D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0F1DC8-AEEE-4717-B47C-A02807D37523}" type="slidenum">
              <a:rPr lang="en-US" smtClean="0"/>
              <a:t>‹#›</a:t>
            </a:fld>
            <a:endParaRPr lang="en-US"/>
          </a:p>
        </p:txBody>
      </p:sp>
    </p:spTree>
    <p:extLst>
      <p:ext uri="{BB962C8B-B14F-4D97-AF65-F5344CB8AC3E}">
        <p14:creationId xmlns:p14="http://schemas.microsoft.com/office/powerpoint/2010/main" val="15839305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431926D-39C3-5E84-42E1-603DA3C44B73}"/>
              </a:ext>
            </a:extLst>
          </p:cNvPr>
          <p:cNvSpPr>
            <a:spLocks noGrp="1"/>
          </p:cNvSpPr>
          <p:nvPr>
            <p:ph type="subTitle" idx="1"/>
          </p:nvPr>
        </p:nvSpPr>
        <p:spPr>
          <a:xfrm>
            <a:off x="799070" y="823783"/>
            <a:ext cx="10363200" cy="5329881"/>
          </a:xfrm>
        </p:spPr>
        <p:txBody>
          <a:bodyPr>
            <a:normAutofit/>
          </a:bodyPr>
          <a:lstStyle/>
          <a:p>
            <a:pPr marL="0" marR="0" lvl="0" indent="0" algn="ctr" defTabSz="914400" rtl="1"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ar-IQ" sz="5400" b="1" i="0" u="none" strike="noStrike" kern="1200" cap="none" spc="0" normalizeH="0" baseline="0" noProof="0" dirty="0">
              <a:ln>
                <a:noFill/>
              </a:ln>
              <a:solidFill>
                <a:srgbClr val="FFC000"/>
              </a:solidFill>
              <a:effectLst/>
              <a:uLnTx/>
              <a:uFillTx/>
              <a:latin typeface="Simplified Arabic" panose="02020603050405020304" pitchFamily="18" charset="-78"/>
              <a:ea typeface="+mn-ea"/>
              <a:cs typeface="Simplified Arabic" panose="02020603050405020304" pitchFamily="18" charset="-78"/>
            </a:endParaRPr>
          </a:p>
          <a:p>
            <a:pPr marL="0" marR="0" lvl="0" indent="0" algn="ct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kumimoji="0" lang="ar-IQ" sz="5400" b="1" i="0" u="none" strike="noStrike" kern="1200" cap="none" spc="0" normalizeH="0" baseline="0" noProof="0" dirty="0">
                <a:ln>
                  <a:noFill/>
                </a:ln>
                <a:solidFill>
                  <a:srgbClr val="C00000"/>
                </a:solidFill>
                <a:effectLst/>
                <a:uLnTx/>
                <a:uFillTx/>
                <a:latin typeface="Simplified Arabic" panose="02020603050405020304" pitchFamily="18" charset="-78"/>
                <a:ea typeface="+mn-ea"/>
                <a:cs typeface="Simplified Arabic" panose="02020603050405020304" pitchFamily="18" charset="-78"/>
              </a:rPr>
              <a:t>أنواع العينات والاستبيان </a:t>
            </a:r>
          </a:p>
          <a:p>
            <a:pPr marL="0" marR="0" lvl="0" indent="0" algn="ct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kumimoji="0" lang="ar-IQ" sz="5400" b="1" i="0" u="none" strike="noStrike" kern="1200" cap="none" spc="0" normalizeH="0" baseline="0" noProof="0" dirty="0">
                <a:ln>
                  <a:noFill/>
                </a:ln>
                <a:solidFill>
                  <a:srgbClr val="C00000"/>
                </a:solidFill>
                <a:effectLst/>
                <a:uLnTx/>
                <a:uFillTx/>
                <a:latin typeface="Simplified Arabic" panose="02020603050405020304" pitchFamily="18" charset="-78"/>
                <a:ea typeface="+mn-ea"/>
                <a:cs typeface="Simplified Arabic" panose="02020603050405020304" pitchFamily="18" charset="-78"/>
              </a:rPr>
              <a:t>وبعض </a:t>
            </a:r>
            <a:r>
              <a:rPr kumimoji="0" lang="ar-IQ" sz="5400" b="1" i="0" u="none" strike="noStrike" kern="1200" cap="none" spc="0" normalizeH="0" baseline="0" noProof="0">
                <a:ln>
                  <a:noFill/>
                </a:ln>
                <a:solidFill>
                  <a:srgbClr val="C00000"/>
                </a:solidFill>
                <a:effectLst/>
                <a:uLnTx/>
                <a:uFillTx/>
                <a:latin typeface="Simplified Arabic" panose="02020603050405020304" pitchFamily="18" charset="-78"/>
                <a:ea typeface="+mn-ea"/>
                <a:cs typeface="Simplified Arabic" panose="02020603050405020304" pitchFamily="18" charset="-78"/>
              </a:rPr>
              <a:t>مناهج البحث</a:t>
            </a:r>
            <a:endParaRPr kumimoji="0" lang="ar-IQ" sz="5400" b="1" i="0" u="none" strike="noStrike" kern="1200" cap="none" spc="0" normalizeH="0" baseline="0" noProof="0" dirty="0">
              <a:ln>
                <a:noFill/>
              </a:ln>
              <a:solidFill>
                <a:srgbClr val="C00000"/>
              </a:solidFill>
              <a:effectLst/>
              <a:uLnTx/>
              <a:uFillTx/>
              <a:latin typeface="Simplified Arabic" panose="02020603050405020304" pitchFamily="18" charset="-78"/>
              <a:ea typeface="+mn-ea"/>
              <a:cs typeface="Simplified Arabic" panose="02020603050405020304" pitchFamily="18" charset="-78"/>
            </a:endParaRPr>
          </a:p>
          <a:p>
            <a:pPr marL="0" marR="0" lvl="0" indent="0" algn="ct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kumimoji="0" lang="ar-IQ" sz="5400" b="1" i="0" u="none" strike="noStrike" kern="1200" cap="none" spc="0" normalizeH="0" baseline="0" noProof="0" dirty="0">
                <a:ln>
                  <a:noFill/>
                </a:ln>
                <a:solidFill>
                  <a:srgbClr val="FFC000"/>
                </a:solidFill>
                <a:effectLst/>
                <a:uLnTx/>
                <a:uFillTx/>
                <a:latin typeface="Simplified Arabic" panose="02020603050405020304" pitchFamily="18" charset="-78"/>
                <a:ea typeface="+mn-ea"/>
                <a:cs typeface="Simplified Arabic" panose="02020603050405020304" pitchFamily="18" charset="-78"/>
              </a:rPr>
              <a:t> </a:t>
            </a:r>
            <a:br>
              <a:rPr kumimoji="0" lang="ar-IQ" sz="6000" b="1" i="0" u="none" strike="noStrike" kern="1200" cap="none" spc="0" normalizeH="0" baseline="0" noProof="0" dirty="0">
                <a:ln>
                  <a:noFill/>
                </a:ln>
                <a:solidFill>
                  <a:srgbClr val="5B9BD5">
                    <a:lumMod val="75000"/>
                  </a:srgbClr>
                </a:solidFill>
                <a:effectLst/>
                <a:uLnTx/>
                <a:uFillTx/>
                <a:latin typeface="Simplified Arabic" panose="02020603050405020304" pitchFamily="18" charset="-78"/>
                <a:ea typeface="+mn-ea"/>
                <a:cs typeface="Simplified Arabic" panose="02020603050405020304" pitchFamily="18" charset="-78"/>
              </a:rPr>
            </a:br>
            <a:r>
              <a:rPr kumimoji="0" lang="ar-IQ" sz="4800" b="1" i="0" u="none" strike="noStrike" kern="1200" cap="none" spc="0" normalizeH="0" baseline="0" noProof="0" dirty="0">
                <a:ln>
                  <a:noFill/>
                </a:ln>
                <a:solidFill>
                  <a:schemeClr val="accent5">
                    <a:lumMod val="75000"/>
                  </a:schemeClr>
                </a:solidFill>
                <a:effectLst/>
                <a:uLnTx/>
                <a:uFillTx/>
                <a:latin typeface="Simplified Arabic" panose="02020603050405020304" pitchFamily="18" charset="-78"/>
                <a:ea typeface="+mn-ea"/>
                <a:cs typeface="Simplified Arabic" panose="02020603050405020304" pitchFamily="18" charset="-78"/>
              </a:rPr>
              <a:t>المرحلة الثانية </a:t>
            </a:r>
            <a:br>
              <a:rPr kumimoji="0" lang="ar-IQ" sz="4800" b="1" i="0" u="none" strike="noStrike" kern="1200" cap="none" spc="0" normalizeH="0" baseline="0" noProof="0" dirty="0">
                <a:ln>
                  <a:noFill/>
                </a:ln>
                <a:solidFill>
                  <a:srgbClr val="5B9BD5">
                    <a:lumMod val="75000"/>
                  </a:srgbClr>
                </a:solidFill>
                <a:effectLst/>
                <a:uLnTx/>
                <a:uFillTx/>
                <a:latin typeface="Simplified Arabic" panose="02020603050405020304" pitchFamily="18" charset="-78"/>
                <a:ea typeface="+mn-ea"/>
                <a:cs typeface="Simplified Arabic" panose="02020603050405020304" pitchFamily="18" charset="-78"/>
              </a:rPr>
            </a:br>
            <a:r>
              <a:rPr kumimoji="0" lang="ar-IQ" sz="4800" b="1" i="0" u="none" strike="noStrike" kern="1200" cap="none" spc="0" normalizeH="0" baseline="0" noProof="0" dirty="0">
                <a:ln>
                  <a:noFill/>
                </a:ln>
                <a:solidFill>
                  <a:srgbClr val="00B050"/>
                </a:solidFill>
                <a:effectLst/>
                <a:uLnTx/>
                <a:uFillTx/>
                <a:latin typeface="Simplified Arabic" panose="02020603050405020304" pitchFamily="18" charset="-78"/>
                <a:ea typeface="+mn-ea"/>
                <a:cs typeface="Simplified Arabic" panose="02020603050405020304" pitchFamily="18" charset="-78"/>
              </a:rPr>
              <a:t>م.م. آية كاظم رسن </a:t>
            </a:r>
            <a:endParaRPr kumimoji="0" lang="en-US" sz="4800" b="1" i="0" u="none" strike="noStrike" kern="1200" cap="none" spc="0" normalizeH="0" baseline="0" noProof="0" dirty="0">
              <a:ln>
                <a:noFill/>
              </a:ln>
              <a:solidFill>
                <a:srgbClr val="00B050"/>
              </a:solidFill>
              <a:effectLst/>
              <a:uLnTx/>
              <a:uFillTx/>
              <a:latin typeface="Simplified Arabic" panose="02020603050405020304" pitchFamily="18" charset="-78"/>
              <a:ea typeface="+mn-ea"/>
              <a:cs typeface="Simplified Arabic" panose="02020603050405020304" pitchFamily="18" charset="-78"/>
            </a:endParaRPr>
          </a:p>
          <a:p>
            <a:endParaRPr lang="en-US"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20709008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08E33F3-110B-B4F2-3C29-B5B719402557}"/>
              </a:ext>
            </a:extLst>
          </p:cNvPr>
          <p:cNvSpPr>
            <a:spLocks noGrp="1"/>
          </p:cNvSpPr>
          <p:nvPr>
            <p:ph type="subTitle" idx="1"/>
          </p:nvPr>
        </p:nvSpPr>
        <p:spPr>
          <a:xfrm>
            <a:off x="683741" y="716692"/>
            <a:ext cx="10733901" cy="5362832"/>
          </a:xfrm>
        </p:spPr>
        <p:txBody>
          <a:bodyPr>
            <a:normAutofit lnSpcReduction="10000"/>
          </a:bodyPr>
          <a:lstStyle/>
          <a:p>
            <a:pPr algn="just" rtl="1">
              <a:lnSpc>
                <a:spcPct val="150000"/>
              </a:lnSpc>
              <a:spcBef>
                <a:spcPts val="0"/>
              </a:spcBef>
            </a:pPr>
            <a:r>
              <a:rPr lang="ar-IQ" b="1" dirty="0">
                <a:solidFill>
                  <a:srgbClr val="FF0000"/>
                </a:solidFill>
                <a:latin typeface="Simplified Arabic" panose="02020603050405020304" pitchFamily="18" charset="-78"/>
                <a:cs typeface="Simplified Arabic" panose="02020603050405020304" pitchFamily="18" charset="-78"/>
              </a:rPr>
              <a:t>أنواع العينات </a:t>
            </a:r>
          </a:p>
          <a:p>
            <a:pPr algn="just" rtl="1">
              <a:lnSpc>
                <a:spcPct val="150000"/>
              </a:lnSpc>
              <a:spcBef>
                <a:spcPts val="0"/>
              </a:spcBef>
            </a:pPr>
            <a:r>
              <a:rPr lang="ar-IQ" dirty="0">
                <a:latin typeface="Simplified Arabic" panose="02020603050405020304" pitchFamily="18" charset="-78"/>
                <a:cs typeface="Simplified Arabic" panose="02020603050405020304" pitchFamily="18" charset="-78"/>
              </a:rPr>
              <a:t>يمكن تقسيم العينات بشكل رئيسي إلى نوعين رئيسيين هما:</a:t>
            </a:r>
          </a:p>
          <a:p>
            <a:pPr marL="457200" indent="-457200" algn="just" rtl="1">
              <a:lnSpc>
                <a:spcPct val="150000"/>
              </a:lnSpc>
              <a:spcBef>
                <a:spcPts val="0"/>
              </a:spcBef>
              <a:buFont typeface="+mj-lt"/>
              <a:buAutoNum type="arabicPeriod"/>
            </a:pPr>
            <a:r>
              <a:rPr lang="ar-IQ" b="1" dirty="0">
                <a:solidFill>
                  <a:srgbClr val="FF0000"/>
                </a:solidFill>
                <a:latin typeface="Simplified Arabic" panose="02020603050405020304" pitchFamily="18" charset="-78"/>
                <a:cs typeface="Simplified Arabic" panose="02020603050405020304" pitchFamily="18" charset="-78"/>
              </a:rPr>
              <a:t>العينات الاحتمالية: </a:t>
            </a:r>
            <a:r>
              <a:rPr lang="ar-IQ" dirty="0">
                <a:latin typeface="Simplified Arabic" panose="02020603050405020304" pitchFamily="18" charset="-78"/>
                <a:cs typeface="Simplified Arabic" panose="02020603050405020304" pitchFamily="18" charset="-78"/>
              </a:rPr>
              <a:t>وهذا النوع من العينات لا يتحكم الباحث في طريقة اختيار أفراد عينة البحث وتساعد الباحث في تحديد حجم عينة البحث ووحدات عينة البحث الاحتمالية.</a:t>
            </a:r>
          </a:p>
          <a:p>
            <a:pPr marL="457200" indent="-457200" algn="just" rtl="1">
              <a:lnSpc>
                <a:spcPct val="150000"/>
              </a:lnSpc>
              <a:spcBef>
                <a:spcPts val="0"/>
              </a:spcBef>
              <a:buFont typeface="+mj-lt"/>
              <a:buAutoNum type="arabicPeriod"/>
            </a:pPr>
            <a:r>
              <a:rPr lang="ar-IQ" b="1" dirty="0">
                <a:solidFill>
                  <a:srgbClr val="FF0000"/>
                </a:solidFill>
                <a:latin typeface="Simplified Arabic" panose="02020603050405020304" pitchFamily="18" charset="-78"/>
                <a:cs typeface="Simplified Arabic" panose="02020603050405020304" pitchFamily="18" charset="-78"/>
              </a:rPr>
              <a:t>العينات غير الاحتمالية: </a:t>
            </a:r>
            <a:r>
              <a:rPr lang="ar-IQ" dirty="0">
                <a:latin typeface="Simplified Arabic" panose="02020603050405020304" pitchFamily="18" charset="-78"/>
                <a:cs typeface="Simplified Arabic" panose="02020603050405020304" pitchFamily="18" charset="-78"/>
              </a:rPr>
              <a:t>فهي تتصف بعكس صفات العينات الاحتمالية وتنقسم إلى نوعين الأول يمثل </a:t>
            </a:r>
            <a:r>
              <a:rPr lang="ar-IQ" b="1" dirty="0">
                <a:latin typeface="Simplified Arabic" panose="02020603050405020304" pitchFamily="18" charset="-78"/>
                <a:cs typeface="Simplified Arabic" panose="02020603050405020304" pitchFamily="18" charset="-78"/>
              </a:rPr>
              <a:t>العينة العشوائية: </a:t>
            </a:r>
            <a:r>
              <a:rPr lang="ar-IQ" dirty="0">
                <a:latin typeface="Simplified Arabic" panose="02020603050405020304" pitchFamily="18" charset="-78"/>
                <a:cs typeface="Simplified Arabic" panose="02020603050405020304" pitchFamily="18" charset="-78"/>
              </a:rPr>
              <a:t>وهي التي تعنى باختيار الوحدات العشوائية من دون قصد ويتم اختيارها تبعاً لتكافؤ الفرص لجميع وحدات البحث والثاني تمثل </a:t>
            </a:r>
            <a:r>
              <a:rPr lang="ar-IQ" b="1" dirty="0">
                <a:latin typeface="Simplified Arabic" panose="02020603050405020304" pitchFamily="18" charset="-78"/>
                <a:cs typeface="Simplified Arabic" panose="02020603050405020304" pitchFamily="18" charset="-78"/>
              </a:rPr>
              <a:t>العينة المنظمة: </a:t>
            </a:r>
            <a:r>
              <a:rPr lang="ar-IQ" dirty="0">
                <a:latin typeface="Simplified Arabic" panose="02020603050405020304" pitchFamily="18" charset="-78"/>
                <a:cs typeface="Simplified Arabic" panose="02020603050405020304" pitchFamily="18" charset="-78"/>
              </a:rPr>
              <a:t>ويشترط فيها وضع قائمة كاملة ومحدثة بأسماء بجميع وحدات مجتمع الأصل لكي يضع رقم مستقل أمام كل اسم ومن ثم يتم سحب الوحدات المطلوبة على أن يكون سحب الوحدة الأولى حسب الطريقة العشوائية ولا يأخذ رقم يزيد على عدد الوحدات الموجودة في القائمة</a:t>
            </a:r>
            <a:endParaRPr lang="en-US"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18985864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6A5FB91F-08A6-A5EE-7A4C-FFF669541DA7}"/>
              </a:ext>
            </a:extLst>
          </p:cNvPr>
          <p:cNvSpPr>
            <a:spLocks noGrp="1"/>
          </p:cNvSpPr>
          <p:nvPr>
            <p:ph type="subTitle" idx="1"/>
          </p:nvPr>
        </p:nvSpPr>
        <p:spPr>
          <a:xfrm>
            <a:off x="733168" y="766119"/>
            <a:ext cx="10742140" cy="5371070"/>
          </a:xfrm>
        </p:spPr>
        <p:txBody>
          <a:bodyPr/>
          <a:lstStyle/>
          <a:p>
            <a:pPr algn="just" rtl="1">
              <a:lnSpc>
                <a:spcPct val="150000"/>
              </a:lnSpc>
              <a:spcBef>
                <a:spcPts val="0"/>
              </a:spcBef>
            </a:pPr>
            <a:r>
              <a:rPr lang="ar-IQ" b="1" dirty="0">
                <a:solidFill>
                  <a:srgbClr val="FF0000"/>
                </a:solidFill>
                <a:latin typeface="Simplified Arabic" panose="02020603050405020304" pitchFamily="18" charset="-78"/>
                <a:cs typeface="Simplified Arabic" panose="02020603050405020304" pitchFamily="18" charset="-78"/>
              </a:rPr>
              <a:t>الاستبيان: </a:t>
            </a:r>
            <a:r>
              <a:rPr lang="ar-IQ" dirty="0">
                <a:latin typeface="Simplified Arabic" panose="02020603050405020304" pitchFamily="18" charset="-78"/>
                <a:cs typeface="Simplified Arabic" panose="02020603050405020304" pitchFamily="18" charset="-78"/>
              </a:rPr>
              <a:t>وهو أحد أدوات البحث الذي يستخدم في العلوم الاجتماعية ويتكون من مجموعة من الأسئلة والاستفسارات المتنوعة والمرتبطة ببعضها البعض بشكل يحقق الأهداف التي يسعى إليها الباحث بصدد موضوعه والمشكلة التي يختارها الباحث لبحثه. ويتكون الاستبيان من ثلاثة أنواع هي: </a:t>
            </a:r>
          </a:p>
          <a:p>
            <a:pPr marL="457200" indent="-457200" algn="just" rtl="1">
              <a:lnSpc>
                <a:spcPct val="150000"/>
              </a:lnSpc>
              <a:spcBef>
                <a:spcPts val="0"/>
              </a:spcBef>
              <a:buFont typeface="+mj-lt"/>
              <a:buAutoNum type="arabicPeriod"/>
            </a:pPr>
            <a:r>
              <a:rPr lang="ar-IQ" b="1" dirty="0">
                <a:solidFill>
                  <a:srgbClr val="FF0000"/>
                </a:solidFill>
                <a:latin typeface="Simplified Arabic" panose="02020603050405020304" pitchFamily="18" charset="-78"/>
                <a:cs typeface="Simplified Arabic" panose="02020603050405020304" pitchFamily="18" charset="-78"/>
              </a:rPr>
              <a:t>الاستبيان المغلق: </a:t>
            </a:r>
            <a:r>
              <a:rPr lang="ar-IQ" dirty="0">
                <a:latin typeface="Simplified Arabic" panose="02020603050405020304" pitchFamily="18" charset="-78"/>
                <a:cs typeface="Simplified Arabic" panose="02020603050405020304" pitchFamily="18" charset="-78"/>
              </a:rPr>
              <a:t>تتكون أسئلته من مجموعة من الإجابات كأن تكون الإجابة نعم أو كلا أو موافق أو غير موافق وهكذا.</a:t>
            </a:r>
          </a:p>
          <a:p>
            <a:pPr marL="457200" indent="-457200" algn="just" rtl="1">
              <a:lnSpc>
                <a:spcPct val="150000"/>
              </a:lnSpc>
              <a:spcBef>
                <a:spcPts val="0"/>
              </a:spcBef>
              <a:buFont typeface="+mj-lt"/>
              <a:buAutoNum type="arabicPeriod"/>
            </a:pPr>
            <a:r>
              <a:rPr lang="ar-IQ" b="1" dirty="0">
                <a:solidFill>
                  <a:srgbClr val="FF0000"/>
                </a:solidFill>
                <a:latin typeface="Simplified Arabic" panose="02020603050405020304" pitchFamily="18" charset="-78"/>
                <a:cs typeface="Simplified Arabic" panose="02020603050405020304" pitchFamily="18" charset="-78"/>
              </a:rPr>
              <a:t>الاستبيان المفتوح: </a:t>
            </a:r>
            <a:r>
              <a:rPr lang="ar-IQ" dirty="0">
                <a:latin typeface="Simplified Arabic" panose="02020603050405020304" pitchFamily="18" charset="-78"/>
                <a:cs typeface="Simplified Arabic" panose="02020603050405020304" pitchFamily="18" charset="-78"/>
              </a:rPr>
              <a:t>وتكون أسئلته غير محددة الإجابات ويترك فيها للمبحوث حرية الإجابة في مساحة محددة بعد كل فقرة من فقرات الاستبيان.</a:t>
            </a:r>
          </a:p>
          <a:p>
            <a:pPr marL="457200" indent="-457200" algn="just" rtl="1">
              <a:lnSpc>
                <a:spcPct val="150000"/>
              </a:lnSpc>
              <a:spcBef>
                <a:spcPts val="0"/>
              </a:spcBef>
              <a:buFont typeface="+mj-lt"/>
              <a:buAutoNum type="arabicPeriod"/>
            </a:pPr>
            <a:r>
              <a:rPr lang="ar-IQ" b="1" dirty="0">
                <a:solidFill>
                  <a:srgbClr val="FF0000"/>
                </a:solidFill>
                <a:latin typeface="Simplified Arabic" panose="02020603050405020304" pitchFamily="18" charset="-78"/>
                <a:cs typeface="Simplified Arabic" panose="02020603050405020304" pitchFamily="18" charset="-78"/>
              </a:rPr>
              <a:t>الاستبيان المغلق المفتوح: </a:t>
            </a:r>
            <a:r>
              <a:rPr lang="ar-IQ" dirty="0">
                <a:latin typeface="Simplified Arabic" panose="02020603050405020304" pitchFamily="18" charset="-78"/>
                <a:cs typeface="Simplified Arabic" panose="02020603050405020304" pitchFamily="18" charset="-78"/>
              </a:rPr>
              <a:t>وهو الذي يجمع بين النوعين السابقين فيتضمن فقرات تتطلب إجابة محددة وأخرى يتطلب من المستجيب الإجابة عليها كتابة فقرات.</a:t>
            </a:r>
            <a:endParaRPr lang="en-US"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17169336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4526783-EA1A-21F0-4D38-520AAB1A095D}"/>
              </a:ext>
            </a:extLst>
          </p:cNvPr>
          <p:cNvSpPr>
            <a:spLocks noGrp="1"/>
          </p:cNvSpPr>
          <p:nvPr>
            <p:ph type="subTitle" idx="1"/>
          </p:nvPr>
        </p:nvSpPr>
        <p:spPr>
          <a:xfrm>
            <a:off x="626076" y="757881"/>
            <a:ext cx="10758616" cy="5428735"/>
          </a:xfrm>
        </p:spPr>
        <p:txBody>
          <a:bodyPr/>
          <a:lstStyle/>
          <a:p>
            <a:pPr algn="just" rtl="1">
              <a:lnSpc>
                <a:spcPct val="150000"/>
              </a:lnSpc>
              <a:spcBef>
                <a:spcPts val="0"/>
              </a:spcBef>
            </a:pPr>
            <a:r>
              <a:rPr lang="ar-IQ" b="1" dirty="0">
                <a:solidFill>
                  <a:srgbClr val="FF0000"/>
                </a:solidFill>
                <a:latin typeface="Simplified Arabic" panose="02020603050405020304" pitchFamily="18" charset="-78"/>
                <a:cs typeface="Simplified Arabic" panose="02020603050405020304" pitchFamily="18" charset="-78"/>
              </a:rPr>
              <a:t>المنهج التاريخي: </a:t>
            </a:r>
            <a:r>
              <a:rPr lang="ar-IQ" dirty="0">
                <a:latin typeface="Simplified Arabic" panose="02020603050405020304" pitchFamily="18" charset="-78"/>
                <a:cs typeface="Simplified Arabic" panose="02020603050405020304" pitchFamily="18" charset="-78"/>
              </a:rPr>
              <a:t>يقصد به المنهج الذي يعنى بجمع الحقائق والمعلومات من خلال دراسة الوثائق والسجلات والآثار ويستخدم هذا المنهج في دراسة الظواهر والمواقف والأحداث التي مضى عليها فترات قصيرة أو طويلة من الزمن فهو يرتبط بدراسة الماضي وأحداثه، أي إنه الطريقة التي يتبعها الباحث في معلوماته عن الأحداث والحقائق الماضية فيتم تحليلها ونقدها والتأكد من صحتها ومن ثم ترتيبها وتنظيمها وعرضها واستخلاص التعميمات والنتائج منها. أما أهمية هذا المنهج فتكمن في أنه يكشف عن الأصول الحقيقية للنظريات والمبادئ العلمية وظروف نشأتها بهدف البحث عن الروابط بين الظواهر الحالية والظواهر الماضية وعودتها إلى أصولها التاريخية وكذلك يكشف عن المشكلات التي واجهها الإنسان في الماضي وأساليبه في التغلب عليها والعوائق التي منعت إيجاد حلول لها فضلاً عن تحديد العَلاقة بين الظواهر أو المشكلات وبين البيئة الاجتماعية والاقتصادية والثقافية التي أدت إلى وجودها.</a:t>
            </a:r>
            <a:endParaRPr lang="en-US"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35861411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D39EC75-3F5B-1BFE-D616-4993E3B939B5}"/>
              </a:ext>
            </a:extLst>
          </p:cNvPr>
          <p:cNvSpPr>
            <a:spLocks noGrp="1"/>
          </p:cNvSpPr>
          <p:nvPr>
            <p:ph type="subTitle" idx="1"/>
          </p:nvPr>
        </p:nvSpPr>
        <p:spPr>
          <a:xfrm>
            <a:off x="683741" y="593124"/>
            <a:ext cx="10758616" cy="5535827"/>
          </a:xfrm>
        </p:spPr>
        <p:txBody>
          <a:bodyPr/>
          <a:lstStyle/>
          <a:p>
            <a:pPr algn="just" rtl="1">
              <a:lnSpc>
                <a:spcPct val="150000"/>
              </a:lnSpc>
              <a:spcBef>
                <a:spcPts val="0"/>
              </a:spcBef>
            </a:pPr>
            <a:r>
              <a:rPr lang="ar-IQ" b="1" dirty="0">
                <a:solidFill>
                  <a:srgbClr val="FF0000"/>
                </a:solidFill>
                <a:latin typeface="Simplified Arabic" panose="02020603050405020304" pitchFamily="18" charset="-78"/>
                <a:cs typeface="Simplified Arabic" panose="02020603050405020304" pitchFamily="18" charset="-78"/>
              </a:rPr>
              <a:t>منهج تحليل المضمون: </a:t>
            </a:r>
            <a:r>
              <a:rPr lang="ar-IQ" dirty="0">
                <a:latin typeface="Simplified Arabic" panose="02020603050405020304" pitchFamily="18" charset="-78"/>
                <a:cs typeface="Simplified Arabic" panose="02020603050405020304" pitchFamily="18" charset="-78"/>
              </a:rPr>
              <a:t>فهو طريقة أو أسلوب في البحوث الاجتماعية يهدف إلى الوصف الموضوعي والقياس الكمي للمحتوى العام للظاهرة والذي قد يكون كلمة أو رموز أو مجموعة من الصور والخطابات أو الصحف ويستخدم هذا المنهج في عدة مجالات منها الصحافة والأدب والاتصال والدراسات النفسية ويحتوي هذا المنهج على عدة عناصر أهمها الموضوعية والتي تتمثل بعدم تحيز الباحث لأي موقف أثناء دراسته لأي ظاهرة فضلاً عن تحليل مادة الاتصال بطريقة منظمة تتناسب مع قواعد البحث العلمي كما ويرتبط تطبيق هذا المنهج في الدراسات الاجتماعية بوصف الظواهر المدروسة كمياً ويستلزم فيه استخدام لغة الأرقام وذلك عن طريق رصد تكرارات الفئات المختلفة لوصف تلك الظواهر ويستهدف توضيح الدوافع والأهداف التي يرمي إليها الباحث ومعرفة مدى تأثير محتوى الاتصال في أفكار الأفراد واتجاهاتهم، ويقوم تحليل المضمون على أساس أن لكل إنسان بصمة فكرية تميزه وتكشف عن هويته أي أن السلوك اللغوي للإنسان سواء كان شفهي أو تحريري يمثل أدق تعبير عن هوية الإنسان وميوله واتجاهاته.  </a:t>
            </a:r>
            <a:endParaRPr lang="en-US"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41175533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121</TotalTime>
  <Words>541</Words>
  <Application>Microsoft Office PowerPoint</Application>
  <PresentationFormat>Widescreen</PresentationFormat>
  <Paragraphs>14</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Simplified Arabic</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Aya Aya</dc:creator>
  <cp:lastModifiedBy>Aya Aya</cp:lastModifiedBy>
  <cp:revision>11</cp:revision>
  <dcterms:created xsi:type="dcterms:W3CDTF">2026-02-26T17:29:45Z</dcterms:created>
  <dcterms:modified xsi:type="dcterms:W3CDTF">2026-02-26T19:35:36Z</dcterms:modified>
</cp:coreProperties>
</file>