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56"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75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93" d="100"/>
          <a:sy n="93" d="100"/>
        </p:scale>
        <p:origin x="21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E0F45A-E028-408B-A08B-2B6D812AD69B}"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59669E-912F-4BAB-A463-0512F960C48D}" type="slidenum">
              <a:rPr lang="en-US" smtClean="0"/>
              <a:t>‹#›</a:t>
            </a:fld>
            <a:endParaRPr lang="en-US"/>
          </a:p>
        </p:txBody>
      </p:sp>
    </p:spTree>
    <p:extLst>
      <p:ext uri="{BB962C8B-B14F-4D97-AF65-F5344CB8AC3E}">
        <p14:creationId xmlns:p14="http://schemas.microsoft.com/office/powerpoint/2010/main" val="3867855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359669E-912F-4BAB-A463-0512F960C48D}" type="slidenum">
              <a:rPr lang="en-US" smtClean="0"/>
              <a:t>3</a:t>
            </a:fld>
            <a:endParaRPr lang="en-US"/>
          </a:p>
        </p:txBody>
      </p:sp>
    </p:spTree>
    <p:extLst>
      <p:ext uri="{BB962C8B-B14F-4D97-AF65-F5344CB8AC3E}">
        <p14:creationId xmlns:p14="http://schemas.microsoft.com/office/powerpoint/2010/main" val="1770997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B0DAE-EE39-1AD2-B61F-0671F1902B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18D76A-67B3-D228-FF23-AC137193E5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9FB333-003E-213A-F77D-4707167D3FB6}"/>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5" name="Footer Placeholder 4">
            <a:extLst>
              <a:ext uri="{FF2B5EF4-FFF2-40B4-BE49-F238E27FC236}">
                <a16:creationId xmlns:a16="http://schemas.microsoft.com/office/drawing/2014/main" id="{D21769CA-4868-FCD4-BB36-9D1202A96D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110581-BB77-955C-CD57-576185179208}"/>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2458434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0FF84-DACF-1F96-8694-02130ADE30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FC7C3A-F6A7-53DD-0794-D9EDDCD266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C2081F-0FB9-7596-F5ED-B0E2D7D4C4D2}"/>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5" name="Footer Placeholder 4">
            <a:extLst>
              <a:ext uri="{FF2B5EF4-FFF2-40B4-BE49-F238E27FC236}">
                <a16:creationId xmlns:a16="http://schemas.microsoft.com/office/drawing/2014/main" id="{C11C6994-B7A3-518B-A897-95CB8225FA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D7F6A-7D55-5E65-D63B-45B1A22AA9FA}"/>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2328484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66FD38-CD26-F60B-1E38-369448FF8A9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7D0DD5-CE52-1EDC-6E49-4D2C1E5D18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27D9DC-1FA1-A1B4-65EA-6679F33482F9}"/>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5" name="Footer Placeholder 4">
            <a:extLst>
              <a:ext uri="{FF2B5EF4-FFF2-40B4-BE49-F238E27FC236}">
                <a16:creationId xmlns:a16="http://schemas.microsoft.com/office/drawing/2014/main" id="{58F5B13F-4855-7EF4-E689-A1AEEBE18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0A26F8-1E31-CE0C-FBA2-ED8765F4FEA1}"/>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1327693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06A45-3898-7452-EC75-B7D2D3FD8F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AA2964-51E1-E371-2B66-6F2799A5EE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C420CB-5084-8D63-9064-D5CEC4B5678D}"/>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5" name="Footer Placeholder 4">
            <a:extLst>
              <a:ext uri="{FF2B5EF4-FFF2-40B4-BE49-F238E27FC236}">
                <a16:creationId xmlns:a16="http://schemas.microsoft.com/office/drawing/2014/main" id="{366074B2-1FDD-43C1-98B0-E95CAEDBE3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273B06-70A4-3FC1-D376-B7BC49C00F18}"/>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3000603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0056C-15B5-F98D-7A42-9328094DD6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07BC68-B99A-947E-0904-094F0F016A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1B3019-6476-1D23-F460-40B8BC7520BD}"/>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5" name="Footer Placeholder 4">
            <a:extLst>
              <a:ext uri="{FF2B5EF4-FFF2-40B4-BE49-F238E27FC236}">
                <a16:creationId xmlns:a16="http://schemas.microsoft.com/office/drawing/2014/main" id="{93D26508-370D-76C1-2CE7-BCBD2D641D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B62718-9D1C-7108-8CE3-DD8E7B449F9C}"/>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157685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9BB3D-6FDD-F699-CE79-4BFC98B9E2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72D135-FA96-03CB-8754-A80BE6AE80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F3661B-F636-0AF0-EA23-D11A9E0CC3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60603A3-C91D-14D1-6A89-709066898589}"/>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6" name="Footer Placeholder 5">
            <a:extLst>
              <a:ext uri="{FF2B5EF4-FFF2-40B4-BE49-F238E27FC236}">
                <a16:creationId xmlns:a16="http://schemas.microsoft.com/office/drawing/2014/main" id="{AFCCE3C0-3646-FF07-8BCE-B84053F301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BC478-4F6B-DAC2-880D-C8DF8FA42A83}"/>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3050201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697A6-12BE-92A2-617B-B77400C6C40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7BBC76-E478-6BE9-7743-33E15E4F71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685993-797B-3C72-C183-B187D8C0C3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4F5C54-3394-147A-4FD8-410E5C0A12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94A9CE-AB61-3832-30C1-2596F2C045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B7CB09-ED07-2D1C-DAB4-8E30CF1882BC}"/>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8" name="Footer Placeholder 7">
            <a:extLst>
              <a:ext uri="{FF2B5EF4-FFF2-40B4-BE49-F238E27FC236}">
                <a16:creationId xmlns:a16="http://schemas.microsoft.com/office/drawing/2014/main" id="{9C926DFE-3935-FB56-8490-45C058B75A6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B61CC1-259B-8EF9-7C41-C83C5013F79A}"/>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2419540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0BD29-E5D0-A30C-7DBA-4B1A3CF183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A440B5D-F3F1-98CE-4910-6AA1326CA51B}"/>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4" name="Footer Placeholder 3">
            <a:extLst>
              <a:ext uri="{FF2B5EF4-FFF2-40B4-BE49-F238E27FC236}">
                <a16:creationId xmlns:a16="http://schemas.microsoft.com/office/drawing/2014/main" id="{4F204CBF-9E6A-A1D2-85FE-FA25374974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DC6F0F-78A0-E125-C6ED-8C33F318F1DF}"/>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3653542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E638D-EB09-8B23-A86E-A10C0E71002B}"/>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3" name="Footer Placeholder 2">
            <a:extLst>
              <a:ext uri="{FF2B5EF4-FFF2-40B4-BE49-F238E27FC236}">
                <a16:creationId xmlns:a16="http://schemas.microsoft.com/office/drawing/2014/main" id="{1A5BA8A0-B6A0-5829-7B1C-0942A3A45C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622C9B1-474B-2201-2343-5F74AD1A1348}"/>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1792869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0CFCA-A404-002D-B172-9F355D087D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D74DF9-F062-1117-C12E-C9F6CFDF7E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EDCC9D-3F92-BCA5-E6E9-6849896B0A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82FD90-75E1-2329-5547-65E108B92A3F}"/>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6" name="Footer Placeholder 5">
            <a:extLst>
              <a:ext uri="{FF2B5EF4-FFF2-40B4-BE49-F238E27FC236}">
                <a16:creationId xmlns:a16="http://schemas.microsoft.com/office/drawing/2014/main" id="{A35AE148-04F4-05AA-8FF8-B18682AEED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6086B6-03F8-6556-F302-481DFAC335DE}"/>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1589220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79F18-F59C-1A44-0AE4-B38CA54EF2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73F212-1CC6-A62A-4839-674C42CAF9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C803EA-B173-B1C0-3437-44AA1516CE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063F5B-FB51-5F3D-6AD7-4CA5DA4141A6}"/>
              </a:ext>
            </a:extLst>
          </p:cNvPr>
          <p:cNvSpPr>
            <a:spLocks noGrp="1"/>
          </p:cNvSpPr>
          <p:nvPr>
            <p:ph type="dt" sz="half" idx="10"/>
          </p:nvPr>
        </p:nvSpPr>
        <p:spPr/>
        <p:txBody>
          <a:bodyPr/>
          <a:lstStyle/>
          <a:p>
            <a:fld id="{9CFFF57A-898D-4581-AFE3-949FAA455788}" type="datetimeFigureOut">
              <a:rPr lang="en-US" smtClean="0"/>
              <a:t>2/27/2026</a:t>
            </a:fld>
            <a:endParaRPr lang="en-US"/>
          </a:p>
        </p:txBody>
      </p:sp>
      <p:sp>
        <p:nvSpPr>
          <p:cNvPr id="6" name="Footer Placeholder 5">
            <a:extLst>
              <a:ext uri="{FF2B5EF4-FFF2-40B4-BE49-F238E27FC236}">
                <a16:creationId xmlns:a16="http://schemas.microsoft.com/office/drawing/2014/main" id="{73388A0D-6B13-45FD-655B-83B8336E63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25687A-99A7-1D62-732E-9C406D48960A}"/>
              </a:ext>
            </a:extLst>
          </p:cNvPr>
          <p:cNvSpPr>
            <a:spLocks noGrp="1"/>
          </p:cNvSpPr>
          <p:nvPr>
            <p:ph type="sldNum" sz="quarter" idx="12"/>
          </p:nvPr>
        </p:nvSpPr>
        <p:spPr/>
        <p:txBody>
          <a:bodyPr/>
          <a:lstStyle/>
          <a:p>
            <a:fld id="{A7958FBF-F34E-4383-9125-0D62F67ABE30}" type="slidenum">
              <a:rPr lang="en-US" smtClean="0"/>
              <a:t>‹#›</a:t>
            </a:fld>
            <a:endParaRPr lang="en-US"/>
          </a:p>
        </p:txBody>
      </p:sp>
    </p:spTree>
    <p:extLst>
      <p:ext uri="{BB962C8B-B14F-4D97-AF65-F5344CB8AC3E}">
        <p14:creationId xmlns:p14="http://schemas.microsoft.com/office/powerpoint/2010/main" val="2813725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C44EE1-E3DD-330C-8C06-B23C5B7CAA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807989-CC2A-2413-DAA4-3ACF136B3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EB31D-2018-E70A-A7E2-E4F3C3EE30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FFF57A-898D-4581-AFE3-949FAA455788}" type="datetimeFigureOut">
              <a:rPr lang="en-US" smtClean="0"/>
              <a:t>2/27/2026</a:t>
            </a:fld>
            <a:endParaRPr lang="en-US"/>
          </a:p>
        </p:txBody>
      </p:sp>
      <p:sp>
        <p:nvSpPr>
          <p:cNvPr id="5" name="Footer Placeholder 4">
            <a:extLst>
              <a:ext uri="{FF2B5EF4-FFF2-40B4-BE49-F238E27FC236}">
                <a16:creationId xmlns:a16="http://schemas.microsoft.com/office/drawing/2014/main" id="{FD0C4D20-8919-8B81-9DB5-82AE341FEF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695FAFE-9FC0-1F1E-C3B4-D222A49833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958FBF-F34E-4383-9125-0D62F67ABE30}" type="slidenum">
              <a:rPr lang="en-US" smtClean="0"/>
              <a:t>‹#›</a:t>
            </a:fld>
            <a:endParaRPr lang="en-US"/>
          </a:p>
        </p:txBody>
      </p:sp>
    </p:spTree>
    <p:extLst>
      <p:ext uri="{BB962C8B-B14F-4D97-AF65-F5344CB8AC3E}">
        <p14:creationId xmlns:p14="http://schemas.microsoft.com/office/powerpoint/2010/main" val="875628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E68CA43-5B04-F472-5963-874BEF026391}"/>
              </a:ext>
            </a:extLst>
          </p:cNvPr>
          <p:cNvSpPr>
            <a:spLocks noGrp="1"/>
          </p:cNvSpPr>
          <p:nvPr>
            <p:ph type="subTitle" idx="1"/>
          </p:nvPr>
        </p:nvSpPr>
        <p:spPr>
          <a:xfrm>
            <a:off x="551935" y="996778"/>
            <a:ext cx="10585622" cy="5214551"/>
          </a:xfrm>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ar-IQ" sz="4800" b="1" i="0" u="none" strike="noStrike" kern="1200" cap="none" spc="0" normalizeH="0" baseline="0" noProof="0" dirty="0">
              <a:ln>
                <a:noFill/>
              </a:ln>
              <a:solidFill>
                <a:srgbClr val="ED7D31"/>
              </a:solidFill>
              <a:effectLst/>
              <a:uLnTx/>
              <a:uFillTx/>
              <a:latin typeface="Simplified Arabic" panose="02020603050405020304" pitchFamily="18" charset="-78"/>
              <a:ea typeface="+mn-ea"/>
              <a:cs typeface="Simplified Arabic" panose="02020603050405020304" pitchFamily="18" charset="-78"/>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IQ" sz="4800" b="1" i="0" u="none" strike="noStrike" kern="1200" cap="none" spc="0" normalizeH="0" baseline="0" noProof="0" dirty="0">
                <a:ln>
                  <a:noFill/>
                </a:ln>
                <a:solidFill>
                  <a:schemeClr val="accent1">
                    <a:lumMod val="75000"/>
                  </a:schemeClr>
                </a:solidFill>
                <a:effectLst/>
                <a:uLnTx/>
                <a:uFillTx/>
                <a:latin typeface="Simplified Arabic" panose="02020603050405020304" pitchFamily="18" charset="-78"/>
                <a:ea typeface="+mn-ea"/>
                <a:cs typeface="Simplified Arabic" panose="02020603050405020304" pitchFamily="18" charset="-78"/>
              </a:rPr>
              <a:t>أنثروبولوجيا العلامة والرمز </a:t>
            </a:r>
            <a:endParaRPr kumimoji="0" lang="en-US" sz="4800" b="1" i="0" u="none" strike="noStrike" kern="1200" cap="none" spc="0" normalizeH="0" baseline="0" noProof="0" dirty="0">
              <a:ln>
                <a:noFill/>
              </a:ln>
              <a:solidFill>
                <a:schemeClr val="accent1">
                  <a:lumMod val="75000"/>
                </a:schemeClr>
              </a:solidFill>
              <a:effectLst/>
              <a:uLnTx/>
              <a:uFillTx/>
              <a:latin typeface="Simplified Arabic" panose="02020603050405020304" pitchFamily="18" charset="-78"/>
              <a:ea typeface="+mn-ea"/>
              <a:cs typeface="Simplified Arabic" panose="02020603050405020304" pitchFamily="18" charset="-78"/>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50000"/>
              </a:lnSpc>
              <a:spcBef>
                <a:spcPts val="1000"/>
              </a:spcBef>
              <a:spcAft>
                <a:spcPts val="0"/>
              </a:spcAft>
              <a:buClrTx/>
              <a:buSzTx/>
              <a:buFont typeface="Arial" panose="020B0604020202020204" pitchFamily="34" charset="0"/>
              <a:buNone/>
              <a:tabLst/>
              <a:defRPr/>
            </a:pPr>
            <a:r>
              <a:rPr kumimoji="0" lang="ar-IQ" sz="4000" b="1" i="0" u="none" strike="noStrike" kern="1200" cap="none" spc="0" normalizeH="0" baseline="0" noProof="0" dirty="0">
                <a:ln>
                  <a:noFill/>
                </a:ln>
                <a:solidFill>
                  <a:srgbClr val="C00000"/>
                </a:solidFill>
                <a:effectLst/>
                <a:uLnTx/>
                <a:uFillTx/>
                <a:latin typeface="Calibri" panose="020F0502020204030204"/>
                <a:ea typeface="+mn-ea"/>
                <a:cs typeface="Arial" panose="020B0604020202020204" pitchFamily="34" charset="0"/>
              </a:rPr>
              <a:t>المرحلة الثالثة </a:t>
            </a:r>
          </a:p>
          <a:p>
            <a:pPr marL="0" marR="0" lvl="0" indent="0" algn="ctr" defTabSz="914400" rtl="0" eaLnBrk="1" fontAlgn="auto" latinLnBrk="0" hangingPunct="1">
              <a:lnSpc>
                <a:spcPct val="150000"/>
              </a:lnSpc>
              <a:spcBef>
                <a:spcPts val="1000"/>
              </a:spcBef>
              <a:spcAft>
                <a:spcPts val="0"/>
              </a:spcAft>
              <a:buClrTx/>
              <a:buSzTx/>
              <a:buFont typeface="Arial" panose="020B0604020202020204" pitchFamily="34" charset="0"/>
              <a:buNone/>
              <a:tabLst/>
              <a:defRPr/>
            </a:pPr>
            <a:r>
              <a:rPr kumimoji="0" lang="ar-IQ" sz="4000" b="1" i="0" u="none" strike="noStrike" kern="1200" cap="none" spc="0" normalizeH="0" baseline="0" noProof="0" dirty="0">
                <a:ln>
                  <a:noFill/>
                </a:ln>
                <a:solidFill>
                  <a:srgbClr val="F175BC"/>
                </a:solidFill>
                <a:effectLst/>
                <a:uLnTx/>
                <a:uFillTx/>
                <a:latin typeface="Calibri" panose="020F0502020204030204"/>
                <a:ea typeface="+mn-ea"/>
                <a:cs typeface="Arial" panose="020B0604020202020204" pitchFamily="34" charset="0"/>
              </a:rPr>
              <a:t>م.م. آية كاظم رسن </a:t>
            </a:r>
            <a:endParaRPr kumimoji="0" lang="en-US" sz="4000" b="1" i="0" u="none" strike="noStrike" kern="1200" cap="none" spc="0" normalizeH="0" baseline="0" noProof="0" dirty="0">
              <a:ln>
                <a:noFill/>
              </a:ln>
              <a:solidFill>
                <a:srgbClr val="F175BC"/>
              </a:solidFill>
              <a:effectLst/>
              <a:uLnTx/>
              <a:uFillTx/>
              <a:latin typeface="Calibri" panose="020F0502020204030204"/>
              <a:ea typeface="+mn-ea"/>
              <a:cs typeface="+mn-cs"/>
            </a:endParaRPr>
          </a:p>
          <a:p>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781711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1AE36C2-DDB7-4852-5955-CD93703EB11D}"/>
              </a:ext>
            </a:extLst>
          </p:cNvPr>
          <p:cNvSpPr>
            <a:spLocks noGrp="1"/>
          </p:cNvSpPr>
          <p:nvPr>
            <p:ph type="subTitle" idx="1"/>
          </p:nvPr>
        </p:nvSpPr>
        <p:spPr>
          <a:xfrm>
            <a:off x="840259" y="716692"/>
            <a:ext cx="10462055" cy="5568778"/>
          </a:xfrm>
        </p:spPr>
        <p:txBody>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أنثروبولوجيا العلامة أو الرمز: </a:t>
            </a:r>
            <a:r>
              <a:rPr lang="ar-IQ" dirty="0">
                <a:latin typeface="Simplified Arabic" panose="02020603050405020304" pitchFamily="18" charset="-78"/>
                <a:cs typeface="Simplified Arabic" panose="02020603050405020304" pitchFamily="18" charset="-78"/>
              </a:rPr>
              <a:t>هي احد الفروع النظرية للأنثروبولوجيا وتدرس بشكل رئيسي الرموز الثقافية وكيفية استخدام تلك الرموز لفهم ثقافة مجتمع ما بشكل معمق أي أنها تدرس الرموز في سياق اجتماعي ونشأة هذا الفرع من الأنثروبولوجيا في ستينيات القرن العشرين كرد على المدرسة البنيوية وتبلور في سبعينيات القرن ذاته وأن تلك الرموز قد تكون عادات أو طقوس أو كلمات أو سلوكيات في أي مجتمع فيتم أخذها وتفسيرها وفق السياق الثقافي للمجتمع المدروس ويمكن تقسيم الأنثروبولوجيا الرمزية إلى منهجين رئيسيين الأول مرتبط بكليفورد غيرتز والثاني تابع لفيكتور تيرنر والفرق بينهما يمكن في تأثر غيرتز بالعالم ماكس فيبر والذي كان مهتم بشكل كبير بعمليات الثقافة بدلاً من الطرق التي تؤثر بها الرموز على العمليات الاجتماعية أما تيرنر فقد تأثر بالعالم إيميل دوركايم والذي كان يهتم بشكل رئيسي بالعمليات التي تجري في المجتمع والطرق التي تعمل بداخله الرموز وفيما أذا كانت تلك الرموز مؤثرة فعلاً في العمليات الاجتماعية.</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940396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F68A25-1E0F-8175-77DA-47BE2DE47B92}"/>
              </a:ext>
            </a:extLst>
          </p:cNvPr>
          <p:cNvSpPr>
            <a:spLocks noGrp="1"/>
          </p:cNvSpPr>
          <p:nvPr>
            <p:ph type="subTitle" idx="1"/>
          </p:nvPr>
        </p:nvSpPr>
        <p:spPr>
          <a:xfrm>
            <a:off x="733169" y="494271"/>
            <a:ext cx="10717426" cy="5585254"/>
          </a:xfrm>
        </p:spPr>
        <p:txBody>
          <a:bodyPr>
            <a:noAutofit/>
          </a:bodyPr>
          <a:lstStyle/>
          <a:p>
            <a:pPr algn="r"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المفاهيم أو المبادئ الرئيسية لأنثروبولوجيا الرمز </a:t>
            </a:r>
          </a:p>
          <a:p>
            <a:pPr algn="just" rtl="1">
              <a:lnSpc>
                <a:spcPct val="150000"/>
              </a:lnSpc>
              <a:spcBef>
                <a:spcPts val="0"/>
              </a:spcBef>
            </a:pPr>
            <a:r>
              <a:rPr lang="ar-IQ" dirty="0">
                <a:latin typeface="Simplified Arabic" panose="02020603050405020304" pitchFamily="18" charset="-78"/>
                <a:cs typeface="Simplified Arabic" panose="02020603050405020304" pitchFamily="18" charset="-78"/>
              </a:rPr>
              <a:t>أخذت الرموز في كافة المجتمعات حيز كبير من تفكير علماء الأنثروبولوجيا لما لها من أهمية في الحياة الاجتماعية لكن التركيز المكثف على الرمز بحد ذاته يبعد تفكير الباحث عن أهمية الرمز في الحياة الاجتماعية. فبذلك تمثلت المفاهيم أو المبادئ الرئيسية للأنثروبولوجيا الرمزية بما يلي: </a:t>
            </a:r>
            <a:endParaRPr lang="ar-IQ" b="1" dirty="0">
              <a:solidFill>
                <a:srgbClr val="FF0000"/>
              </a:solidFill>
              <a:latin typeface="Simplified Arabic" panose="02020603050405020304" pitchFamily="18" charset="-78"/>
              <a:cs typeface="Simplified Arabic" panose="02020603050405020304" pitchFamily="18" charset="-78"/>
            </a:endParaRP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الشرح العميق: </a:t>
            </a:r>
            <a:r>
              <a:rPr lang="ar-IQ" dirty="0">
                <a:latin typeface="Simplified Arabic" panose="02020603050405020304" pitchFamily="18" charset="-78"/>
                <a:cs typeface="Simplified Arabic" panose="02020603050405020304" pitchFamily="18" charset="-78"/>
              </a:rPr>
              <a:t>هو المصطلح الذي أخذه غيرتز من جيلبرت رايل؛ لوصف أهداف الأنثروبولوجيا الرمزية والتي تقوم بدورها على الاثنوغرافيا أو تحديداً دراسة الثقافة وقد رأى غيرتز أن الثقافة تحتوي على مجموعة من الرموز التي توجه سلوك المجتمع وتكون تلك الرموز ذات معنى من خلال الدور الذي تلعبه في سلوكيات وأنماط الحياة الاجتماعية حيث لا يمكن دراسة الثقافة بعيداً عن السلوك الاجتماعي وذلك لفهم الثقافة ولتداخلهما العميق مع بعضهما وبالتالي فيقوم الباحث بتحليل الأجزاء التي تتكون منها الثقافة بأكملها ليفهم الباحث من خلالها العمليات العقلية والسلوكيات الاجتماعية لدى المجتمع المبحوث </a:t>
            </a:r>
            <a:endParaRPr lang="en-US" b="1" dirty="0">
              <a:solidFill>
                <a:srgbClr val="FF00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200625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754E79-1213-EB36-D394-098FFFD266C5}"/>
              </a:ext>
            </a:extLst>
          </p:cNvPr>
          <p:cNvSpPr>
            <a:spLocks noGrp="1"/>
          </p:cNvSpPr>
          <p:nvPr>
            <p:ph type="subTitle" idx="1"/>
          </p:nvPr>
        </p:nvSpPr>
        <p:spPr>
          <a:xfrm>
            <a:off x="675503" y="766119"/>
            <a:ext cx="10824519" cy="5379308"/>
          </a:xfrm>
        </p:spPr>
        <p:txBody>
          <a:bodyPr>
            <a:normAutofit lnSpcReduction="10000"/>
          </a:bodyPr>
          <a:lstStyle/>
          <a:p>
            <a:pPr marL="457200" indent="-457200" algn="just" rtl="1">
              <a:lnSpc>
                <a:spcPct val="150000"/>
              </a:lnSpc>
              <a:spcBef>
                <a:spcPts val="0"/>
              </a:spcBef>
              <a:buFont typeface="+mj-lt"/>
              <a:buAutoNum type="arabicPeriod" startAt="2"/>
            </a:pPr>
            <a:r>
              <a:rPr lang="ar-IQ" b="1" dirty="0">
                <a:solidFill>
                  <a:srgbClr val="FF0000"/>
                </a:solidFill>
                <a:latin typeface="Simplified Arabic" panose="02020603050405020304" pitchFamily="18" charset="-78"/>
                <a:cs typeface="Simplified Arabic" panose="02020603050405020304" pitchFamily="18" charset="-78"/>
              </a:rPr>
              <a:t>التأويل: </a:t>
            </a:r>
            <a:r>
              <a:rPr lang="ar-IQ" dirty="0">
                <a:latin typeface="Simplified Arabic" panose="02020603050405020304" pitchFamily="18" charset="-78"/>
                <a:cs typeface="Simplified Arabic" panose="02020603050405020304" pitchFamily="18" charset="-78"/>
              </a:rPr>
              <a:t>تم استخدام هذا المصطلح في بادئ الأمر في التفسير النقدي للنصوص الدينية وقد استخدم غيرتز علم التأويل في دراسته لأنظمة الرموز وذلك لفهم الطرق التي تكشف عن سلوكيات الأفراد في السياق الاجتماعي والسياسي والاقتصادي، أما تيرنر فقد استخدم علم التأويل كوسيلة لفهم المعاني والدلالات الثقافية لكل مجتمع كالرقص والدراما وغيرها من العادات أو الطقوس الأخرى.</a:t>
            </a:r>
          </a:p>
          <a:p>
            <a:pPr marL="457200" indent="-457200" algn="just" rtl="1">
              <a:lnSpc>
                <a:spcPct val="150000"/>
              </a:lnSpc>
              <a:buFont typeface="+mj-lt"/>
              <a:buAutoNum type="arabicPeriod" startAt="2"/>
            </a:pPr>
            <a:r>
              <a:rPr lang="ar-IQ" b="1" dirty="0">
                <a:solidFill>
                  <a:srgbClr val="FF0000"/>
                </a:solidFill>
                <a:latin typeface="Simplified Arabic" panose="02020603050405020304" pitchFamily="18" charset="-78"/>
                <a:cs typeface="Simplified Arabic" panose="02020603050405020304" pitchFamily="18" charset="-78"/>
              </a:rPr>
              <a:t>الدراما الاجتماعية: </a:t>
            </a:r>
            <a:r>
              <a:rPr lang="ar-IQ" dirty="0">
                <a:latin typeface="Simplified Arabic" panose="02020603050405020304" pitchFamily="18" charset="-78"/>
                <a:cs typeface="Simplified Arabic" panose="02020603050405020304" pitchFamily="18" charset="-78"/>
              </a:rPr>
              <a:t>وهو المفهوم الذي ابتكره تيرنر لدراسة جدلية التحول الاجتماعي والاستمرارية ويعني بالدراما الاجتماعية الوحدة العفوية الحقيقية للعملية الاجتماعية من تجربة كل فرد في أي مجتمع وتحدث تلك الدراما داخل مجموعة من الأفراد مشتركة في القيم والاتجاهات والتاريخ. وتقسم إلى أربعة أقسام هي: خرق العلاقات الاجتماعية وأزمة لا يمكن معالجتها باستراتيجيات اعتيادية وعلاج للمشكلات الأولية والفعل النهائي يحدث بطريقتين هما: عملية إعادة اندماج للوضع الراهن والاعتراف بعملية الانشقاق وتغيير الترتيبات الاجتماعية.</a:t>
            </a:r>
          </a:p>
          <a:p>
            <a:pPr algn="r" rtl="1"/>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918193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D79B3A-FB13-3553-5203-AD37F0E0B8C2}"/>
              </a:ext>
            </a:extLst>
          </p:cNvPr>
          <p:cNvSpPr>
            <a:spLocks noGrp="1"/>
          </p:cNvSpPr>
          <p:nvPr>
            <p:ph type="subTitle" idx="1"/>
          </p:nvPr>
        </p:nvSpPr>
        <p:spPr>
          <a:xfrm>
            <a:off x="799071" y="774356"/>
            <a:ext cx="10560908" cy="5329882"/>
          </a:xfrm>
        </p:spPr>
        <p:txBody>
          <a:bodyPr/>
          <a:lstStyle/>
          <a:p>
            <a:pPr algn="r" rtl="1">
              <a:lnSpc>
                <a:spcPct val="150000"/>
              </a:lnSpc>
            </a:pPr>
            <a:r>
              <a:rPr lang="ar-IQ" b="1" dirty="0">
                <a:solidFill>
                  <a:srgbClr val="FF0000"/>
                </a:solidFill>
                <a:latin typeface="Simplified Arabic" panose="02020603050405020304" pitchFamily="18" charset="-78"/>
                <a:cs typeface="Simplified Arabic" panose="02020603050405020304" pitchFamily="18" charset="-78"/>
              </a:rPr>
              <a:t>نقد الأنثروبولوجيا الرمزية </a:t>
            </a:r>
          </a:p>
          <a:p>
            <a:pPr algn="r" rtl="1">
              <a:lnSpc>
                <a:spcPct val="150000"/>
              </a:lnSpc>
            </a:pPr>
            <a:r>
              <a:rPr lang="ar-IQ" dirty="0">
                <a:latin typeface="Simplified Arabic" panose="02020603050405020304" pitchFamily="18" charset="-78"/>
                <a:cs typeface="Simplified Arabic" panose="02020603050405020304" pitchFamily="18" charset="-78"/>
              </a:rPr>
              <a:t>واجهت الأنثروبولوجيا الرمزية العديد من الانتقادات نذكر أهمها:</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النقد الماركسي: </a:t>
            </a:r>
            <a:r>
              <a:rPr lang="ar-IQ" dirty="0">
                <a:latin typeface="Simplified Arabic" panose="02020603050405020304" pitchFamily="18" charset="-78"/>
                <a:cs typeface="Simplified Arabic" panose="02020603050405020304" pitchFamily="18" charset="-78"/>
              </a:rPr>
              <a:t>رأى الماركسيون أن أصحاب المدرسة الرمزية ركزوا كثيراً على المفاهيم الثقافية الأمر الذي أدى إلى إغفالهم للواقع الاجتماعي، كما أنهم لا يركزون على كيفية تأثير الرموز على الأنظمة الاجتماعية والأفراد بقدر تركيزهم على الرموز بحد ذاتها. </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النقد النسوي: </a:t>
            </a:r>
            <a:r>
              <a:rPr lang="ar-IQ" dirty="0">
                <a:latin typeface="Simplified Arabic" panose="02020603050405020304" pitchFamily="18" charset="-78"/>
                <a:cs typeface="Simplified Arabic" panose="02020603050405020304" pitchFamily="18" charset="-78"/>
              </a:rPr>
              <a:t>أكدت تلك الدراسات على تجاهل غيرتز الدور الفعال الذي تقوم به المرأة في المجتمع وركز على هيمنة الذكور فقط. بمعنى آخر ترى تلك المدرسة أن الأنثروبولوجيا الرمزية ركزت بشكل مبالغ فيه على تفسير المعنى والرمز أكثر من تركيزها على السلطة وعلاقات القوة والهيمنة وعدم المساواة بين الذكور والإناث داخل المجتمع الواحد.	</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559576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549</Words>
  <Application>Microsoft Office PowerPoint</Application>
  <PresentationFormat>Widescreen</PresentationFormat>
  <Paragraphs>16</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Simplified Arabic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Aya Aya</dc:creator>
  <cp:lastModifiedBy>Aya Aya</cp:lastModifiedBy>
  <cp:revision>6</cp:revision>
  <dcterms:created xsi:type="dcterms:W3CDTF">2026-02-27T16:53:26Z</dcterms:created>
  <dcterms:modified xsi:type="dcterms:W3CDTF">2026-02-27T18:25:41Z</dcterms:modified>
</cp:coreProperties>
</file>