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C3F5"/>
    <a:srgbClr val="79E2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3" d="100"/>
          <a:sy n="93" d="100"/>
        </p:scale>
        <p:origin x="21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E109A-5499-F358-9DDD-0FF0527032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76732C-5AEC-8794-6736-E0D0A9FC80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6262C5-EE57-27E2-1250-08EA0D818424}"/>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5" name="Footer Placeholder 4">
            <a:extLst>
              <a:ext uri="{FF2B5EF4-FFF2-40B4-BE49-F238E27FC236}">
                <a16:creationId xmlns:a16="http://schemas.microsoft.com/office/drawing/2014/main" id="{26769356-0548-ADD8-08E1-240F6C89BC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4952E4-7AE7-64F4-1A72-BF0D31052364}"/>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31404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B6B18-E079-4524-B586-02B1E04A70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779875-2AA8-2389-7FB1-89740D89B9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1D3F4D-88E4-A5CE-1415-29B02D1F0F78}"/>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5" name="Footer Placeholder 4">
            <a:extLst>
              <a:ext uri="{FF2B5EF4-FFF2-40B4-BE49-F238E27FC236}">
                <a16:creationId xmlns:a16="http://schemas.microsoft.com/office/drawing/2014/main" id="{6FC28A65-E410-21A9-9940-4E7A78041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9DD16-BBF8-23CB-FF84-3FC62062C111}"/>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79080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324BC2-B973-D4A8-7677-366C5C0479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02F018-A2FC-8422-1EB9-E749941C32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6A597D-3BA9-B539-F68C-2CDA8C8EC06C}"/>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5" name="Footer Placeholder 4">
            <a:extLst>
              <a:ext uri="{FF2B5EF4-FFF2-40B4-BE49-F238E27FC236}">
                <a16:creationId xmlns:a16="http://schemas.microsoft.com/office/drawing/2014/main" id="{F01091F2-EE5C-FA11-4A29-47F090C189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6D077D-B0A6-13D7-61B1-E62B7903A9F6}"/>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1078745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B9C9B-9400-ADC3-C792-784146F15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644626-7948-4C1B-5C02-F5E9D8E41E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D2295-C2C0-E8F9-7BC7-019EC88A01C1}"/>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5" name="Footer Placeholder 4">
            <a:extLst>
              <a:ext uri="{FF2B5EF4-FFF2-40B4-BE49-F238E27FC236}">
                <a16:creationId xmlns:a16="http://schemas.microsoft.com/office/drawing/2014/main" id="{6E94A980-8011-5F95-786B-0703910B2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8B871-F542-19C1-77E1-D368DD308B20}"/>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2908697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ED6D0-17FC-8708-9DF9-1A7B86792E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572AE8-E1C7-A900-B188-0AB6060724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FAA56F-1C9E-FA68-4EDE-775CF7E5FC1D}"/>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5" name="Footer Placeholder 4">
            <a:extLst>
              <a:ext uri="{FF2B5EF4-FFF2-40B4-BE49-F238E27FC236}">
                <a16:creationId xmlns:a16="http://schemas.microsoft.com/office/drawing/2014/main" id="{97B1971A-2E47-9117-9396-40624E6F4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D3251A-0FD9-7201-C058-F4268FE1A7A9}"/>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3044076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D7F19-F973-0B12-955F-16D439EEF0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F8CA96-5D3A-B72F-E72A-AA883AA324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0C7B58-DC3D-8E5F-3552-AED9DF88F1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D8E4ED-3F8E-5647-BABD-1D525E786E5F}"/>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6" name="Footer Placeholder 5">
            <a:extLst>
              <a:ext uri="{FF2B5EF4-FFF2-40B4-BE49-F238E27FC236}">
                <a16:creationId xmlns:a16="http://schemas.microsoft.com/office/drawing/2014/main" id="{D7875594-205C-E47E-7CE9-7287498ED6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247440-14DE-103F-8C72-243FCE15BFFB}"/>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189899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0B42E-1EE3-941B-A4CB-C92060CD3F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8F1E66-1EC1-DDBD-4B26-5262302D26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5C585F-5A3D-5D5E-FCC7-C80B2CDC9C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B2B125-EA4F-ECE7-2521-24AF4C5464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5301AE-70C5-7D65-5115-E3053FF54D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624B57-E980-278F-D34B-7B7EFB2AD0D3}"/>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8" name="Footer Placeholder 7">
            <a:extLst>
              <a:ext uri="{FF2B5EF4-FFF2-40B4-BE49-F238E27FC236}">
                <a16:creationId xmlns:a16="http://schemas.microsoft.com/office/drawing/2014/main" id="{C674DB6C-4CAD-15B3-7513-591568051F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8A0ED5-47D8-5DCB-1B03-114E9052A69B}"/>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656419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C17C8-C737-7C06-EDE9-8EF2F84EE6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DC6AAC-D20A-8112-FDCD-27949B1ABF3E}"/>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4" name="Footer Placeholder 3">
            <a:extLst>
              <a:ext uri="{FF2B5EF4-FFF2-40B4-BE49-F238E27FC236}">
                <a16:creationId xmlns:a16="http://schemas.microsoft.com/office/drawing/2014/main" id="{0F7CD257-A45C-8D87-1F3A-D436F07A90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10186E-8280-A2C1-974F-59A0596DB960}"/>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1581252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C4AED3-3D94-A6DC-09D3-FEA2A3BEA5BA}"/>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3" name="Footer Placeholder 2">
            <a:extLst>
              <a:ext uri="{FF2B5EF4-FFF2-40B4-BE49-F238E27FC236}">
                <a16:creationId xmlns:a16="http://schemas.microsoft.com/office/drawing/2014/main" id="{371602E9-539E-0A8E-D174-F6FC179053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79BECE-68C2-2554-E6E0-5932EF4D8C2C}"/>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367343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47AD-14AA-AE48-A832-D07DC8D6F0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D06AB0-FD9F-0F1A-9411-FECDD07973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9219A0-BE75-B319-4F94-C384CE4D70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4EE13-D2BE-26D3-1EDF-AA1DF0C5812F}"/>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6" name="Footer Placeholder 5">
            <a:extLst>
              <a:ext uri="{FF2B5EF4-FFF2-40B4-BE49-F238E27FC236}">
                <a16:creationId xmlns:a16="http://schemas.microsoft.com/office/drawing/2014/main" id="{CBF89558-1630-04A8-C247-37D08E4FFB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49275-0183-AC94-0611-D8224B8E0B4C}"/>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71776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5F8CF-C8A9-2787-6612-11066A6F30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28C691-AFF1-97C3-1F5C-5D9A71A777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023DCA-F7B6-E6F1-5F63-1B0938CD8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C4BBEC-7AB5-ADC8-1411-21D55C7B08CC}"/>
              </a:ext>
            </a:extLst>
          </p:cNvPr>
          <p:cNvSpPr>
            <a:spLocks noGrp="1"/>
          </p:cNvSpPr>
          <p:nvPr>
            <p:ph type="dt" sz="half" idx="10"/>
          </p:nvPr>
        </p:nvSpPr>
        <p:spPr/>
        <p:txBody>
          <a:bodyPr/>
          <a:lstStyle/>
          <a:p>
            <a:fld id="{2120A4F7-4873-42CA-86B9-5740FDD2E86D}" type="datetimeFigureOut">
              <a:rPr lang="en-US" smtClean="0"/>
              <a:t>2/28/2026</a:t>
            </a:fld>
            <a:endParaRPr lang="en-US"/>
          </a:p>
        </p:txBody>
      </p:sp>
      <p:sp>
        <p:nvSpPr>
          <p:cNvPr id="6" name="Footer Placeholder 5">
            <a:extLst>
              <a:ext uri="{FF2B5EF4-FFF2-40B4-BE49-F238E27FC236}">
                <a16:creationId xmlns:a16="http://schemas.microsoft.com/office/drawing/2014/main" id="{8590D8F9-985C-3513-E552-AA071E64D3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D55E01-22EE-76BA-909B-E5140FCD8098}"/>
              </a:ext>
            </a:extLst>
          </p:cNvPr>
          <p:cNvSpPr>
            <a:spLocks noGrp="1"/>
          </p:cNvSpPr>
          <p:nvPr>
            <p:ph type="sldNum" sz="quarter" idx="12"/>
          </p:nvPr>
        </p:nvSpPr>
        <p:spPr/>
        <p:txBody>
          <a:bodyPr/>
          <a:lstStyle/>
          <a:p>
            <a:fld id="{EE496CAB-731C-4D89-AB35-AF5E6C98CF6B}" type="slidenum">
              <a:rPr lang="en-US" smtClean="0"/>
              <a:t>‹#›</a:t>
            </a:fld>
            <a:endParaRPr lang="en-US"/>
          </a:p>
        </p:txBody>
      </p:sp>
    </p:spTree>
    <p:extLst>
      <p:ext uri="{BB962C8B-B14F-4D97-AF65-F5344CB8AC3E}">
        <p14:creationId xmlns:p14="http://schemas.microsoft.com/office/powerpoint/2010/main" val="2960699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A79B6B-7DC3-420E-3911-0B4A1C418D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610E40-8CF1-5263-26A8-754B45A20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1E7606-2A82-53A7-AB62-0F419A2DC0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0A4F7-4873-42CA-86B9-5740FDD2E86D}" type="datetimeFigureOut">
              <a:rPr lang="en-US" smtClean="0"/>
              <a:t>2/28/2026</a:t>
            </a:fld>
            <a:endParaRPr lang="en-US"/>
          </a:p>
        </p:txBody>
      </p:sp>
      <p:sp>
        <p:nvSpPr>
          <p:cNvPr id="5" name="Footer Placeholder 4">
            <a:extLst>
              <a:ext uri="{FF2B5EF4-FFF2-40B4-BE49-F238E27FC236}">
                <a16:creationId xmlns:a16="http://schemas.microsoft.com/office/drawing/2014/main" id="{ECDE012C-35E0-E80F-4215-CA00ADF49B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6EAE76-457B-43C3-312D-C151605EFA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96CAB-731C-4D89-AB35-AF5E6C98CF6B}" type="slidenum">
              <a:rPr lang="en-US" smtClean="0"/>
              <a:t>‹#›</a:t>
            </a:fld>
            <a:endParaRPr lang="en-US"/>
          </a:p>
        </p:txBody>
      </p:sp>
    </p:spTree>
    <p:extLst>
      <p:ext uri="{BB962C8B-B14F-4D97-AF65-F5344CB8AC3E}">
        <p14:creationId xmlns:p14="http://schemas.microsoft.com/office/powerpoint/2010/main" val="3514395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3A8CF82-5D56-2C19-A1C1-F6E959A70AED}"/>
              </a:ext>
            </a:extLst>
          </p:cNvPr>
          <p:cNvSpPr>
            <a:spLocks noGrp="1"/>
          </p:cNvSpPr>
          <p:nvPr>
            <p:ph type="subTitle" idx="1"/>
          </p:nvPr>
        </p:nvSpPr>
        <p:spPr>
          <a:xfrm>
            <a:off x="963827" y="1466335"/>
            <a:ext cx="9852454" cy="4604951"/>
          </a:xfrm>
        </p:spPr>
        <p:txBody>
          <a:bodyPr/>
          <a:lstStyle/>
          <a:p>
            <a:pPr marL="0" marR="0" lvl="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IQ" sz="4800" b="1" i="0" u="none" strike="noStrike" kern="1200" cap="none" spc="0" normalizeH="0" baseline="0" noProof="0" dirty="0">
                <a:ln>
                  <a:noFill/>
                </a:ln>
                <a:solidFill>
                  <a:schemeClr val="accent2"/>
                </a:solidFill>
                <a:effectLst/>
                <a:uLnTx/>
                <a:uFillTx/>
                <a:latin typeface="Simplified Arabic" panose="02020603050405020304" pitchFamily="18" charset="-78"/>
                <a:ea typeface="+mn-ea"/>
                <a:cs typeface="Simplified Arabic" panose="02020603050405020304" pitchFamily="18" charset="-78"/>
              </a:rPr>
              <a:t>أنثروبولوجيا التنمية الحضرية  </a:t>
            </a:r>
            <a:endParaRPr kumimoji="0" lang="en-US" sz="4800" b="1" i="0" u="none" strike="noStrike" kern="1200" cap="none" spc="0" normalizeH="0" baseline="0" noProof="0" dirty="0">
              <a:ln>
                <a:noFill/>
              </a:ln>
              <a:solidFill>
                <a:schemeClr val="accent2"/>
              </a:solidFill>
              <a:effectLst/>
              <a:uLnTx/>
              <a:uFillTx/>
              <a:latin typeface="Simplified Arabic" panose="02020603050405020304" pitchFamily="18" charset="-78"/>
              <a:ea typeface="+mn-ea"/>
              <a:cs typeface="Simplified Arabic" panose="02020603050405020304" pitchFamily="18" charset="-78"/>
            </a:endParaRPr>
          </a:p>
          <a:p>
            <a:pPr marL="0" marR="0" lvl="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1" eaLnBrk="1" fontAlgn="auto" latinLnBrk="0" hangingPunct="1">
              <a:lnSpc>
                <a:spcPct val="150000"/>
              </a:lnSpc>
              <a:spcBef>
                <a:spcPts val="1000"/>
              </a:spcBef>
              <a:spcAft>
                <a:spcPts val="0"/>
              </a:spcAft>
              <a:buClrTx/>
              <a:buSzTx/>
              <a:buFont typeface="Arial" panose="020B0604020202020204" pitchFamily="34" charset="0"/>
              <a:buNone/>
              <a:tabLst/>
              <a:defRPr/>
            </a:pPr>
            <a:r>
              <a:rPr lang="ar-IQ" sz="4400" b="1" dirty="0">
                <a:solidFill>
                  <a:srgbClr val="F175BC"/>
                </a:solidFill>
                <a:latin typeface="Calibri" panose="020F0502020204030204"/>
                <a:cs typeface="Arial" panose="020B0604020202020204" pitchFamily="34" charset="0"/>
              </a:rPr>
              <a:t>المرحلة</a:t>
            </a:r>
            <a:r>
              <a:rPr kumimoji="0" lang="ar-IQ" sz="44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 </a:t>
            </a:r>
            <a:r>
              <a:rPr lang="ar-IQ" sz="4400" b="1" dirty="0">
                <a:solidFill>
                  <a:srgbClr val="F175BC"/>
                </a:solidFill>
                <a:latin typeface="Calibri" panose="020F0502020204030204"/>
                <a:cs typeface="Arial" panose="020B0604020202020204" pitchFamily="34" charset="0"/>
              </a:rPr>
              <a:t>الثالثة</a:t>
            </a:r>
            <a:r>
              <a:rPr kumimoji="0" lang="ar-IQ" sz="44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 </a:t>
            </a:r>
          </a:p>
          <a:p>
            <a:pPr marL="0" marR="0" lvl="0" indent="0" algn="ctr" defTabSz="914400" rtl="1"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ar-IQ" sz="4400" b="1" i="0" u="none" strike="noStrike" kern="1200" cap="none" spc="0" normalizeH="0" baseline="0" noProof="0" dirty="0">
                <a:ln>
                  <a:noFill/>
                </a:ln>
                <a:solidFill>
                  <a:srgbClr val="00B050"/>
                </a:solidFill>
                <a:effectLst/>
                <a:uLnTx/>
                <a:uFillTx/>
                <a:latin typeface="Calibri" panose="020F0502020204030204"/>
                <a:ea typeface="+mn-ea"/>
                <a:cs typeface="Arial" panose="020B0604020202020204" pitchFamily="34" charset="0"/>
              </a:rPr>
              <a:t>م.م. آية كاظم رسن </a:t>
            </a:r>
            <a:endParaRPr kumimoji="0" lang="en-US" sz="4400" b="1" i="0" u="none" strike="noStrike" kern="1200" cap="none" spc="0" normalizeH="0" baseline="0" noProof="0" dirty="0">
              <a:ln>
                <a:noFill/>
              </a:ln>
              <a:solidFill>
                <a:srgbClr val="00B050"/>
              </a:solidFill>
              <a:effectLst/>
              <a:uLnTx/>
              <a:uFillTx/>
              <a:latin typeface="Calibri" panose="020F0502020204030204"/>
              <a:ea typeface="+mn-ea"/>
              <a:cs typeface="+mn-cs"/>
            </a:endParaRPr>
          </a:p>
          <a:p>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547138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EF9E3E9-AECE-CF07-C9FC-130D2530C570}"/>
              </a:ext>
            </a:extLst>
          </p:cNvPr>
          <p:cNvSpPr>
            <a:spLocks noGrp="1"/>
          </p:cNvSpPr>
          <p:nvPr>
            <p:ph type="subTitle" idx="1"/>
          </p:nvPr>
        </p:nvSpPr>
        <p:spPr>
          <a:xfrm>
            <a:off x="708455" y="749643"/>
            <a:ext cx="10635048" cy="5453449"/>
          </a:xfrm>
        </p:spPr>
        <p:txBody>
          <a:bodyPr>
            <a:normAutofit lnSpcReduction="10000"/>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أنثروبولوجيا التنمية الحضرية: </a:t>
            </a:r>
            <a:r>
              <a:rPr lang="ar-IQ" dirty="0">
                <a:latin typeface="Simplified Arabic" panose="02020603050405020304" pitchFamily="18" charset="-78"/>
                <a:cs typeface="Simplified Arabic" panose="02020603050405020304" pitchFamily="18" charset="-78"/>
              </a:rPr>
              <a:t>وتسمى ايضاً (بعلم الإنسان الحضري) وهي من أحدث فروع الأنثروبولوجيا والتي تقوم بدراسة المدن الحديثة ومشكلاتها والمدن المفقودة التي ازدهرت في العصور الماضية كحضارات أمريكا اللاتينية والمجتمعات الصناعية المعقدة التي تمر بمرحلة التحضر والتحول والتصنيع ومشكلاتها المعقدة التي تسببها حركة انتقال السكان من وإلى المدينة وإيجاد الحلول المناسبة لها وايضاً تدرس التكيف الثقافي للمهاجرين الريفيين إلى المدينة، أي أنها تدرس الإنسان وعلاقته بالمجال الحضري الذي تتكون فيه جميع السلوكيات والمواقف اليومية وجميع أشكال التفاعل الاجتماعي مع الآخرين أو البيئة الاجتماعية التي يعيش فيها الفرد فضلاً عن دراسة الحضارات الإنسانية والمدن ونشأتها وتطورها واهتمامها بالعلاقة بين الريف والحضر ولا تقتصر دراسة هذا الفرع من الأنثروبولوجيا على دراسة التحضر بصورة شكلية بل تتعدى ذلك لتركز على التعدد الاثني والثقافي والهجرة والتركيب السياسي والتنمية البشرية والمشكلات الاجتماعية المتعددة كالجريمة والجنوح والبطالة والمشكلات العمرانية والسكنية والحرف الشعبية وتفاعلها مع التكنولوجيا والتصنيع.</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508678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F4D6C95-FCED-67DE-2452-26B77E7C69EB}"/>
              </a:ext>
            </a:extLst>
          </p:cNvPr>
          <p:cNvSpPr>
            <a:spLocks noGrp="1"/>
          </p:cNvSpPr>
          <p:nvPr>
            <p:ph type="subTitle" idx="1"/>
          </p:nvPr>
        </p:nvSpPr>
        <p:spPr>
          <a:xfrm>
            <a:off x="708454" y="601361"/>
            <a:ext cx="10750378" cy="5560541"/>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نشأة وتطور الأنثروبولوجيا الحضرية</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منذ ثلاثينيات القرن العشرين بدأ الاهتمام بالدراسات الحضرية ومن اقدم الدراسات الحضرية هي دراسة هيلين وروبرت ليند عن الميدلتون عام 1929م حيث تناولا الثقافة الكلية للمجتمع المحلي واستخدما في تلك الدراسة المنهج الاثنوغرافي والملاحظة بالمشاركة والمقابلة ومن ثم عادا إلى نفس المدينة بعد عشر سنوات لدراسة التغيرات التي طرأت عليها فضلاً عن دراسات وليام لويد وورنر وزملاؤه للبناء الطبقي لثلاث مجتمعات محلية صغيرة وهي البانكي سيتي والأولد سيتي وجونزفيل في نيوانقلند وأثبتت تلك الدراسة مدى ملائمة المنهج الأنثروبولوجي في فهم الحياة الاجتماعية داخل المجتمعات وايضاً إسهامات ماننج ناش الذي درس قرية كانتل في جواتيمالا خاصة بعد دخول مصنع النسيج إلى ذلك المجتمع وما طرأ على أنماط الحياة الاجتماعية وانساق المجتمع من تغيرات تتلائم مع تلك الصناعة وقد أصبحت دراسة ناش بمثابة نقلة نوعية من الاهتمام بالنتائج والآثار إلى دراسة العوامل المختلفة.</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034407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DC0052B-6B3C-5C48-A0C9-02C9D334B0A9}"/>
              </a:ext>
            </a:extLst>
          </p:cNvPr>
          <p:cNvSpPr>
            <a:spLocks noGrp="1"/>
          </p:cNvSpPr>
          <p:nvPr>
            <p:ph type="subTitle" idx="1"/>
          </p:nvPr>
        </p:nvSpPr>
        <p:spPr>
          <a:xfrm>
            <a:off x="799071" y="848497"/>
            <a:ext cx="10643286" cy="5313406"/>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خصائص المجتمعات الحضرية </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من أهم الخصائص التي تركز عليها الأنثروبولوجيا الحضرية </a:t>
            </a:r>
          </a:p>
          <a:p>
            <a:pPr marL="457200" indent="-457200" algn="just" rtl="1">
              <a:lnSpc>
                <a:spcPct val="150000"/>
              </a:lnSpc>
              <a:spcBef>
                <a:spcPts val="0"/>
              </a:spcBef>
              <a:buFont typeface="+mj-lt"/>
              <a:buAutoNum type="arabicPeriod"/>
            </a:pPr>
            <a:r>
              <a:rPr lang="ar-IQ" b="1" dirty="0">
                <a:latin typeface="Simplified Arabic" panose="02020603050405020304" pitchFamily="18" charset="-78"/>
                <a:cs typeface="Simplified Arabic" panose="02020603050405020304" pitchFamily="18" charset="-78"/>
              </a:rPr>
              <a:t>الكثافة السكانية العالية.</a:t>
            </a:r>
          </a:p>
          <a:p>
            <a:pPr marL="457200" indent="-457200" algn="just" rtl="1">
              <a:lnSpc>
                <a:spcPct val="150000"/>
              </a:lnSpc>
              <a:spcBef>
                <a:spcPts val="0"/>
              </a:spcBef>
              <a:buFont typeface="+mj-lt"/>
              <a:buAutoNum type="arabicPeriod"/>
            </a:pPr>
            <a:r>
              <a:rPr lang="ar-IQ" b="1" dirty="0">
                <a:latin typeface="Simplified Arabic" panose="02020603050405020304" pitchFamily="18" charset="-78"/>
                <a:cs typeface="Simplified Arabic" panose="02020603050405020304" pitchFamily="18" charset="-78"/>
              </a:rPr>
              <a:t>التنوع الثقافي.</a:t>
            </a:r>
          </a:p>
          <a:p>
            <a:pPr marL="457200" indent="-457200" algn="just" rtl="1">
              <a:lnSpc>
                <a:spcPct val="150000"/>
              </a:lnSpc>
              <a:spcBef>
                <a:spcPts val="0"/>
              </a:spcBef>
              <a:buFont typeface="+mj-lt"/>
              <a:buAutoNum type="arabicPeriod"/>
            </a:pPr>
            <a:r>
              <a:rPr lang="ar-IQ" b="1" dirty="0">
                <a:latin typeface="Simplified Arabic" panose="02020603050405020304" pitchFamily="18" charset="-78"/>
                <a:cs typeface="Simplified Arabic" panose="02020603050405020304" pitchFamily="18" charset="-78"/>
              </a:rPr>
              <a:t>ضعف العلاقات القرابية التقليدية مقارنة بالريف.</a:t>
            </a:r>
          </a:p>
          <a:p>
            <a:pPr marL="457200" indent="-457200" algn="just" rtl="1">
              <a:lnSpc>
                <a:spcPct val="150000"/>
              </a:lnSpc>
              <a:spcBef>
                <a:spcPts val="0"/>
              </a:spcBef>
              <a:buFont typeface="+mj-lt"/>
              <a:buAutoNum type="arabicPeriod"/>
            </a:pPr>
            <a:r>
              <a:rPr lang="ar-IQ" b="1" dirty="0">
                <a:latin typeface="Simplified Arabic" panose="02020603050405020304" pitchFamily="18" charset="-78"/>
                <a:cs typeface="Simplified Arabic" panose="02020603050405020304" pitchFamily="18" charset="-78"/>
              </a:rPr>
              <a:t>الاعتماد على المؤسسات الرسمية بدلاً من العشيرة والقبيلة.</a:t>
            </a:r>
          </a:p>
          <a:p>
            <a:pPr marL="457200" indent="-457200" algn="just" rtl="1">
              <a:lnSpc>
                <a:spcPct val="150000"/>
              </a:lnSpc>
              <a:spcBef>
                <a:spcPts val="0"/>
              </a:spcBef>
              <a:buFont typeface="+mj-lt"/>
              <a:buAutoNum type="arabicPeriod"/>
            </a:pPr>
            <a:r>
              <a:rPr lang="ar-IQ" b="1" dirty="0">
                <a:latin typeface="Simplified Arabic" panose="02020603050405020304" pitchFamily="18" charset="-78"/>
                <a:cs typeface="Simplified Arabic" panose="02020603050405020304" pitchFamily="18" charset="-78"/>
              </a:rPr>
              <a:t>التغير الاجتماعي السريع.</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ويمكن تطبيق الدراسات الحضرية على مدينة بغداد من خلال دراسة تأثير الهجرة الداخلية على الأحياء وتغيير العادات والتقاليد والفوارق الطبقية بين المناطق وأخيراً دور وسائل التواصل الاجتماعي في الحياة الحضرية.</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57550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924E54D-69CA-B8E2-8A32-8746E4EE0DA2}"/>
              </a:ext>
            </a:extLst>
          </p:cNvPr>
          <p:cNvSpPr>
            <a:spLocks noGrp="1"/>
          </p:cNvSpPr>
          <p:nvPr>
            <p:ph type="subTitle" idx="1"/>
          </p:nvPr>
        </p:nvSpPr>
        <p:spPr>
          <a:xfrm>
            <a:off x="700215" y="972065"/>
            <a:ext cx="10700953" cy="5173362"/>
          </a:xfrm>
        </p:spPr>
        <p:txBody>
          <a:bodyPr/>
          <a:lstStyle/>
          <a:p>
            <a:pPr algn="r" rtl="1"/>
            <a:r>
              <a:rPr lang="ar-IQ" b="1" dirty="0">
                <a:solidFill>
                  <a:srgbClr val="FF0000"/>
                </a:solidFill>
              </a:rPr>
              <a:t>موضوعات الأنثروبولوجيا الحضرية </a:t>
            </a:r>
          </a:p>
          <a:p>
            <a:pPr algn="r" rtl="1"/>
            <a:r>
              <a:rPr lang="ar-IQ" dirty="0"/>
              <a:t>تهتم الأنثروبولوجيا الحضرية بدراسة عدة موضوعات أهمها: </a:t>
            </a:r>
          </a:p>
          <a:p>
            <a:pPr marL="457200" indent="-457200" algn="just" rtl="1">
              <a:lnSpc>
                <a:spcPct val="150000"/>
              </a:lnSpc>
              <a:spcBef>
                <a:spcPts val="0"/>
              </a:spcBef>
              <a:buFont typeface="+mj-lt"/>
              <a:buAutoNum type="arabicPeriod"/>
            </a:pPr>
            <a:r>
              <a:rPr lang="ar-IQ" b="1" dirty="0">
                <a:solidFill>
                  <a:srgbClr val="FF0000"/>
                </a:solidFill>
              </a:rPr>
              <a:t>التحضر والهجرة: </a:t>
            </a:r>
            <a:r>
              <a:rPr lang="ar-IQ" dirty="0"/>
              <a:t>وتتمثل بانتقال السكان من الريف إلى المدينة وتكيف المهاجرين مع الحياة الحضرية وظهور الأحياء العشوائية.</a:t>
            </a:r>
          </a:p>
          <a:p>
            <a:pPr marL="457200" indent="-457200" algn="just" rtl="1">
              <a:lnSpc>
                <a:spcPct val="150000"/>
              </a:lnSpc>
              <a:spcBef>
                <a:spcPts val="0"/>
              </a:spcBef>
              <a:buFont typeface="+mj-lt"/>
              <a:buAutoNum type="arabicPeriod"/>
            </a:pPr>
            <a:r>
              <a:rPr lang="ar-IQ" b="1" dirty="0">
                <a:solidFill>
                  <a:srgbClr val="FF0000"/>
                </a:solidFill>
              </a:rPr>
              <a:t>الثقافة الحضرية: </a:t>
            </a:r>
            <a:r>
              <a:rPr lang="ar-IQ" dirty="0"/>
              <a:t>متمثلة بالعادات والتقاليد والتنوع الثقافي والاثني وأنماط الحياة اليومية داخل المدينة.</a:t>
            </a:r>
          </a:p>
          <a:p>
            <a:pPr marL="457200" indent="-457200" algn="just" rtl="1">
              <a:lnSpc>
                <a:spcPct val="150000"/>
              </a:lnSpc>
              <a:spcBef>
                <a:spcPts val="0"/>
              </a:spcBef>
              <a:buFont typeface="+mj-lt"/>
              <a:buAutoNum type="arabicPeriod"/>
            </a:pPr>
            <a:r>
              <a:rPr lang="ar-IQ" b="1" dirty="0">
                <a:solidFill>
                  <a:srgbClr val="FF0000"/>
                </a:solidFill>
              </a:rPr>
              <a:t>التنظيم الاجتماعي: </a:t>
            </a:r>
            <a:r>
              <a:rPr lang="ar-IQ" dirty="0"/>
              <a:t>ويقصد به العلاقات الاجتماعية ودور الأسرة والجماعات والطبقات الاجتماعية داخل المدن.</a:t>
            </a:r>
          </a:p>
          <a:p>
            <a:pPr marL="457200" indent="-457200" algn="just" rtl="1">
              <a:lnSpc>
                <a:spcPct val="150000"/>
              </a:lnSpc>
              <a:spcBef>
                <a:spcPts val="0"/>
              </a:spcBef>
              <a:buFont typeface="+mj-lt"/>
              <a:buAutoNum type="arabicPeriod"/>
            </a:pPr>
            <a:r>
              <a:rPr lang="ar-IQ" b="1" dirty="0">
                <a:solidFill>
                  <a:srgbClr val="FF0000"/>
                </a:solidFill>
              </a:rPr>
              <a:t>الاقتصاد الحضري: </a:t>
            </a:r>
            <a:r>
              <a:rPr lang="ar-IQ" dirty="0"/>
              <a:t>والذي يمثل العمل والمهن والفقر الحضري والاقتصاد غير الرسمي. </a:t>
            </a:r>
          </a:p>
          <a:p>
            <a:pPr marL="457200" indent="-457200" algn="just" rtl="1">
              <a:lnSpc>
                <a:spcPct val="150000"/>
              </a:lnSpc>
              <a:spcBef>
                <a:spcPts val="0"/>
              </a:spcBef>
              <a:buFont typeface="+mj-lt"/>
              <a:buAutoNum type="arabicPeriod"/>
            </a:pPr>
            <a:r>
              <a:rPr lang="ar-IQ" b="1" dirty="0">
                <a:solidFill>
                  <a:srgbClr val="FF0000"/>
                </a:solidFill>
              </a:rPr>
              <a:t>المشكلات الحضرية: </a:t>
            </a:r>
            <a:r>
              <a:rPr lang="ar-IQ" dirty="0"/>
              <a:t>تتمثل بالزخم السكاني والسكن العشوائي والتلوث والبطالة.</a:t>
            </a:r>
            <a:endParaRPr lang="en-US" dirty="0"/>
          </a:p>
        </p:txBody>
      </p:sp>
    </p:spTree>
    <p:extLst>
      <p:ext uri="{BB962C8B-B14F-4D97-AF65-F5344CB8AC3E}">
        <p14:creationId xmlns:p14="http://schemas.microsoft.com/office/powerpoint/2010/main" val="1296418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446</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Simplified Arabic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Aya Aya</dc:creator>
  <cp:lastModifiedBy>Aya Aya</cp:lastModifiedBy>
  <cp:revision>8</cp:revision>
  <dcterms:created xsi:type="dcterms:W3CDTF">2026-02-28T16:46:37Z</dcterms:created>
  <dcterms:modified xsi:type="dcterms:W3CDTF">2026-02-28T18:52:38Z</dcterms:modified>
</cp:coreProperties>
</file>