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93" d="100"/>
          <a:sy n="93" d="100"/>
        </p:scale>
        <p:origin x="21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568685-41E1-4010-A323-B7A35FDAFCD4}" type="datetimeFigureOut">
              <a:rPr lang="en-US" smtClean="0"/>
              <a:t>3/1/2026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A18EAB-A3D3-4C27-9D2C-4068C5997A05}" type="slidenum">
              <a:rPr lang="en-US" smtClean="0"/>
              <a:t>‹#›</a:t>
            </a:fld>
            <a:endParaRPr lang="en-US"/>
          </a:p>
        </p:txBody>
      </p:sp>
    </p:spTree>
    <p:extLst>
      <p:ext uri="{BB962C8B-B14F-4D97-AF65-F5344CB8AC3E}">
        <p14:creationId xmlns:p14="http://schemas.microsoft.com/office/powerpoint/2010/main" val="2725427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6A18EAB-A3D3-4C27-9D2C-4068C5997A05}" type="slidenum">
              <a:rPr lang="en-US" smtClean="0"/>
              <a:t>1</a:t>
            </a:fld>
            <a:endParaRPr lang="en-US"/>
          </a:p>
        </p:txBody>
      </p:sp>
    </p:spTree>
    <p:extLst>
      <p:ext uri="{BB962C8B-B14F-4D97-AF65-F5344CB8AC3E}">
        <p14:creationId xmlns:p14="http://schemas.microsoft.com/office/powerpoint/2010/main" val="9794081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6A18EAB-A3D3-4C27-9D2C-4068C5997A05}" type="slidenum">
              <a:rPr lang="en-US" smtClean="0"/>
              <a:t>2</a:t>
            </a:fld>
            <a:endParaRPr lang="en-US"/>
          </a:p>
        </p:txBody>
      </p:sp>
    </p:spTree>
    <p:extLst>
      <p:ext uri="{BB962C8B-B14F-4D97-AF65-F5344CB8AC3E}">
        <p14:creationId xmlns:p14="http://schemas.microsoft.com/office/powerpoint/2010/main" val="2888246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6A18EAB-A3D3-4C27-9D2C-4068C5997A05}" type="slidenum">
              <a:rPr lang="en-US" smtClean="0"/>
              <a:t>4</a:t>
            </a:fld>
            <a:endParaRPr lang="en-US"/>
          </a:p>
        </p:txBody>
      </p:sp>
    </p:spTree>
    <p:extLst>
      <p:ext uri="{BB962C8B-B14F-4D97-AF65-F5344CB8AC3E}">
        <p14:creationId xmlns:p14="http://schemas.microsoft.com/office/powerpoint/2010/main" val="2903398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EF14D-955D-D3B0-B381-5673E0B68CC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FB5ABE-68AF-BE6F-84EB-FF818D0C5B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B8B78B5-E74B-18AF-CA0C-BBCB7ABD22FA}"/>
              </a:ext>
            </a:extLst>
          </p:cNvPr>
          <p:cNvSpPr>
            <a:spLocks noGrp="1"/>
          </p:cNvSpPr>
          <p:nvPr>
            <p:ph type="dt" sz="half" idx="10"/>
          </p:nvPr>
        </p:nvSpPr>
        <p:spPr/>
        <p:txBody>
          <a:bodyPr/>
          <a:lstStyle/>
          <a:p>
            <a:fld id="{58784A87-C1A3-4AE1-BE6B-AD6AEADE7B19}" type="datetimeFigureOut">
              <a:rPr lang="en-US" smtClean="0"/>
              <a:t>3/1/2026</a:t>
            </a:fld>
            <a:endParaRPr lang="en-US"/>
          </a:p>
        </p:txBody>
      </p:sp>
      <p:sp>
        <p:nvSpPr>
          <p:cNvPr id="5" name="Footer Placeholder 4">
            <a:extLst>
              <a:ext uri="{FF2B5EF4-FFF2-40B4-BE49-F238E27FC236}">
                <a16:creationId xmlns:a16="http://schemas.microsoft.com/office/drawing/2014/main" id="{3F75E422-AFF9-08AE-CA09-DFC6EF2A2B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EAA3CA-77D0-5D0E-CF3E-F45C69620936}"/>
              </a:ext>
            </a:extLst>
          </p:cNvPr>
          <p:cNvSpPr>
            <a:spLocks noGrp="1"/>
          </p:cNvSpPr>
          <p:nvPr>
            <p:ph type="sldNum" sz="quarter" idx="12"/>
          </p:nvPr>
        </p:nvSpPr>
        <p:spPr/>
        <p:txBody>
          <a:bodyPr/>
          <a:lstStyle/>
          <a:p>
            <a:fld id="{0517C12C-BE85-45B5-AB09-857C3FB3B514}" type="slidenum">
              <a:rPr lang="en-US" smtClean="0"/>
              <a:t>‹#›</a:t>
            </a:fld>
            <a:endParaRPr lang="en-US"/>
          </a:p>
        </p:txBody>
      </p:sp>
    </p:spTree>
    <p:extLst>
      <p:ext uri="{BB962C8B-B14F-4D97-AF65-F5344CB8AC3E}">
        <p14:creationId xmlns:p14="http://schemas.microsoft.com/office/powerpoint/2010/main" val="2974555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5D8CE-A433-C5A4-F287-7439AA2BEE8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14AFCD1-3F14-4107-F86D-F5EEF5121D1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7868FD-6B28-00ED-3F26-428C17DE4B61}"/>
              </a:ext>
            </a:extLst>
          </p:cNvPr>
          <p:cNvSpPr>
            <a:spLocks noGrp="1"/>
          </p:cNvSpPr>
          <p:nvPr>
            <p:ph type="dt" sz="half" idx="10"/>
          </p:nvPr>
        </p:nvSpPr>
        <p:spPr/>
        <p:txBody>
          <a:bodyPr/>
          <a:lstStyle/>
          <a:p>
            <a:fld id="{58784A87-C1A3-4AE1-BE6B-AD6AEADE7B19}" type="datetimeFigureOut">
              <a:rPr lang="en-US" smtClean="0"/>
              <a:t>3/1/2026</a:t>
            </a:fld>
            <a:endParaRPr lang="en-US"/>
          </a:p>
        </p:txBody>
      </p:sp>
      <p:sp>
        <p:nvSpPr>
          <p:cNvPr id="5" name="Footer Placeholder 4">
            <a:extLst>
              <a:ext uri="{FF2B5EF4-FFF2-40B4-BE49-F238E27FC236}">
                <a16:creationId xmlns:a16="http://schemas.microsoft.com/office/drawing/2014/main" id="{4298C3D6-E18E-A66B-5940-8EBF1A0959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4D9B2E-BBC4-7F81-A4C7-3BB57E95D986}"/>
              </a:ext>
            </a:extLst>
          </p:cNvPr>
          <p:cNvSpPr>
            <a:spLocks noGrp="1"/>
          </p:cNvSpPr>
          <p:nvPr>
            <p:ph type="sldNum" sz="quarter" idx="12"/>
          </p:nvPr>
        </p:nvSpPr>
        <p:spPr/>
        <p:txBody>
          <a:bodyPr/>
          <a:lstStyle/>
          <a:p>
            <a:fld id="{0517C12C-BE85-45B5-AB09-857C3FB3B514}" type="slidenum">
              <a:rPr lang="en-US" smtClean="0"/>
              <a:t>‹#›</a:t>
            </a:fld>
            <a:endParaRPr lang="en-US"/>
          </a:p>
        </p:txBody>
      </p:sp>
    </p:spTree>
    <p:extLst>
      <p:ext uri="{BB962C8B-B14F-4D97-AF65-F5344CB8AC3E}">
        <p14:creationId xmlns:p14="http://schemas.microsoft.com/office/powerpoint/2010/main" val="1504404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B18C17-22ED-811A-4158-0BF29AA6EC2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38C525B-285B-48DB-F697-56A2EF5E5E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D97C01-310A-3728-63EA-1EF035B6FBAB}"/>
              </a:ext>
            </a:extLst>
          </p:cNvPr>
          <p:cNvSpPr>
            <a:spLocks noGrp="1"/>
          </p:cNvSpPr>
          <p:nvPr>
            <p:ph type="dt" sz="half" idx="10"/>
          </p:nvPr>
        </p:nvSpPr>
        <p:spPr/>
        <p:txBody>
          <a:bodyPr/>
          <a:lstStyle/>
          <a:p>
            <a:fld id="{58784A87-C1A3-4AE1-BE6B-AD6AEADE7B19}" type="datetimeFigureOut">
              <a:rPr lang="en-US" smtClean="0"/>
              <a:t>3/1/2026</a:t>
            </a:fld>
            <a:endParaRPr lang="en-US"/>
          </a:p>
        </p:txBody>
      </p:sp>
      <p:sp>
        <p:nvSpPr>
          <p:cNvPr id="5" name="Footer Placeholder 4">
            <a:extLst>
              <a:ext uri="{FF2B5EF4-FFF2-40B4-BE49-F238E27FC236}">
                <a16:creationId xmlns:a16="http://schemas.microsoft.com/office/drawing/2014/main" id="{A60E4BDB-8C0B-816F-E170-3555B58E9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3F8FD0-5008-3CE3-795D-9BA4A0A890BD}"/>
              </a:ext>
            </a:extLst>
          </p:cNvPr>
          <p:cNvSpPr>
            <a:spLocks noGrp="1"/>
          </p:cNvSpPr>
          <p:nvPr>
            <p:ph type="sldNum" sz="quarter" idx="12"/>
          </p:nvPr>
        </p:nvSpPr>
        <p:spPr/>
        <p:txBody>
          <a:bodyPr/>
          <a:lstStyle/>
          <a:p>
            <a:fld id="{0517C12C-BE85-45B5-AB09-857C3FB3B514}" type="slidenum">
              <a:rPr lang="en-US" smtClean="0"/>
              <a:t>‹#›</a:t>
            </a:fld>
            <a:endParaRPr lang="en-US"/>
          </a:p>
        </p:txBody>
      </p:sp>
    </p:spTree>
    <p:extLst>
      <p:ext uri="{BB962C8B-B14F-4D97-AF65-F5344CB8AC3E}">
        <p14:creationId xmlns:p14="http://schemas.microsoft.com/office/powerpoint/2010/main" val="3939339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6BF38-DB2C-30F0-1FB0-6EAF67D50A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8A02A-9F2C-5E15-F23B-24A029CCD4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E52F37-9CC2-D6D9-759F-E99051A6E901}"/>
              </a:ext>
            </a:extLst>
          </p:cNvPr>
          <p:cNvSpPr>
            <a:spLocks noGrp="1"/>
          </p:cNvSpPr>
          <p:nvPr>
            <p:ph type="dt" sz="half" idx="10"/>
          </p:nvPr>
        </p:nvSpPr>
        <p:spPr/>
        <p:txBody>
          <a:bodyPr/>
          <a:lstStyle/>
          <a:p>
            <a:fld id="{58784A87-C1A3-4AE1-BE6B-AD6AEADE7B19}" type="datetimeFigureOut">
              <a:rPr lang="en-US" smtClean="0"/>
              <a:t>3/1/2026</a:t>
            </a:fld>
            <a:endParaRPr lang="en-US"/>
          </a:p>
        </p:txBody>
      </p:sp>
      <p:sp>
        <p:nvSpPr>
          <p:cNvPr id="5" name="Footer Placeholder 4">
            <a:extLst>
              <a:ext uri="{FF2B5EF4-FFF2-40B4-BE49-F238E27FC236}">
                <a16:creationId xmlns:a16="http://schemas.microsoft.com/office/drawing/2014/main" id="{B5C8B602-320F-7354-8A76-D27172A0A5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56B4F1-8DCA-76ED-C117-AB7B9C63C636}"/>
              </a:ext>
            </a:extLst>
          </p:cNvPr>
          <p:cNvSpPr>
            <a:spLocks noGrp="1"/>
          </p:cNvSpPr>
          <p:nvPr>
            <p:ph type="sldNum" sz="quarter" idx="12"/>
          </p:nvPr>
        </p:nvSpPr>
        <p:spPr/>
        <p:txBody>
          <a:bodyPr/>
          <a:lstStyle/>
          <a:p>
            <a:fld id="{0517C12C-BE85-45B5-AB09-857C3FB3B514}" type="slidenum">
              <a:rPr lang="en-US" smtClean="0"/>
              <a:t>‹#›</a:t>
            </a:fld>
            <a:endParaRPr lang="en-US"/>
          </a:p>
        </p:txBody>
      </p:sp>
    </p:spTree>
    <p:extLst>
      <p:ext uri="{BB962C8B-B14F-4D97-AF65-F5344CB8AC3E}">
        <p14:creationId xmlns:p14="http://schemas.microsoft.com/office/powerpoint/2010/main" val="3760623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351D9-7B53-219D-8FF0-D14993A9FC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D4264F2-4236-8B1F-F84A-D427ECED02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9E7ED51-1D45-FF8A-CB0B-3F61FC391569}"/>
              </a:ext>
            </a:extLst>
          </p:cNvPr>
          <p:cNvSpPr>
            <a:spLocks noGrp="1"/>
          </p:cNvSpPr>
          <p:nvPr>
            <p:ph type="dt" sz="half" idx="10"/>
          </p:nvPr>
        </p:nvSpPr>
        <p:spPr/>
        <p:txBody>
          <a:bodyPr/>
          <a:lstStyle/>
          <a:p>
            <a:fld id="{58784A87-C1A3-4AE1-BE6B-AD6AEADE7B19}" type="datetimeFigureOut">
              <a:rPr lang="en-US" smtClean="0"/>
              <a:t>3/1/2026</a:t>
            </a:fld>
            <a:endParaRPr lang="en-US"/>
          </a:p>
        </p:txBody>
      </p:sp>
      <p:sp>
        <p:nvSpPr>
          <p:cNvPr id="5" name="Footer Placeholder 4">
            <a:extLst>
              <a:ext uri="{FF2B5EF4-FFF2-40B4-BE49-F238E27FC236}">
                <a16:creationId xmlns:a16="http://schemas.microsoft.com/office/drawing/2014/main" id="{DB102FBA-8F8F-108C-063C-D15CFE7702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AC7807-68C9-37BA-8E15-C1FD0F832D73}"/>
              </a:ext>
            </a:extLst>
          </p:cNvPr>
          <p:cNvSpPr>
            <a:spLocks noGrp="1"/>
          </p:cNvSpPr>
          <p:nvPr>
            <p:ph type="sldNum" sz="quarter" idx="12"/>
          </p:nvPr>
        </p:nvSpPr>
        <p:spPr/>
        <p:txBody>
          <a:bodyPr/>
          <a:lstStyle/>
          <a:p>
            <a:fld id="{0517C12C-BE85-45B5-AB09-857C3FB3B514}" type="slidenum">
              <a:rPr lang="en-US" smtClean="0"/>
              <a:t>‹#›</a:t>
            </a:fld>
            <a:endParaRPr lang="en-US"/>
          </a:p>
        </p:txBody>
      </p:sp>
    </p:spTree>
    <p:extLst>
      <p:ext uri="{BB962C8B-B14F-4D97-AF65-F5344CB8AC3E}">
        <p14:creationId xmlns:p14="http://schemas.microsoft.com/office/powerpoint/2010/main" val="4131607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5AE04-ECD2-B14E-3182-7E50A16FF8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FC1CA7-0DB8-3D36-9A83-E6690119A4A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3549AA-D473-3188-EBEE-82639C4F2E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4B24F5-1695-7478-E6BB-21EF5B99B90A}"/>
              </a:ext>
            </a:extLst>
          </p:cNvPr>
          <p:cNvSpPr>
            <a:spLocks noGrp="1"/>
          </p:cNvSpPr>
          <p:nvPr>
            <p:ph type="dt" sz="half" idx="10"/>
          </p:nvPr>
        </p:nvSpPr>
        <p:spPr/>
        <p:txBody>
          <a:bodyPr/>
          <a:lstStyle/>
          <a:p>
            <a:fld id="{58784A87-C1A3-4AE1-BE6B-AD6AEADE7B19}" type="datetimeFigureOut">
              <a:rPr lang="en-US" smtClean="0"/>
              <a:t>3/1/2026</a:t>
            </a:fld>
            <a:endParaRPr lang="en-US"/>
          </a:p>
        </p:txBody>
      </p:sp>
      <p:sp>
        <p:nvSpPr>
          <p:cNvPr id="6" name="Footer Placeholder 5">
            <a:extLst>
              <a:ext uri="{FF2B5EF4-FFF2-40B4-BE49-F238E27FC236}">
                <a16:creationId xmlns:a16="http://schemas.microsoft.com/office/drawing/2014/main" id="{74A1EDFC-D234-CFD2-3572-B726ED54BD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4D0559-F8D2-D632-B92F-48A9E29C733F}"/>
              </a:ext>
            </a:extLst>
          </p:cNvPr>
          <p:cNvSpPr>
            <a:spLocks noGrp="1"/>
          </p:cNvSpPr>
          <p:nvPr>
            <p:ph type="sldNum" sz="quarter" idx="12"/>
          </p:nvPr>
        </p:nvSpPr>
        <p:spPr/>
        <p:txBody>
          <a:bodyPr/>
          <a:lstStyle/>
          <a:p>
            <a:fld id="{0517C12C-BE85-45B5-AB09-857C3FB3B514}" type="slidenum">
              <a:rPr lang="en-US" smtClean="0"/>
              <a:t>‹#›</a:t>
            </a:fld>
            <a:endParaRPr lang="en-US"/>
          </a:p>
        </p:txBody>
      </p:sp>
    </p:spTree>
    <p:extLst>
      <p:ext uri="{BB962C8B-B14F-4D97-AF65-F5344CB8AC3E}">
        <p14:creationId xmlns:p14="http://schemas.microsoft.com/office/powerpoint/2010/main" val="3075194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34D7E-562E-F6FE-154F-15E8C5F2C57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777E16C-CDFF-1611-3CE5-C2D4B140E6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A65A32-6FB0-6C33-2588-8AF1C96231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E9FA845-78AA-716F-43FF-141B8E796C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7B90F8-E43F-0F8D-01E4-456994E921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C397193-D71F-261C-95B9-938F09B7D0F4}"/>
              </a:ext>
            </a:extLst>
          </p:cNvPr>
          <p:cNvSpPr>
            <a:spLocks noGrp="1"/>
          </p:cNvSpPr>
          <p:nvPr>
            <p:ph type="dt" sz="half" idx="10"/>
          </p:nvPr>
        </p:nvSpPr>
        <p:spPr/>
        <p:txBody>
          <a:bodyPr/>
          <a:lstStyle/>
          <a:p>
            <a:fld id="{58784A87-C1A3-4AE1-BE6B-AD6AEADE7B19}" type="datetimeFigureOut">
              <a:rPr lang="en-US" smtClean="0"/>
              <a:t>3/1/2026</a:t>
            </a:fld>
            <a:endParaRPr lang="en-US"/>
          </a:p>
        </p:txBody>
      </p:sp>
      <p:sp>
        <p:nvSpPr>
          <p:cNvPr id="8" name="Footer Placeholder 7">
            <a:extLst>
              <a:ext uri="{FF2B5EF4-FFF2-40B4-BE49-F238E27FC236}">
                <a16:creationId xmlns:a16="http://schemas.microsoft.com/office/drawing/2014/main" id="{AA51BC2F-ABCE-37AF-605F-C62462D351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7FA939-9136-4926-B30B-D1081CBAB891}"/>
              </a:ext>
            </a:extLst>
          </p:cNvPr>
          <p:cNvSpPr>
            <a:spLocks noGrp="1"/>
          </p:cNvSpPr>
          <p:nvPr>
            <p:ph type="sldNum" sz="quarter" idx="12"/>
          </p:nvPr>
        </p:nvSpPr>
        <p:spPr/>
        <p:txBody>
          <a:bodyPr/>
          <a:lstStyle/>
          <a:p>
            <a:fld id="{0517C12C-BE85-45B5-AB09-857C3FB3B514}" type="slidenum">
              <a:rPr lang="en-US" smtClean="0"/>
              <a:t>‹#›</a:t>
            </a:fld>
            <a:endParaRPr lang="en-US"/>
          </a:p>
        </p:txBody>
      </p:sp>
    </p:spTree>
    <p:extLst>
      <p:ext uri="{BB962C8B-B14F-4D97-AF65-F5344CB8AC3E}">
        <p14:creationId xmlns:p14="http://schemas.microsoft.com/office/powerpoint/2010/main" val="1516325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99952-49F3-3912-71F5-7E36134F9F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BCF9FDE-B570-7ACD-FB34-5F40E1E6CC56}"/>
              </a:ext>
            </a:extLst>
          </p:cNvPr>
          <p:cNvSpPr>
            <a:spLocks noGrp="1"/>
          </p:cNvSpPr>
          <p:nvPr>
            <p:ph type="dt" sz="half" idx="10"/>
          </p:nvPr>
        </p:nvSpPr>
        <p:spPr/>
        <p:txBody>
          <a:bodyPr/>
          <a:lstStyle/>
          <a:p>
            <a:fld id="{58784A87-C1A3-4AE1-BE6B-AD6AEADE7B19}" type="datetimeFigureOut">
              <a:rPr lang="en-US" smtClean="0"/>
              <a:t>3/1/2026</a:t>
            </a:fld>
            <a:endParaRPr lang="en-US"/>
          </a:p>
        </p:txBody>
      </p:sp>
      <p:sp>
        <p:nvSpPr>
          <p:cNvPr id="4" name="Footer Placeholder 3">
            <a:extLst>
              <a:ext uri="{FF2B5EF4-FFF2-40B4-BE49-F238E27FC236}">
                <a16:creationId xmlns:a16="http://schemas.microsoft.com/office/drawing/2014/main" id="{72A5B948-D3F8-E228-BB7F-C8F3D255483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F5ACC9F-2261-94F6-4495-9E61EE7B4C77}"/>
              </a:ext>
            </a:extLst>
          </p:cNvPr>
          <p:cNvSpPr>
            <a:spLocks noGrp="1"/>
          </p:cNvSpPr>
          <p:nvPr>
            <p:ph type="sldNum" sz="quarter" idx="12"/>
          </p:nvPr>
        </p:nvSpPr>
        <p:spPr/>
        <p:txBody>
          <a:bodyPr/>
          <a:lstStyle/>
          <a:p>
            <a:fld id="{0517C12C-BE85-45B5-AB09-857C3FB3B514}" type="slidenum">
              <a:rPr lang="en-US" smtClean="0"/>
              <a:t>‹#›</a:t>
            </a:fld>
            <a:endParaRPr lang="en-US"/>
          </a:p>
        </p:txBody>
      </p:sp>
    </p:spTree>
    <p:extLst>
      <p:ext uri="{BB962C8B-B14F-4D97-AF65-F5344CB8AC3E}">
        <p14:creationId xmlns:p14="http://schemas.microsoft.com/office/powerpoint/2010/main" val="1992203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EB15B6-0122-2E76-4345-768054A90ACF}"/>
              </a:ext>
            </a:extLst>
          </p:cNvPr>
          <p:cNvSpPr>
            <a:spLocks noGrp="1"/>
          </p:cNvSpPr>
          <p:nvPr>
            <p:ph type="dt" sz="half" idx="10"/>
          </p:nvPr>
        </p:nvSpPr>
        <p:spPr/>
        <p:txBody>
          <a:bodyPr/>
          <a:lstStyle/>
          <a:p>
            <a:fld id="{58784A87-C1A3-4AE1-BE6B-AD6AEADE7B19}" type="datetimeFigureOut">
              <a:rPr lang="en-US" smtClean="0"/>
              <a:t>3/1/2026</a:t>
            </a:fld>
            <a:endParaRPr lang="en-US"/>
          </a:p>
        </p:txBody>
      </p:sp>
      <p:sp>
        <p:nvSpPr>
          <p:cNvPr id="3" name="Footer Placeholder 2">
            <a:extLst>
              <a:ext uri="{FF2B5EF4-FFF2-40B4-BE49-F238E27FC236}">
                <a16:creationId xmlns:a16="http://schemas.microsoft.com/office/drawing/2014/main" id="{7E2F74B9-BEA0-8A30-41DC-C07C19F8B5D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62F1ED-6AC2-3ACC-A011-40FA5535B0F6}"/>
              </a:ext>
            </a:extLst>
          </p:cNvPr>
          <p:cNvSpPr>
            <a:spLocks noGrp="1"/>
          </p:cNvSpPr>
          <p:nvPr>
            <p:ph type="sldNum" sz="quarter" idx="12"/>
          </p:nvPr>
        </p:nvSpPr>
        <p:spPr/>
        <p:txBody>
          <a:bodyPr/>
          <a:lstStyle/>
          <a:p>
            <a:fld id="{0517C12C-BE85-45B5-AB09-857C3FB3B514}" type="slidenum">
              <a:rPr lang="en-US" smtClean="0"/>
              <a:t>‹#›</a:t>
            </a:fld>
            <a:endParaRPr lang="en-US"/>
          </a:p>
        </p:txBody>
      </p:sp>
    </p:spTree>
    <p:extLst>
      <p:ext uri="{BB962C8B-B14F-4D97-AF65-F5344CB8AC3E}">
        <p14:creationId xmlns:p14="http://schemas.microsoft.com/office/powerpoint/2010/main" val="2289952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B19F0-C4D3-AE51-58A6-831255E063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FCBD405-2986-566E-5849-B3E2EB821C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EF76019-5B4A-0BC7-9ADE-B34778FC0B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17FC8F-7CF1-7A01-B7CE-2634BF0817D4}"/>
              </a:ext>
            </a:extLst>
          </p:cNvPr>
          <p:cNvSpPr>
            <a:spLocks noGrp="1"/>
          </p:cNvSpPr>
          <p:nvPr>
            <p:ph type="dt" sz="half" idx="10"/>
          </p:nvPr>
        </p:nvSpPr>
        <p:spPr/>
        <p:txBody>
          <a:bodyPr/>
          <a:lstStyle/>
          <a:p>
            <a:fld id="{58784A87-C1A3-4AE1-BE6B-AD6AEADE7B19}" type="datetimeFigureOut">
              <a:rPr lang="en-US" smtClean="0"/>
              <a:t>3/1/2026</a:t>
            </a:fld>
            <a:endParaRPr lang="en-US"/>
          </a:p>
        </p:txBody>
      </p:sp>
      <p:sp>
        <p:nvSpPr>
          <p:cNvPr id="6" name="Footer Placeholder 5">
            <a:extLst>
              <a:ext uri="{FF2B5EF4-FFF2-40B4-BE49-F238E27FC236}">
                <a16:creationId xmlns:a16="http://schemas.microsoft.com/office/drawing/2014/main" id="{6FA1C1B2-BCCC-C1BD-A83D-42F9158D67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75417E-E271-F047-1E4D-D89731E2B4DC}"/>
              </a:ext>
            </a:extLst>
          </p:cNvPr>
          <p:cNvSpPr>
            <a:spLocks noGrp="1"/>
          </p:cNvSpPr>
          <p:nvPr>
            <p:ph type="sldNum" sz="quarter" idx="12"/>
          </p:nvPr>
        </p:nvSpPr>
        <p:spPr/>
        <p:txBody>
          <a:bodyPr/>
          <a:lstStyle/>
          <a:p>
            <a:fld id="{0517C12C-BE85-45B5-AB09-857C3FB3B514}" type="slidenum">
              <a:rPr lang="en-US" smtClean="0"/>
              <a:t>‹#›</a:t>
            </a:fld>
            <a:endParaRPr lang="en-US"/>
          </a:p>
        </p:txBody>
      </p:sp>
    </p:spTree>
    <p:extLst>
      <p:ext uri="{BB962C8B-B14F-4D97-AF65-F5344CB8AC3E}">
        <p14:creationId xmlns:p14="http://schemas.microsoft.com/office/powerpoint/2010/main" val="721526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1C145-507C-7CCD-860E-2556B660A9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5F4477D-CC54-2E3B-FE86-88361F65B2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2F8A79-2F73-EF23-5C1C-D3391F0EB0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A8FF54-1209-86BE-37C0-B2FF87C4409B}"/>
              </a:ext>
            </a:extLst>
          </p:cNvPr>
          <p:cNvSpPr>
            <a:spLocks noGrp="1"/>
          </p:cNvSpPr>
          <p:nvPr>
            <p:ph type="dt" sz="half" idx="10"/>
          </p:nvPr>
        </p:nvSpPr>
        <p:spPr/>
        <p:txBody>
          <a:bodyPr/>
          <a:lstStyle/>
          <a:p>
            <a:fld id="{58784A87-C1A3-4AE1-BE6B-AD6AEADE7B19}" type="datetimeFigureOut">
              <a:rPr lang="en-US" smtClean="0"/>
              <a:t>3/1/2026</a:t>
            </a:fld>
            <a:endParaRPr lang="en-US"/>
          </a:p>
        </p:txBody>
      </p:sp>
      <p:sp>
        <p:nvSpPr>
          <p:cNvPr id="6" name="Footer Placeholder 5">
            <a:extLst>
              <a:ext uri="{FF2B5EF4-FFF2-40B4-BE49-F238E27FC236}">
                <a16:creationId xmlns:a16="http://schemas.microsoft.com/office/drawing/2014/main" id="{775C4B4E-B5C6-6FBA-D5CB-75DF0DD4BC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9901D5-07A2-D5DD-7784-F751A01ABFB4}"/>
              </a:ext>
            </a:extLst>
          </p:cNvPr>
          <p:cNvSpPr>
            <a:spLocks noGrp="1"/>
          </p:cNvSpPr>
          <p:nvPr>
            <p:ph type="sldNum" sz="quarter" idx="12"/>
          </p:nvPr>
        </p:nvSpPr>
        <p:spPr/>
        <p:txBody>
          <a:bodyPr/>
          <a:lstStyle/>
          <a:p>
            <a:fld id="{0517C12C-BE85-45B5-AB09-857C3FB3B514}" type="slidenum">
              <a:rPr lang="en-US" smtClean="0"/>
              <a:t>‹#›</a:t>
            </a:fld>
            <a:endParaRPr lang="en-US"/>
          </a:p>
        </p:txBody>
      </p:sp>
    </p:spTree>
    <p:extLst>
      <p:ext uri="{BB962C8B-B14F-4D97-AF65-F5344CB8AC3E}">
        <p14:creationId xmlns:p14="http://schemas.microsoft.com/office/powerpoint/2010/main" val="1004469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C8381A-0596-0A30-303B-259F64B3ED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49BB31-5656-1E3B-0DD8-5286F3977D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623CBA-62B5-B2FE-1105-3B4130209F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784A87-C1A3-4AE1-BE6B-AD6AEADE7B19}" type="datetimeFigureOut">
              <a:rPr lang="en-US" smtClean="0"/>
              <a:t>3/1/2026</a:t>
            </a:fld>
            <a:endParaRPr lang="en-US"/>
          </a:p>
        </p:txBody>
      </p:sp>
      <p:sp>
        <p:nvSpPr>
          <p:cNvPr id="5" name="Footer Placeholder 4">
            <a:extLst>
              <a:ext uri="{FF2B5EF4-FFF2-40B4-BE49-F238E27FC236}">
                <a16:creationId xmlns:a16="http://schemas.microsoft.com/office/drawing/2014/main" id="{994512B0-3794-177F-9CC8-111118BBA2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F70680D-5FCE-CA27-4F68-9D2561B815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17C12C-BE85-45B5-AB09-857C3FB3B514}" type="slidenum">
              <a:rPr lang="en-US" smtClean="0"/>
              <a:t>‹#›</a:t>
            </a:fld>
            <a:endParaRPr lang="en-US"/>
          </a:p>
        </p:txBody>
      </p:sp>
    </p:spTree>
    <p:extLst>
      <p:ext uri="{BB962C8B-B14F-4D97-AF65-F5344CB8AC3E}">
        <p14:creationId xmlns:p14="http://schemas.microsoft.com/office/powerpoint/2010/main" val="72460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B453681-E6EC-278B-AAAA-628DCC1C45B7}"/>
              </a:ext>
            </a:extLst>
          </p:cNvPr>
          <p:cNvSpPr>
            <a:spLocks noGrp="1"/>
          </p:cNvSpPr>
          <p:nvPr>
            <p:ph type="subTitle" idx="1"/>
          </p:nvPr>
        </p:nvSpPr>
        <p:spPr>
          <a:xfrm>
            <a:off x="691978" y="832022"/>
            <a:ext cx="10733904" cy="5313404"/>
          </a:xfrm>
        </p:spPr>
        <p:txBody>
          <a:bodyPr/>
          <a:lstStyle/>
          <a:p>
            <a:pPr algn="just" rtl="1">
              <a:lnSpc>
                <a:spcPct val="150000"/>
              </a:lnSpc>
            </a:pPr>
            <a:r>
              <a:rPr lang="ar-IQ" sz="2800" b="1" dirty="0">
                <a:solidFill>
                  <a:srgbClr val="FF0000"/>
                </a:solidFill>
                <a:latin typeface="Simplified Arabic" panose="02020603050405020304" pitchFamily="18" charset="-78"/>
                <a:cs typeface="Simplified Arabic" panose="02020603050405020304" pitchFamily="18" charset="-78"/>
              </a:rPr>
              <a:t>أنثروبولوجيا اللغة: </a:t>
            </a:r>
            <a:r>
              <a:rPr lang="ar-IQ" dirty="0">
                <a:latin typeface="Simplified Arabic" panose="02020603050405020304" pitchFamily="18" charset="-78"/>
                <a:cs typeface="Simplified Arabic" panose="02020603050405020304" pitchFamily="18" charset="-78"/>
              </a:rPr>
              <a:t>وهي أحدى فروع الأنثروبولوجيا الثقافية لأن اللغة تمثل أهم عناصر الثقافة ويعرف أيضاً بعلم اللغويات الذي يبحث في تركيبة اللغات الحية والمستخدمة في الوقت الحاضر كاللغة العربية والإنكليزية والفرنسية والمنقرضة ولا سيما اللغات المكتوبة في السجلات التاريخية كاللغة اللاتينية واليونانية القديمة فضلاً عن اهتمامها بالرموز اللغوية والعلاقة بين لغة شعب ما والجوانب الأخرى من ثقافته لأن اللغة تمثل وعاء ناقل للثقافة وتميز الإنسان عن غيره من الكائنات الحية الأخرى فعن طريقها يتم التخاطب والتفاهم بين الأفراد والجماعات عن طريق رموز صوتية وأشكال كلامية متفق عليها ويمكن تعلمها وأيضاً تمثل وسيلة لنقل التراث الثقافي والحضاري، وأن اللغات بما تحتويه من تراكيب معقدة ومتشابكة تزود الباحث بمادة خصبة لا يمكن حصرها كتقديم البراهين المساعدة في الدراسة مثل مسائل القرابة عن طريق تقديم أصول الكلمات وما ينتج عنها من علاقات في بعض ألفاظ القرابة. </a:t>
            </a:r>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72063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980F6CE-EBFE-481B-621A-AC5CBC78371F}"/>
              </a:ext>
            </a:extLst>
          </p:cNvPr>
          <p:cNvSpPr>
            <a:spLocks noGrp="1"/>
          </p:cNvSpPr>
          <p:nvPr>
            <p:ph type="subTitle" idx="1"/>
          </p:nvPr>
        </p:nvSpPr>
        <p:spPr>
          <a:xfrm>
            <a:off x="691979" y="667265"/>
            <a:ext cx="10824518" cy="5478162"/>
          </a:xfrm>
        </p:spPr>
        <p:txBody>
          <a:bodyPr>
            <a:normAutofit lnSpcReduction="10000"/>
          </a:bodyPr>
          <a:lstStyle/>
          <a:p>
            <a:pPr algn="just" rtl="1">
              <a:lnSpc>
                <a:spcPct val="150000"/>
              </a:lnSpc>
              <a:spcBef>
                <a:spcPts val="0"/>
              </a:spcBef>
            </a:pPr>
            <a:r>
              <a:rPr lang="ar-IQ" b="1" dirty="0">
                <a:solidFill>
                  <a:srgbClr val="FF0000"/>
                </a:solidFill>
                <a:latin typeface="Simplified Arabic" panose="02020603050405020304" pitchFamily="18" charset="-78"/>
                <a:cs typeface="Simplified Arabic" panose="02020603050405020304" pitchFamily="18" charset="-78"/>
              </a:rPr>
              <a:t>أقسام علم اللغويات </a:t>
            </a:r>
          </a:p>
          <a:p>
            <a:pPr algn="just" rtl="1">
              <a:lnSpc>
                <a:spcPct val="150000"/>
              </a:lnSpc>
              <a:spcBef>
                <a:spcPts val="0"/>
              </a:spcBef>
            </a:pPr>
            <a:r>
              <a:rPr lang="ar-IQ" dirty="0">
                <a:latin typeface="Simplified Arabic" panose="02020603050405020304" pitchFamily="18" charset="-78"/>
                <a:cs typeface="Simplified Arabic" panose="02020603050405020304" pitchFamily="18" charset="-78"/>
              </a:rPr>
              <a:t>ينقسم علم اللغات إلى عدة أقسام فرعية أهمها:</a:t>
            </a:r>
          </a:p>
          <a:p>
            <a:pPr marL="457200" indent="-457200" algn="just" rtl="1">
              <a:lnSpc>
                <a:spcPct val="150000"/>
              </a:lnSpc>
              <a:spcBef>
                <a:spcPts val="0"/>
              </a:spcBef>
              <a:buFont typeface="+mj-lt"/>
              <a:buAutoNum type="arabicPeriod"/>
            </a:pPr>
            <a:r>
              <a:rPr lang="ar-IQ" b="1" dirty="0">
                <a:solidFill>
                  <a:srgbClr val="FF0000"/>
                </a:solidFill>
                <a:latin typeface="Simplified Arabic" panose="02020603050405020304" pitchFamily="18" charset="-78"/>
                <a:cs typeface="Simplified Arabic" panose="02020603050405020304" pitchFamily="18" charset="-78"/>
              </a:rPr>
              <a:t>علم اللغويات الوصفي: </a:t>
            </a:r>
            <a:r>
              <a:rPr lang="ar-IQ" dirty="0">
                <a:latin typeface="Simplified Arabic" panose="02020603050405020304" pitchFamily="18" charset="-78"/>
                <a:cs typeface="Simplified Arabic" panose="02020603050405020304" pitchFamily="18" charset="-78"/>
              </a:rPr>
              <a:t>وهو العلم الذي يهتم بتحليل اللغات في فترة محددة ويدرس النظم الصوتية وقواعد اللغة ومفرداتها ويعتمد هذا العلم على اللغة الكلامية لذا يستمع إلى الأفراد وأن معظم دراسته تكون متعلقة بلغات كلامية لن تكتب بعد وبذلك يكتب عالم اللغة تلك اللغات باستخدام رموز جدولية معروفة وتتركز تلك الدراسات في المجتمعات البدائية ذات اللغات الكلامية لكنها في الوقت ذاته لا تعرف القراءة والكتابة. </a:t>
            </a:r>
            <a:endParaRPr lang="ar-IQ" b="1" dirty="0">
              <a:solidFill>
                <a:srgbClr val="FF0000"/>
              </a:solidFill>
              <a:latin typeface="Simplified Arabic" panose="02020603050405020304" pitchFamily="18" charset="-78"/>
              <a:cs typeface="Simplified Arabic" panose="02020603050405020304" pitchFamily="18" charset="-78"/>
            </a:endParaRPr>
          </a:p>
          <a:p>
            <a:pPr marL="457200" indent="-457200" algn="just" rtl="1">
              <a:lnSpc>
                <a:spcPct val="150000"/>
              </a:lnSpc>
              <a:spcBef>
                <a:spcPts val="0"/>
              </a:spcBef>
              <a:buFont typeface="+mj-lt"/>
              <a:buAutoNum type="arabicPeriod"/>
            </a:pPr>
            <a:r>
              <a:rPr lang="ar-IQ" b="1" dirty="0">
                <a:solidFill>
                  <a:srgbClr val="FF0000"/>
                </a:solidFill>
                <a:latin typeface="Simplified Arabic" panose="02020603050405020304" pitchFamily="18" charset="-78"/>
                <a:cs typeface="Simplified Arabic" panose="02020603050405020304" pitchFamily="18" charset="-78"/>
              </a:rPr>
              <a:t>علم أصول اللغات: </a:t>
            </a:r>
            <a:r>
              <a:rPr lang="ar-IQ" dirty="0">
                <a:latin typeface="Simplified Arabic" panose="02020603050405020304" pitchFamily="18" charset="-78"/>
                <a:cs typeface="Simplified Arabic" panose="02020603050405020304" pitchFamily="18" charset="-78"/>
              </a:rPr>
              <a:t>يهدف هذا العلم إلى تحديد أصول اللغات فأنه يختص بالجانب التاريخي والمقارن فيقوم بدراسة العلاقات التاريخية بين اللغات التي يمكن تتبع تاريخها عن طريق السجلات والوثائق المكتوبة وتكون المشكلة معقدة للغاية بالنسبة للغات القديمة التي لا يكون لها وثائق مكتوبة دالة عليها؛ لأن اللغة هي ليست فقط أداة للاتصال أو الاستثارات الانفعالية وإنما هي وسيلة لتحديد وتصنيف الخبرات.</a:t>
            </a:r>
            <a:endParaRPr lang="ar-IQ" dirty="0">
              <a:solidFill>
                <a:srgbClr val="FF0000"/>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699422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1C7C62B-8839-67EB-CAB1-B8E2F550FA73}"/>
              </a:ext>
            </a:extLst>
          </p:cNvPr>
          <p:cNvSpPr>
            <a:spLocks noGrp="1"/>
          </p:cNvSpPr>
          <p:nvPr>
            <p:ph type="subTitle" idx="1"/>
          </p:nvPr>
        </p:nvSpPr>
        <p:spPr>
          <a:xfrm>
            <a:off x="749643" y="683741"/>
            <a:ext cx="10733903" cy="5552302"/>
          </a:xfrm>
        </p:spPr>
        <p:txBody>
          <a:bodyPr>
            <a:normAutofit/>
          </a:bodyPr>
          <a:lstStyle/>
          <a:p>
            <a:pPr marL="0" marR="0" lvl="0" indent="0" algn="just" defTabSz="914400" rtl="1" eaLnBrk="1" fontAlgn="auto" latinLnBrk="0" hangingPunct="1">
              <a:lnSpc>
                <a:spcPct val="150000"/>
              </a:lnSpc>
              <a:spcBef>
                <a:spcPts val="0"/>
              </a:spcBef>
              <a:spcAft>
                <a:spcPts val="0"/>
              </a:spcAft>
              <a:buClrTx/>
              <a:buSzTx/>
              <a:buFont typeface="Arial" panose="020B0604020202020204" pitchFamily="34" charset="0"/>
              <a:buNone/>
              <a:tabLst/>
              <a:defRPr/>
            </a:pPr>
            <a:r>
              <a:rPr kumimoji="0" lang="ar-IQ" sz="24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rPr>
              <a:t>تمثل اللغة جانب أساسي من جوانب الحياة الإنسانية واهتم بها الباحثون وتعددت آراءهم فيها منذ وقت مبكر وفقاً لتخصصاتهم ولكن بالرغم من ذلك لن يتمكنوا علماء اللغة من تحديد أسبقية لغة على أخرى فتوصلوا من خلال دراستهم إلى تصنيف اللغات المختلفة بحسب طبيعة استخدامها إلى ثلاثة أنواع هي:</a:t>
            </a:r>
          </a:p>
          <a:p>
            <a:pPr marL="457200" marR="0" lvl="0" indent="-457200" algn="just" defTabSz="914400" rtl="1" eaLnBrk="1" fontAlgn="auto" latinLnBrk="0" hangingPunct="1">
              <a:lnSpc>
                <a:spcPct val="150000"/>
              </a:lnSpc>
              <a:spcBef>
                <a:spcPts val="0"/>
              </a:spcBef>
              <a:spcAft>
                <a:spcPts val="0"/>
              </a:spcAft>
              <a:buClrTx/>
              <a:buSzTx/>
              <a:buFont typeface="+mj-lt"/>
              <a:buAutoNum type="arabicPeriod"/>
              <a:tabLst/>
              <a:defRPr/>
            </a:pPr>
            <a:r>
              <a:rPr kumimoji="0" lang="ar-IQ" sz="2400" b="1" i="0" u="none" strike="noStrike" kern="1200" cap="none" spc="0" normalizeH="0" baseline="0" noProof="0" dirty="0">
                <a:ln>
                  <a:noFill/>
                </a:ln>
                <a:solidFill>
                  <a:srgbClr val="FF0000"/>
                </a:solidFill>
                <a:effectLst/>
                <a:uLnTx/>
                <a:uFillTx/>
                <a:latin typeface="Simplified Arabic" panose="02020603050405020304" pitchFamily="18" charset="-78"/>
                <a:ea typeface="+mn-ea"/>
                <a:cs typeface="Simplified Arabic" panose="02020603050405020304" pitchFamily="18" charset="-78"/>
              </a:rPr>
              <a:t>اللغات المنعزلة: </a:t>
            </a:r>
            <a:r>
              <a:rPr kumimoji="0" lang="ar-IQ" sz="24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rPr>
              <a:t>وهي اللغات التي تتحدث بها بعض الفئات المنعزلة عن الأخرى ولا تفهمها إلا تلك الفئة المتحدثة بها.</a:t>
            </a:r>
          </a:p>
          <a:p>
            <a:pPr marL="457200" marR="0" lvl="0" indent="-457200" algn="just" defTabSz="914400" rtl="1" eaLnBrk="1" fontAlgn="auto" latinLnBrk="0" hangingPunct="1">
              <a:lnSpc>
                <a:spcPct val="150000"/>
              </a:lnSpc>
              <a:spcBef>
                <a:spcPts val="0"/>
              </a:spcBef>
              <a:spcAft>
                <a:spcPts val="0"/>
              </a:spcAft>
              <a:buClrTx/>
              <a:buSzTx/>
              <a:buFont typeface="+mj-lt"/>
              <a:buAutoNum type="arabicPeriod"/>
              <a:tabLst/>
              <a:defRPr/>
            </a:pPr>
            <a:r>
              <a:rPr kumimoji="0" lang="ar-IQ" sz="2400" b="1" i="0" u="none" strike="noStrike" kern="1200" cap="none" spc="0" normalizeH="0" baseline="0" noProof="0" dirty="0">
                <a:ln>
                  <a:noFill/>
                </a:ln>
                <a:solidFill>
                  <a:srgbClr val="FF0000"/>
                </a:solidFill>
                <a:effectLst/>
                <a:uLnTx/>
                <a:uFillTx/>
                <a:latin typeface="Simplified Arabic" panose="02020603050405020304" pitchFamily="18" charset="-78"/>
                <a:ea typeface="+mn-ea"/>
                <a:cs typeface="Simplified Arabic" panose="02020603050405020304" pitchFamily="18" charset="-78"/>
              </a:rPr>
              <a:t>اللغات الملتصقة: </a:t>
            </a:r>
            <a:r>
              <a:rPr kumimoji="0" lang="ar-IQ" sz="24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rPr>
              <a:t>وهي اللغات التي تتحدث بها مجتمعات كبيرة وتكون ملتصقة بهم وبتراثهم وهي لغات معروفة ولكنها لا تمتلك قواعد وتعتمد على المقاطع والكلمات كاللغة الصينية.</a:t>
            </a:r>
            <a:endParaRPr lang="ar-IQ" dirty="0">
              <a:solidFill>
                <a:prstClr val="black"/>
              </a:solidFill>
              <a:latin typeface="Simplified Arabic" panose="02020603050405020304" pitchFamily="18" charset="-78"/>
              <a:cs typeface="Simplified Arabic" panose="02020603050405020304" pitchFamily="18" charset="-78"/>
            </a:endParaRPr>
          </a:p>
          <a:p>
            <a:pPr marL="457200" marR="0" lvl="0" indent="-457200" algn="just" defTabSz="914400" rtl="1" eaLnBrk="1" fontAlgn="auto" latinLnBrk="0" hangingPunct="1">
              <a:lnSpc>
                <a:spcPct val="150000"/>
              </a:lnSpc>
              <a:spcBef>
                <a:spcPts val="0"/>
              </a:spcBef>
              <a:spcAft>
                <a:spcPts val="0"/>
              </a:spcAft>
              <a:buClrTx/>
              <a:buSzTx/>
              <a:buFont typeface="+mj-lt"/>
              <a:buAutoNum type="arabicPeriod" startAt="3"/>
              <a:tabLst/>
              <a:defRPr/>
            </a:pPr>
            <a:r>
              <a:rPr kumimoji="0" lang="ar-IQ" sz="2400" b="1" i="0" u="none" strike="noStrike" kern="1200" cap="none" spc="0" normalizeH="0" baseline="0" noProof="0" dirty="0">
                <a:ln>
                  <a:noFill/>
                </a:ln>
                <a:solidFill>
                  <a:srgbClr val="FF0000"/>
                </a:solidFill>
                <a:effectLst/>
                <a:uLnTx/>
                <a:uFillTx/>
                <a:latin typeface="Simplified Arabic" panose="02020603050405020304" pitchFamily="18" charset="-78"/>
                <a:ea typeface="+mn-ea"/>
                <a:cs typeface="Simplified Arabic" panose="02020603050405020304" pitchFamily="18" charset="-78"/>
              </a:rPr>
              <a:t>اللغات ذات القواعد (النحو والصرف): </a:t>
            </a:r>
            <a:r>
              <a:rPr kumimoji="0" lang="ar-IQ" sz="24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rPr>
              <a:t>وتمثل اللغات الحديثة التي تتكلم بها المجتمعات المتحضرة وتكون ذات قواعد نحوية وصرفية تضبط جملها لغوياً. </a:t>
            </a:r>
            <a:endParaRPr kumimoji="0" lang="en-US" sz="24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endParaRPr>
          </a:p>
          <a:p>
            <a:pPr algn="r" rtl="1"/>
            <a:endParaRPr lang="en-US" dirty="0"/>
          </a:p>
        </p:txBody>
      </p:sp>
    </p:spTree>
    <p:extLst>
      <p:ext uri="{BB962C8B-B14F-4D97-AF65-F5344CB8AC3E}">
        <p14:creationId xmlns:p14="http://schemas.microsoft.com/office/powerpoint/2010/main" val="2602241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138A312-B155-36F3-3918-5613AB4D8E32}"/>
              </a:ext>
            </a:extLst>
          </p:cNvPr>
          <p:cNvSpPr>
            <a:spLocks noGrp="1"/>
          </p:cNvSpPr>
          <p:nvPr>
            <p:ph type="subTitle" idx="1"/>
          </p:nvPr>
        </p:nvSpPr>
        <p:spPr>
          <a:xfrm>
            <a:off x="634315" y="691978"/>
            <a:ext cx="10890420" cy="5585254"/>
          </a:xfrm>
        </p:spPr>
        <p:txBody>
          <a:bodyPr/>
          <a:lstStyle/>
          <a:p>
            <a:pPr algn="r" rtl="1"/>
            <a:r>
              <a:rPr lang="ar-IQ" sz="2800" b="1" dirty="0">
                <a:solidFill>
                  <a:srgbClr val="FF0000"/>
                </a:solidFill>
                <a:latin typeface="Simplified Arabic" panose="02020603050405020304" pitchFamily="18" charset="-78"/>
                <a:cs typeface="Simplified Arabic" panose="02020603050405020304" pitchFamily="18" charset="-78"/>
              </a:rPr>
              <a:t>العلاقة بين الثقافة واللغة </a:t>
            </a:r>
          </a:p>
          <a:p>
            <a:pPr algn="just" rtl="1">
              <a:lnSpc>
                <a:spcPct val="150000"/>
              </a:lnSpc>
              <a:spcBef>
                <a:spcPts val="0"/>
              </a:spcBef>
            </a:pPr>
            <a:r>
              <a:rPr lang="ar-IQ" dirty="0">
                <a:latin typeface="Simplified Arabic" panose="02020603050405020304" pitchFamily="18" charset="-78"/>
                <a:cs typeface="Simplified Arabic" panose="02020603050405020304" pitchFamily="18" charset="-78"/>
              </a:rPr>
              <a:t>يعتبر هيجل اللغة وسيلة للتعبير الخارجي عن المعنى الباطني للتفكير أما في نظر سكنر تمثل عادة مكتسبة يعبر من خلالها الإنسان عن استجابته للمؤثرات الخارجية التي يواجهها أما سابير فيقول أن اللغة تمثل وسيلة إنسانية لتوصيل الأفكار والمشاعر والرغبات بين أفراد المجتمع عن طريق نسق رمزي متعارف عليه ويقول اغلب علماء الأنثروبولوجيا في تأكيد العلاقة بين اللغة والثقافة لو لم تكن اللغة لن تكن هناك ثقافة تماماً لأن اللغة تؤلف عامل مهم وأساسي في تكوين الحياة الاجتماعية بما فيها من نظم وانساق فضلاً عن علاقة المعاني بالعناصر اللغوية في عمليات الاتصال بين الأفراد والجماعات ومدى تأثر تلك العناصر بالعوامل الاجتماعية والثقافية كالانتماء لطبيعة أو لمهنة معينة وايضاً دور اللغة في نقل التراث الثقافي من جيل لآخر ويرى سابير أن من الصعب فصل اللغة عن الثقافة أما وورف فيقول في دراسته عن الهنود الحمر والتي سميت بـ (فرضية وورف) أن اللغة جوهرياً ليست وسيلة للتعبير عن الأفكار بل هي ذاتها التي تشكل الأفكار.   </a:t>
            </a:r>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42593409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TotalTime>
  <Words>563</Words>
  <Application>Microsoft Office PowerPoint</Application>
  <PresentationFormat>Widescreen</PresentationFormat>
  <Paragraphs>14</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Simplified Arabic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Aya Aya</dc:creator>
  <cp:lastModifiedBy>Aya Aya</cp:lastModifiedBy>
  <cp:revision>4</cp:revision>
  <dcterms:created xsi:type="dcterms:W3CDTF">2026-03-01T16:41:18Z</dcterms:created>
  <dcterms:modified xsi:type="dcterms:W3CDTF">2026-03-01T18:04:18Z</dcterms:modified>
</cp:coreProperties>
</file>