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57" r:id="rId4"/>
    <p:sldId id="261" r:id="rId5"/>
    <p:sldId id="258" r:id="rId6"/>
    <p:sldId id="259" r:id="rId7"/>
    <p:sldId id="260"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1223291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3662490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30904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3369528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1845659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3644071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8" name="عنصر نائب للتذييل 7"/>
          <p:cNvSpPr>
            <a:spLocks noGrp="1"/>
          </p:cNvSpPr>
          <p:nvPr>
            <p:ph type="ftr" sz="quarter" idx="11"/>
          </p:nvPr>
        </p:nvSpPr>
        <p:spPr/>
        <p:txBody>
          <a:bodyPr/>
          <a:lstStyle/>
          <a:p>
            <a:endParaRPr lang="en-US" dirty="0"/>
          </a:p>
        </p:txBody>
      </p:sp>
      <p:sp>
        <p:nvSpPr>
          <p:cNvPr id="9" name="عنصر نائب لرقم الشريحة 8"/>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3060962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4" name="عنصر نائب للتذييل 3"/>
          <p:cNvSpPr>
            <a:spLocks noGrp="1"/>
          </p:cNvSpPr>
          <p:nvPr>
            <p:ph type="ftr" sz="quarter" idx="11"/>
          </p:nvPr>
        </p:nvSpPr>
        <p:spPr/>
        <p:txBody>
          <a:bodyPr/>
          <a:lstStyle/>
          <a:p>
            <a:endParaRPr lang="en-US" dirty="0"/>
          </a:p>
        </p:txBody>
      </p:sp>
      <p:sp>
        <p:nvSpPr>
          <p:cNvPr id="5" name="عنصر نائب لرقم الشريحة 4"/>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569111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3" name="عنصر نائب للتذييل 2"/>
          <p:cNvSpPr>
            <a:spLocks noGrp="1"/>
          </p:cNvSpPr>
          <p:nvPr>
            <p:ph type="ftr" sz="quarter" idx="11"/>
          </p:nvPr>
        </p:nvSpPr>
        <p:spPr/>
        <p:txBody>
          <a:bodyPr/>
          <a:lstStyle/>
          <a:p>
            <a:endParaRPr lang="en-US" dirty="0"/>
          </a:p>
        </p:txBody>
      </p:sp>
      <p:sp>
        <p:nvSpPr>
          <p:cNvPr id="4" name="عنصر نائب لرقم الشريحة 3"/>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4222202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2322199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A1342EA2-785B-480D-8AC4-C1756785E13F}" type="datetimeFigureOut">
              <a:rPr lang="en-US" smtClean="0"/>
              <a:t>4/25/2022</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D3F48EE3-EAD5-4779-B26E-E85C1F98792C}" type="slidenum">
              <a:rPr lang="en-US" smtClean="0"/>
              <a:t>‹#›</a:t>
            </a:fld>
            <a:endParaRPr lang="en-US" dirty="0"/>
          </a:p>
        </p:txBody>
      </p:sp>
    </p:spTree>
    <p:extLst>
      <p:ext uri="{BB962C8B-B14F-4D97-AF65-F5344CB8AC3E}">
        <p14:creationId xmlns:p14="http://schemas.microsoft.com/office/powerpoint/2010/main" val="209291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342EA2-785B-480D-8AC4-C1756785E13F}" type="datetimeFigureOut">
              <a:rPr lang="en-US" smtClean="0"/>
              <a:t>4/25/2022</a:t>
            </a:fld>
            <a:endParaRPr lang="en-US"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48EE3-EAD5-4779-B26E-E85C1F98792C}" type="slidenum">
              <a:rPr lang="en-US" smtClean="0"/>
              <a:t>‹#›</a:t>
            </a:fld>
            <a:endParaRPr lang="en-US" dirty="0"/>
          </a:p>
        </p:txBody>
      </p:sp>
    </p:spTree>
    <p:extLst>
      <p:ext uri="{BB962C8B-B14F-4D97-AF65-F5344CB8AC3E}">
        <p14:creationId xmlns:p14="http://schemas.microsoft.com/office/powerpoint/2010/main" val="3871957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00"/>
                </a:solidFill>
              </a:rPr>
              <a:t>الكلمة</a:t>
            </a:r>
            <a:endParaRPr lang="en-US" b="1" dirty="0">
              <a:solidFill>
                <a:srgbClr val="FF0000"/>
              </a:solidFill>
            </a:endParaRPr>
          </a:p>
        </p:txBody>
      </p:sp>
      <p:sp>
        <p:nvSpPr>
          <p:cNvPr id="3" name="عنصر نائب للمحتوى 2"/>
          <p:cNvSpPr>
            <a:spLocks noGrp="1"/>
          </p:cNvSpPr>
          <p:nvPr>
            <p:ph idx="1"/>
          </p:nvPr>
        </p:nvSpPr>
        <p:spPr/>
        <p:txBody>
          <a:bodyPr>
            <a:normAutofit lnSpcReduction="10000"/>
          </a:bodyPr>
          <a:lstStyle/>
          <a:p>
            <a:pPr algn="r"/>
            <a:r>
              <a:rPr lang="ar-IQ" dirty="0"/>
              <a:t>أقسام الكلمة في اللغة العربية </a:t>
            </a:r>
            <a:endParaRPr lang="ar-IQ" dirty="0" smtClean="0"/>
          </a:p>
          <a:p>
            <a:pPr algn="r"/>
            <a:r>
              <a:rPr lang="ar-IQ" dirty="0" smtClean="0"/>
              <a:t>الكلمة </a:t>
            </a:r>
            <a:r>
              <a:rPr lang="ar-IQ" dirty="0"/>
              <a:t>هي كلّ لفظ يحمل معنًى محدّداً مفرداً، وتُقسَم الكلمة في اللغة العربيّة إلى ثلاثة </a:t>
            </a:r>
            <a:r>
              <a:rPr lang="ar-IQ" dirty="0" smtClean="0"/>
              <a:t>أقسام:</a:t>
            </a:r>
          </a:p>
          <a:p>
            <a:pPr algn="r"/>
            <a:r>
              <a:rPr lang="ar-IQ" dirty="0" smtClean="0"/>
              <a:t>الاسم</a:t>
            </a:r>
            <a:r>
              <a:rPr lang="ar-IQ" dirty="0"/>
              <a:t>: وهو كلّ ما يدلّ على معنًى في نفسه دون اقترانه بزمن، مثل: عليّ، ماء، قمح</a:t>
            </a:r>
            <a:r>
              <a:rPr lang="ar-IQ" dirty="0" smtClean="0"/>
              <a:t>.</a:t>
            </a:r>
          </a:p>
          <a:p>
            <a:pPr algn="r"/>
            <a:r>
              <a:rPr lang="ar-IQ" dirty="0" smtClean="0"/>
              <a:t> </a:t>
            </a:r>
            <a:r>
              <a:rPr lang="ar-IQ" dirty="0"/>
              <a:t>الفعل: وهو ما دلّ على معنًى في نفسه وقد اقترن بزمن معين، مثل: جلس، يجلس. </a:t>
            </a:r>
            <a:endParaRPr lang="ar-IQ" dirty="0" smtClean="0"/>
          </a:p>
          <a:p>
            <a:pPr algn="r"/>
            <a:r>
              <a:rPr lang="ar-IQ" dirty="0" smtClean="0"/>
              <a:t>الحرف</a:t>
            </a:r>
            <a:r>
              <a:rPr lang="ar-IQ" dirty="0"/>
              <a:t>: وهو ما دلّ على معنى في غيره من الأسماء والأفعال، نحو: و، أن، على.</a:t>
            </a:r>
          </a:p>
          <a:p>
            <a:endParaRPr lang="ar-IQ" dirty="0"/>
          </a:p>
        </p:txBody>
      </p:sp>
    </p:spTree>
    <p:extLst>
      <p:ext uri="{BB962C8B-B14F-4D97-AF65-F5344CB8AC3E}">
        <p14:creationId xmlns:p14="http://schemas.microsoft.com/office/powerpoint/2010/main" val="3095736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00"/>
                </a:solidFill>
              </a:rPr>
              <a:t>ثامنا: المنادى</a:t>
            </a:r>
            <a:endParaRPr lang="en-US" b="1"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pPr algn="r" rtl="1"/>
            <a:r>
              <a:rPr lang="ar-IQ" dirty="0"/>
              <a:t>يأتي المنادى منصوباً حين يكون مضافاً، على نحو (يا طالبَ الخيرِ أقبل)، (يا ناشرَ العلمِ زدنا) هنا كلمة (طالب، وناشر) هي منادى مضاف، و(الخير، والعلم) هي مضاف إليه على الترتيب، وفي الآتي مثال إعرابي لتوضيح كيفية إعراب المنادى </a:t>
            </a:r>
            <a:r>
              <a:rPr lang="ar-IQ" dirty="0" smtClean="0"/>
              <a:t>المضاف: (يا طالبي اللم اجتهدوا)</a:t>
            </a:r>
          </a:p>
          <a:p>
            <a:pPr algn="r" rtl="1"/>
            <a:r>
              <a:rPr lang="ar-IQ" dirty="0"/>
              <a:t>	يا: حرف نداء مبني على السكون لا محل من الإعراب</a:t>
            </a:r>
            <a:r>
              <a:rPr lang="ar-IQ" dirty="0" smtClean="0"/>
              <a:t>. طالبي</a:t>
            </a:r>
            <a:r>
              <a:rPr lang="ar-IQ" dirty="0"/>
              <a:t>: منادى منصوب بفعل محذوف تقديره (أنادي) وعلامة نصبه </a:t>
            </a:r>
            <a:r>
              <a:rPr lang="ar-IQ" dirty="0" smtClean="0"/>
              <a:t>الياء؛ </a:t>
            </a:r>
            <a:r>
              <a:rPr lang="ar-IQ" dirty="0"/>
              <a:t>لأنه جمع مذكر سالم وحذفت النون للإضافة، وهو مضاف</a:t>
            </a:r>
            <a:r>
              <a:rPr lang="ar-IQ" dirty="0" smtClean="0"/>
              <a:t>. العلم</a:t>
            </a:r>
            <a:r>
              <a:rPr lang="ar-IQ" dirty="0"/>
              <a:t>: مضاف إليه مجرور وعلامة جره الكسرة الظاهرة</a:t>
            </a:r>
            <a:r>
              <a:rPr lang="ar-IQ" dirty="0" smtClean="0"/>
              <a:t>. اجتهدوا</a:t>
            </a:r>
            <a:r>
              <a:rPr lang="ar-IQ" dirty="0"/>
              <a:t>: فعل أمر مبني والواو ضمير متصل مبني في محل رفع فاعل </a:t>
            </a:r>
            <a:r>
              <a:rPr lang="ar-IQ" dirty="0" smtClean="0"/>
              <a:t>.</a:t>
            </a:r>
            <a:endParaRPr lang="en-US" dirty="0"/>
          </a:p>
        </p:txBody>
      </p:sp>
    </p:spTree>
    <p:extLst>
      <p:ext uri="{BB962C8B-B14F-4D97-AF65-F5344CB8AC3E}">
        <p14:creationId xmlns:p14="http://schemas.microsoft.com/office/powerpoint/2010/main" val="2795467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rtl="1"/>
            <a:r>
              <a:rPr lang="ar-IQ" b="1" dirty="0" smtClean="0">
                <a:solidFill>
                  <a:srgbClr val="FF0000"/>
                </a:solidFill>
              </a:rPr>
              <a:t>تاسعاً</a:t>
            </a:r>
            <a:r>
              <a:rPr lang="ar-IQ" dirty="0" smtClean="0"/>
              <a:t>: </a:t>
            </a:r>
            <a:r>
              <a:rPr lang="ar-IQ" b="1" dirty="0" smtClean="0">
                <a:solidFill>
                  <a:srgbClr val="FF0000"/>
                </a:solidFill>
              </a:rPr>
              <a:t>المفعول لأجله</a:t>
            </a:r>
            <a:endParaRPr lang="en-US" b="1"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pPr algn="r" rtl="1"/>
            <a:r>
              <a:rPr lang="ar-IQ" dirty="0"/>
              <a:t>'المفعول </a:t>
            </a:r>
            <a:r>
              <a:rPr lang="ar-IQ" dirty="0" smtClean="0"/>
              <a:t>لأجله: هو </a:t>
            </a:r>
            <a:r>
              <a:rPr lang="ar-IQ" dirty="0"/>
              <a:t>واحد من المفاعيل، وهو اسم فضلة </a:t>
            </a:r>
            <a:r>
              <a:rPr lang="ar-IQ" dirty="0" smtClean="0"/>
              <a:t>يأتي </a:t>
            </a:r>
            <a:r>
              <a:rPr lang="ar-IQ" dirty="0"/>
              <a:t>بعد الفعل في جملة فعلية ليبيِّن عِلَّتَهُ وسبب </a:t>
            </a:r>
            <a:r>
              <a:rPr lang="ar-IQ" dirty="0" smtClean="0"/>
              <a:t>حدوثه. </a:t>
            </a:r>
            <a:r>
              <a:rPr lang="ar-IQ" dirty="0"/>
              <a:t>فيُقال على سبيل المثال: «قُمتُ إِجلَالًا لِأُستَاذِي»، فالمصدر المنصوب «إِجلَالًا» الغاية والغرض منه هو بيان سبب «القِيَام»، أي سبب حدوث </a:t>
            </a:r>
            <a:r>
              <a:rPr lang="ar-IQ" dirty="0" smtClean="0"/>
              <a:t>الفعل، </a:t>
            </a:r>
            <a:r>
              <a:rPr lang="ar-IQ" dirty="0"/>
              <a:t>فالإجلال يتحقق متى ما وقع القيام، والقيام إنَّما وقع من أجل </a:t>
            </a:r>
            <a:r>
              <a:rPr lang="ar-IQ" dirty="0" smtClean="0"/>
              <a:t>الإجلال. </a:t>
            </a:r>
            <a:r>
              <a:rPr lang="ar-IQ" dirty="0"/>
              <a:t>ويستحضر المفعول لأجله في الجملة لتبيان السبب والغاية والمغزى من وقوع الفعل، ويُذكر بمثابة جواب على سؤال «لِمَ فَعَلتَ؟»، فإذا قيل: «دَرَسْتُ تَحصِيلًا لِلعِلْمِ»، فإنَّ المُتَكلِّم إنَّما ذكر تحصيل العلم ليُفسِّر الغموض الذي يلتف الجملة، ويجيب على سؤال يطرح نفسه، فكأنَّما ذكره لمن يسأل: «لِمَ دَرَسْتَ؟».</a:t>
            </a:r>
            <a:endParaRPr lang="en-US" dirty="0"/>
          </a:p>
        </p:txBody>
      </p:sp>
    </p:spTree>
    <p:extLst>
      <p:ext uri="{BB962C8B-B14F-4D97-AF65-F5344CB8AC3E}">
        <p14:creationId xmlns:p14="http://schemas.microsoft.com/office/powerpoint/2010/main" val="3327612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IQ" b="1" dirty="0" smtClean="0">
                <a:solidFill>
                  <a:srgbClr val="FF0000"/>
                </a:solidFill>
              </a:rPr>
              <a:t>عاشرا: المفعول معه</a:t>
            </a:r>
            <a:endParaRPr lang="en-US" b="1" dirty="0">
              <a:solidFill>
                <a:srgbClr val="FF0000"/>
              </a:solidFill>
            </a:endParaRPr>
          </a:p>
        </p:txBody>
      </p:sp>
      <p:sp>
        <p:nvSpPr>
          <p:cNvPr id="3" name="عنصر نائب للمحتوى 2"/>
          <p:cNvSpPr>
            <a:spLocks noGrp="1"/>
          </p:cNvSpPr>
          <p:nvPr>
            <p:ph idx="1"/>
          </p:nvPr>
        </p:nvSpPr>
        <p:spPr/>
        <p:txBody>
          <a:bodyPr>
            <a:normAutofit fontScale="92500" lnSpcReduction="10000"/>
          </a:bodyPr>
          <a:lstStyle/>
          <a:p>
            <a:pPr algn="r" rtl="1"/>
            <a:r>
              <a:rPr lang="ar-IQ" dirty="0"/>
              <a:t>هو واحد من المفاعيل، وهو اسم </a:t>
            </a:r>
            <a:r>
              <a:rPr lang="ar-IQ" dirty="0" smtClean="0"/>
              <a:t>منصوب </a:t>
            </a:r>
            <a:r>
              <a:rPr lang="ar-IQ" dirty="0"/>
              <a:t>يأتي بعد واو معية وقبلها جملة فعلية أو اسمية مشتملة على فعل أو ما يشبهه، بشرط ألَّا تكون الواو للعطف، مثل: «سَارَ عُمَرُ وَالجَبَلَ». والمقصود من المثال السابق أنَّ «عمر» سار في طريق محاذ للجبل، فظلَّ مصاحباً مجاوراً له طوال الطريق، بدون أن يشارك الجبلُ عمر فيما يفعله أي بدون أن يكون معطوفاً عليه. ويستحضر المفعول معه لتبيان "مَا فُعِلَ الفِعلُ عبر مُقَارَنَتِهِ"، أو ليدلَّ "على ما وقع الفعل بمصاحبته بدون قصد إشراكه في حُكم ما قبله"، وكثيراً ما يقع المفعول معه في أسلوب الاستفهام، مثل: «مَا أمرُكَ وَسَعِيداً». </a:t>
            </a:r>
            <a:endParaRPr lang="en-US" dirty="0"/>
          </a:p>
        </p:txBody>
      </p:sp>
    </p:spTree>
    <p:extLst>
      <p:ext uri="{BB962C8B-B14F-4D97-AF65-F5344CB8AC3E}">
        <p14:creationId xmlns:p14="http://schemas.microsoft.com/office/powerpoint/2010/main" val="10925021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IQ" b="1" dirty="0" smtClean="0">
                <a:solidFill>
                  <a:srgbClr val="FF0000"/>
                </a:solidFill>
              </a:rPr>
              <a:t>حادي عشر: خبر كان</a:t>
            </a:r>
            <a:endParaRPr lang="en-US" b="1" dirty="0">
              <a:solidFill>
                <a:srgbClr val="FF0000"/>
              </a:solidFill>
            </a:endParaRPr>
          </a:p>
        </p:txBody>
      </p:sp>
      <p:sp>
        <p:nvSpPr>
          <p:cNvPr id="3" name="عنصر نائب للمحتوى 2"/>
          <p:cNvSpPr>
            <a:spLocks noGrp="1"/>
          </p:cNvSpPr>
          <p:nvPr>
            <p:ph idx="1"/>
          </p:nvPr>
        </p:nvSpPr>
        <p:spPr/>
        <p:txBody>
          <a:bodyPr>
            <a:normAutofit fontScale="92500" lnSpcReduction="20000"/>
          </a:bodyPr>
          <a:lstStyle/>
          <a:p>
            <a:pPr algn="r" rtl="1"/>
            <a:r>
              <a:rPr lang="ar-IQ" dirty="0"/>
              <a:t>أنواع خبر كان وأخواتها يرد خبر الأفعال الناسخة بحالات عديدة مطابقة تمامًا لخبر المبتدأ، ويمكن تفصيل ذلك على النحو التالي: </a:t>
            </a:r>
            <a:endParaRPr lang="ar-IQ" dirty="0" smtClean="0"/>
          </a:p>
          <a:p>
            <a:pPr algn="r" rtl="1"/>
            <a:r>
              <a:rPr lang="ar-IQ" dirty="0" smtClean="0"/>
              <a:t>الخبر </a:t>
            </a:r>
            <a:r>
              <a:rPr lang="ar-IQ" dirty="0"/>
              <a:t>الظاهر سواء كان مفردًا أو مثنى أو جمعًا، مثل بات الجو جميلًا، وكان التلميذان نجيبان، وكان المعلمون مبتسمين. </a:t>
            </a:r>
            <a:endParaRPr lang="ar-IQ" dirty="0" smtClean="0"/>
          </a:p>
          <a:p>
            <a:pPr algn="r" rtl="1"/>
            <a:r>
              <a:rPr lang="ar-IQ" dirty="0" smtClean="0"/>
              <a:t>جملة </a:t>
            </a:r>
            <a:r>
              <a:rPr lang="ar-IQ" dirty="0"/>
              <a:t>فعلية مكونة من فعل وفاعل، </a:t>
            </a:r>
            <a:r>
              <a:rPr lang="ar-IQ" dirty="0" smtClean="0"/>
              <a:t>مثل</a:t>
            </a:r>
            <a:r>
              <a:rPr lang="ar-IQ" dirty="0"/>
              <a:t>: أمسى الأطفال يلعبون، وظل المعلم يدرس الطلاب. </a:t>
            </a:r>
            <a:endParaRPr lang="ar-IQ" dirty="0" smtClean="0"/>
          </a:p>
          <a:p>
            <a:pPr algn="r" rtl="1"/>
            <a:r>
              <a:rPr lang="ar-IQ" dirty="0" smtClean="0"/>
              <a:t>جملة </a:t>
            </a:r>
            <a:r>
              <a:rPr lang="ar-IQ" dirty="0"/>
              <a:t>اسمية مكونة من مبتدأ وخبر، مثل: المدرسة أسوارها عالية. </a:t>
            </a:r>
            <a:endParaRPr lang="ar-IQ" dirty="0" smtClean="0"/>
          </a:p>
          <a:p>
            <a:pPr algn="r" rtl="1"/>
            <a:r>
              <a:rPr lang="ar-IQ" dirty="0" smtClean="0"/>
              <a:t>شبه </a:t>
            </a:r>
            <a:r>
              <a:rPr lang="ar-IQ" dirty="0"/>
              <a:t>جملة من الجار والمجرور، مثل: ليس للعصفور قفص. جملة ظرفية، مثل: مازال الوفي عند وعده</a:t>
            </a:r>
            <a:r>
              <a:rPr lang="ar-IQ" dirty="0" smtClean="0"/>
              <a:t>.</a:t>
            </a:r>
            <a:endParaRPr lang="ar-IQ" dirty="0"/>
          </a:p>
        </p:txBody>
      </p:sp>
    </p:spTree>
    <p:extLst>
      <p:ext uri="{BB962C8B-B14F-4D97-AF65-F5344CB8AC3E}">
        <p14:creationId xmlns:p14="http://schemas.microsoft.com/office/powerpoint/2010/main" val="4910808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IQ" b="1" dirty="0" smtClean="0">
                <a:solidFill>
                  <a:srgbClr val="FF0000"/>
                </a:solidFill>
              </a:rPr>
              <a:t>ثاني عشر: اسم إن</a:t>
            </a:r>
            <a:endParaRPr lang="en-US" b="1" dirty="0">
              <a:solidFill>
                <a:srgbClr val="FF0000"/>
              </a:solidFill>
            </a:endParaRPr>
          </a:p>
        </p:txBody>
      </p:sp>
      <p:sp>
        <p:nvSpPr>
          <p:cNvPr id="3" name="عنصر نائب للمحتوى 2"/>
          <p:cNvSpPr>
            <a:spLocks noGrp="1"/>
          </p:cNvSpPr>
          <p:nvPr>
            <p:ph idx="1"/>
          </p:nvPr>
        </p:nvSpPr>
        <p:spPr/>
        <p:txBody>
          <a:bodyPr>
            <a:normAutofit fontScale="55000" lnSpcReduction="20000"/>
          </a:bodyPr>
          <a:lstStyle/>
          <a:p>
            <a:pPr marL="0" indent="0" algn="r" rtl="1">
              <a:buNone/>
            </a:pPr>
            <a:r>
              <a:rPr lang="ar-IQ" dirty="0" smtClean="0"/>
              <a:t>أخوات إنّ</a:t>
            </a:r>
          </a:p>
          <a:p>
            <a:pPr marL="0" indent="0" algn="r" rtl="1">
              <a:buNone/>
            </a:pPr>
            <a:r>
              <a:rPr lang="ar-IQ" dirty="0" smtClean="0"/>
              <a:t> </a:t>
            </a:r>
            <a:r>
              <a:rPr lang="ar-IQ" dirty="0"/>
              <a:t>معاني الحروف الناسخة كالآتي </a:t>
            </a:r>
            <a:r>
              <a:rPr lang="ar-IQ" dirty="0" smtClean="0"/>
              <a:t>:</a:t>
            </a:r>
            <a:endParaRPr lang="ar-IQ" dirty="0" smtClean="0"/>
          </a:p>
          <a:p>
            <a:pPr marL="514350" indent="-514350" algn="r" rtl="1">
              <a:buFont typeface="+mj-lt"/>
              <a:buAutoNum type="arabicPeriod"/>
            </a:pPr>
            <a:r>
              <a:rPr lang="ar-IQ" dirty="0" smtClean="0"/>
              <a:t>إن </a:t>
            </a:r>
            <a:r>
              <a:rPr lang="ar-IQ" dirty="0"/>
              <a:t>و </a:t>
            </a:r>
            <a:r>
              <a:rPr lang="ar-IQ" dirty="0" smtClean="0"/>
              <a:t>أن: </a:t>
            </a:r>
            <a:r>
              <a:rPr lang="ar-IQ" dirty="0"/>
              <a:t>للتوكيد .</a:t>
            </a:r>
          </a:p>
          <a:p>
            <a:pPr marL="514350" indent="-514350" algn="r" rtl="1">
              <a:buFont typeface="+mj-lt"/>
              <a:buAutoNum type="arabicPeriod"/>
            </a:pPr>
            <a:r>
              <a:rPr lang="ar-IQ" dirty="0" smtClean="0"/>
              <a:t>كأن: </a:t>
            </a:r>
            <a:r>
              <a:rPr lang="ar-IQ" dirty="0"/>
              <a:t>يفيد التشبيه .</a:t>
            </a:r>
          </a:p>
          <a:p>
            <a:pPr marL="514350" indent="-514350" algn="r" rtl="1">
              <a:buFont typeface="+mj-lt"/>
              <a:buAutoNum type="arabicPeriod"/>
            </a:pPr>
            <a:r>
              <a:rPr lang="ar-IQ" dirty="0" smtClean="0"/>
              <a:t> لكن: </a:t>
            </a:r>
            <a:r>
              <a:rPr lang="ar-IQ" dirty="0"/>
              <a:t>تفيد الاستدراك .</a:t>
            </a:r>
          </a:p>
          <a:p>
            <a:pPr marL="514350" indent="-514350" algn="r" rtl="1">
              <a:buFont typeface="+mj-lt"/>
              <a:buAutoNum type="arabicPeriod"/>
            </a:pPr>
            <a:r>
              <a:rPr lang="ar-IQ" dirty="0" smtClean="0"/>
              <a:t>لعل: </a:t>
            </a:r>
            <a:r>
              <a:rPr lang="ar-IQ" dirty="0"/>
              <a:t>تفيد الترجي .</a:t>
            </a:r>
          </a:p>
          <a:p>
            <a:pPr marL="514350" indent="-514350" algn="r" rtl="1">
              <a:buFont typeface="+mj-lt"/>
              <a:buAutoNum type="arabicPeriod"/>
            </a:pPr>
            <a:r>
              <a:rPr lang="ar-IQ" dirty="0" smtClean="0"/>
              <a:t>ليت: </a:t>
            </a:r>
            <a:r>
              <a:rPr lang="ar-IQ" dirty="0"/>
              <a:t>تفيد التمني </a:t>
            </a:r>
            <a:r>
              <a:rPr lang="ar-IQ" dirty="0" smtClean="0"/>
              <a:t>.</a:t>
            </a:r>
          </a:p>
          <a:p>
            <a:pPr marL="0" indent="0" algn="r" rtl="1">
              <a:buNone/>
            </a:pPr>
            <a:r>
              <a:rPr lang="ar-IQ" dirty="0"/>
              <a:t>أما </a:t>
            </a:r>
            <a:r>
              <a:rPr lang="ar-IQ" dirty="0" smtClean="0"/>
              <a:t>عمل إن وأخواتها فهي </a:t>
            </a:r>
            <a:r>
              <a:rPr lang="ar-IQ" dirty="0"/>
              <a:t>تدخل على الجملة الاسمية ، فتنصب المبتدأ ويسمى اسمها ، وترفع الخبر ويسمى خبرها . </a:t>
            </a:r>
            <a:endParaRPr lang="ar-IQ" dirty="0" smtClean="0"/>
          </a:p>
          <a:p>
            <a:pPr marL="0" indent="0" algn="r" rtl="1">
              <a:buNone/>
            </a:pPr>
            <a:r>
              <a:rPr lang="ar-IQ" dirty="0"/>
              <a:t>أنواع خبر إن </a:t>
            </a:r>
            <a:r>
              <a:rPr lang="ar-IQ" dirty="0" smtClean="0"/>
              <a:t>وأخواتها</a:t>
            </a:r>
            <a:endParaRPr lang="ar-IQ" dirty="0"/>
          </a:p>
          <a:p>
            <a:pPr marL="0" indent="0" algn="r" rtl="1">
              <a:buNone/>
            </a:pPr>
            <a:r>
              <a:rPr lang="ar-IQ" dirty="0"/>
              <a:t>يكون خبر الحروف الناسخة </a:t>
            </a:r>
            <a:r>
              <a:rPr lang="ar-IQ" dirty="0" smtClean="0"/>
              <a:t>:</a:t>
            </a:r>
            <a:endParaRPr lang="ar-IQ" dirty="0"/>
          </a:p>
          <a:p>
            <a:pPr marL="0" indent="0" algn="r" rtl="1">
              <a:buNone/>
            </a:pPr>
            <a:r>
              <a:rPr lang="ar-IQ" dirty="0"/>
              <a:t>1 – مفرد ، مثل : إنّ القاضي عادل </a:t>
            </a:r>
            <a:r>
              <a:rPr lang="ar-IQ" dirty="0" smtClean="0"/>
              <a:t>.</a:t>
            </a:r>
            <a:endParaRPr lang="ar-IQ" dirty="0"/>
          </a:p>
          <a:p>
            <a:pPr marL="0" indent="0" algn="r" rtl="1">
              <a:buNone/>
            </a:pPr>
            <a:r>
              <a:rPr lang="ar-IQ" dirty="0"/>
              <a:t>2 – جملة فعلية ، مثل : إنّ جيشنا يتربص بالأعداء </a:t>
            </a:r>
            <a:r>
              <a:rPr lang="ar-IQ" dirty="0" smtClean="0"/>
              <a:t>.</a:t>
            </a:r>
            <a:endParaRPr lang="ar-IQ" dirty="0"/>
          </a:p>
          <a:p>
            <a:pPr marL="0" indent="0" algn="r" rtl="1">
              <a:buNone/>
            </a:pPr>
            <a:r>
              <a:rPr lang="ar-IQ" dirty="0"/>
              <a:t>3 – جملة اسمية ، مثل : إن الخيانة عاقبتها سيئة </a:t>
            </a:r>
            <a:r>
              <a:rPr lang="ar-IQ" dirty="0" smtClean="0"/>
              <a:t>.</a:t>
            </a:r>
            <a:endParaRPr lang="ar-IQ" dirty="0"/>
          </a:p>
          <a:p>
            <a:pPr marL="0" indent="0" algn="r" rtl="1">
              <a:buNone/>
            </a:pPr>
            <a:r>
              <a:rPr lang="ar-IQ" dirty="0"/>
              <a:t>4 – جارا ومجرور ، مثل : علمت أنّ الأمر في غاية الأهمية </a:t>
            </a:r>
            <a:r>
              <a:rPr lang="ar-IQ" dirty="0" smtClean="0"/>
              <a:t>.</a:t>
            </a:r>
            <a:endParaRPr lang="ar-IQ" dirty="0"/>
          </a:p>
          <a:p>
            <a:pPr marL="0" indent="0" algn="r" rtl="1">
              <a:buNone/>
            </a:pPr>
            <a:r>
              <a:rPr lang="ar-IQ" dirty="0"/>
              <a:t>5 – ظرف ، مثل : كأن العصفور فوق الشجرة .</a:t>
            </a:r>
            <a:endParaRPr lang="en-US" dirty="0"/>
          </a:p>
        </p:txBody>
      </p:sp>
    </p:spTree>
    <p:extLst>
      <p:ext uri="{BB962C8B-B14F-4D97-AF65-F5344CB8AC3E}">
        <p14:creationId xmlns:p14="http://schemas.microsoft.com/office/powerpoint/2010/main" val="35788039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IQ" b="1" dirty="0" smtClean="0">
                <a:solidFill>
                  <a:srgbClr val="FF0000"/>
                </a:solidFill>
              </a:rPr>
              <a:t>ثالث عشر:</a:t>
            </a:r>
            <a:r>
              <a:rPr lang="ar-IQ" dirty="0" smtClean="0"/>
              <a:t> </a:t>
            </a:r>
            <a:r>
              <a:rPr lang="ar-IQ" b="1" dirty="0" smtClean="0">
                <a:solidFill>
                  <a:srgbClr val="FF0000"/>
                </a:solidFill>
              </a:rPr>
              <a:t>التابع للمنصوب</a:t>
            </a:r>
            <a:endParaRPr lang="en-US" b="1" dirty="0">
              <a:solidFill>
                <a:srgbClr val="FF0000"/>
              </a:solidFill>
            </a:endParaRPr>
          </a:p>
        </p:txBody>
      </p:sp>
      <p:sp>
        <p:nvSpPr>
          <p:cNvPr id="3" name="عنصر نائب للمحتوى 2"/>
          <p:cNvSpPr>
            <a:spLocks noGrp="1"/>
          </p:cNvSpPr>
          <p:nvPr>
            <p:ph idx="1"/>
          </p:nvPr>
        </p:nvSpPr>
        <p:spPr/>
        <p:txBody>
          <a:bodyPr/>
          <a:lstStyle/>
          <a:p>
            <a:pPr algn="r" rtl="1"/>
            <a:r>
              <a:rPr lang="ar-IQ" dirty="0" smtClean="0"/>
              <a:t>التوابع: النعت، والبدل، والعطف، والتوكيد</a:t>
            </a:r>
            <a:endParaRPr lang="en-US" dirty="0"/>
          </a:p>
        </p:txBody>
      </p:sp>
    </p:spTree>
    <p:extLst>
      <p:ext uri="{BB962C8B-B14F-4D97-AF65-F5344CB8AC3E}">
        <p14:creationId xmlns:p14="http://schemas.microsoft.com/office/powerpoint/2010/main" val="7991999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762000" y="609601"/>
            <a:ext cx="7772400" cy="1219200"/>
          </a:xfrm>
        </p:spPr>
        <p:txBody>
          <a:bodyPr/>
          <a:lstStyle/>
          <a:p>
            <a:r>
              <a:rPr lang="ar-IQ" dirty="0" smtClean="0"/>
              <a:t>منصوبات الأسماء</a:t>
            </a:r>
            <a:endParaRPr lang="en-US" dirty="0"/>
          </a:p>
        </p:txBody>
      </p:sp>
      <p:sp>
        <p:nvSpPr>
          <p:cNvPr id="3" name="عنوان فرعي 2"/>
          <p:cNvSpPr>
            <a:spLocks noGrp="1"/>
          </p:cNvSpPr>
          <p:nvPr>
            <p:ph type="subTitle" idx="1"/>
          </p:nvPr>
        </p:nvSpPr>
        <p:spPr>
          <a:xfrm>
            <a:off x="1371600" y="1676400"/>
            <a:ext cx="6400800" cy="4572000"/>
          </a:xfrm>
        </p:spPr>
        <p:txBody>
          <a:bodyPr>
            <a:normAutofit/>
          </a:bodyPr>
          <a:lstStyle/>
          <a:p>
            <a:r>
              <a:rPr lang="ar-IQ" dirty="0" smtClean="0"/>
              <a:t>المنصوبات في النحو</a:t>
            </a:r>
          </a:p>
          <a:p>
            <a:pPr rtl="1"/>
            <a:r>
              <a:rPr lang="ar-IQ" dirty="0" smtClean="0"/>
              <a:t>1. المفعول به 2. المصدر3. ظرف الزمان وظرف المكان 4. الحال 5. التمييز 6. المستثنى 7. اسم </a:t>
            </a:r>
            <a:r>
              <a:rPr lang="ar-IQ" dirty="0" smtClean="0"/>
              <a:t>لا</a:t>
            </a:r>
            <a:r>
              <a:rPr lang="en-US" dirty="0" smtClean="0"/>
              <a:t> </a:t>
            </a:r>
            <a:r>
              <a:rPr lang="ar-IQ" dirty="0" smtClean="0"/>
              <a:t>8</a:t>
            </a:r>
            <a:r>
              <a:rPr lang="en-US" dirty="0" smtClean="0"/>
              <a:t> </a:t>
            </a:r>
            <a:r>
              <a:rPr lang="ar-IQ" dirty="0" smtClean="0"/>
              <a:t>. </a:t>
            </a:r>
            <a:r>
              <a:rPr lang="ar-IQ" dirty="0" smtClean="0"/>
              <a:t>المنادى 9. المفعول </a:t>
            </a:r>
            <a:r>
              <a:rPr lang="ar-IQ" dirty="0" smtClean="0"/>
              <a:t>لأجله </a:t>
            </a:r>
            <a:r>
              <a:rPr lang="ar-IQ" dirty="0" smtClean="0"/>
              <a:t>10.المفعول معه، 11.خبر كان وأخواتها 12.اسم إن وأخواتها 13.التابع للمنصوب والتوابع هي: (النعت والعطف والتوكيد والبدل).</a:t>
            </a:r>
          </a:p>
          <a:p>
            <a:endParaRPr lang="ar-IQ" dirty="0" smtClean="0"/>
          </a:p>
        </p:txBody>
      </p:sp>
    </p:spTree>
    <p:extLst>
      <p:ext uri="{BB962C8B-B14F-4D97-AF65-F5344CB8AC3E}">
        <p14:creationId xmlns:p14="http://schemas.microsoft.com/office/powerpoint/2010/main" val="361659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أولا: المفعول به</a:t>
            </a:r>
            <a:endParaRPr lang="en-US" dirty="0"/>
          </a:p>
        </p:txBody>
      </p:sp>
      <p:sp>
        <p:nvSpPr>
          <p:cNvPr id="3" name="عنصر نائب للمحتوى 2"/>
          <p:cNvSpPr>
            <a:spLocks noGrp="1"/>
          </p:cNvSpPr>
          <p:nvPr>
            <p:ph idx="1"/>
          </p:nvPr>
        </p:nvSpPr>
        <p:spPr>
          <a:xfrm>
            <a:off x="457200" y="1600200"/>
            <a:ext cx="8229600" cy="4800600"/>
          </a:xfrm>
        </p:spPr>
        <p:txBody>
          <a:bodyPr>
            <a:normAutofit fontScale="77500" lnSpcReduction="20000"/>
          </a:bodyPr>
          <a:lstStyle/>
          <a:p>
            <a:endParaRPr lang="ar-IQ" dirty="0" smtClean="0"/>
          </a:p>
          <a:p>
            <a:pPr algn="r" rtl="1"/>
            <a:r>
              <a:rPr lang="ar-IQ" dirty="0" smtClean="0"/>
              <a:t>وهو الاسم المنصوب الذي يقع به الفعل؛ نحو: ضربت زيدًا وركبت الفرس.</a:t>
            </a:r>
          </a:p>
          <a:p>
            <a:pPr algn="r" rtl="1"/>
            <a:endParaRPr lang="ar-IQ" dirty="0" smtClean="0"/>
          </a:p>
          <a:p>
            <a:pPr algn="r" rtl="1"/>
            <a:r>
              <a:rPr lang="ar-IQ" dirty="0" smtClean="0"/>
              <a:t>وهو قسمان ظاهر ومضمر:</a:t>
            </a:r>
          </a:p>
          <a:p>
            <a:pPr algn="r" rtl="1"/>
            <a:endParaRPr lang="ar-IQ" dirty="0" smtClean="0"/>
          </a:p>
          <a:p>
            <a:pPr algn="r" rtl="1"/>
            <a:r>
              <a:rPr lang="ar-IQ" dirty="0" smtClean="0"/>
              <a:t>فالظاهر: ما تقدم ذكره، والمضمر: قسمان: متصل ومنفصل.</a:t>
            </a:r>
          </a:p>
          <a:p>
            <a:pPr marL="0" indent="0" algn="r" rtl="1">
              <a:buNone/>
            </a:pPr>
            <a:endParaRPr lang="ar-IQ" dirty="0" smtClean="0"/>
          </a:p>
          <a:p>
            <a:pPr algn="r" rtl="1"/>
            <a:r>
              <a:rPr lang="ar-IQ" dirty="0" smtClean="0"/>
              <a:t>فالمتصل: اثنا عشر، وهي ضربني وضربنا وضربكَ، وضربكِ، وضربكما وضربكم وضربكنَّ، وضربه وضربها وضربهما، وضربهم وضربهنَّ. </a:t>
            </a:r>
          </a:p>
          <a:p>
            <a:pPr algn="r" rtl="1"/>
            <a:endParaRPr lang="ar-IQ" dirty="0" smtClean="0"/>
          </a:p>
          <a:p>
            <a:pPr algn="r" rtl="1"/>
            <a:r>
              <a:rPr lang="ar-IQ" dirty="0" smtClean="0"/>
              <a:t>والمنفصل: اثنا عشر، وهي إياي وإيانا وإياكَ وإياكِ، وإياكما وإياكم وإياكنَّ، وإياه وإياها وإياهما، وإياهم وإياهنَّ.</a:t>
            </a:r>
          </a:p>
        </p:txBody>
      </p:sp>
    </p:spTree>
    <p:extLst>
      <p:ext uri="{BB962C8B-B14F-4D97-AF65-F5344CB8AC3E}">
        <p14:creationId xmlns:p14="http://schemas.microsoft.com/office/powerpoint/2010/main" val="3320163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00"/>
                </a:solidFill>
              </a:rPr>
              <a:t>ثانياً: المصدر</a:t>
            </a:r>
            <a:endParaRPr lang="en-US" b="1" dirty="0">
              <a:solidFill>
                <a:srgbClr val="FF0000"/>
              </a:solidFill>
            </a:endParaRPr>
          </a:p>
        </p:txBody>
      </p:sp>
      <p:sp>
        <p:nvSpPr>
          <p:cNvPr id="3" name="عنصر نائب للمحتوى 2"/>
          <p:cNvSpPr>
            <a:spLocks noGrp="1"/>
          </p:cNvSpPr>
          <p:nvPr>
            <p:ph idx="1"/>
          </p:nvPr>
        </p:nvSpPr>
        <p:spPr/>
        <p:txBody>
          <a:bodyPr>
            <a:normAutofit/>
          </a:bodyPr>
          <a:lstStyle/>
          <a:p>
            <a:pPr marL="0" indent="0" algn="r">
              <a:buNone/>
            </a:pPr>
            <a:r>
              <a:rPr lang="ar-IQ" dirty="0"/>
              <a:t>تعريف </a:t>
            </a:r>
            <a:r>
              <a:rPr lang="ar-IQ" dirty="0" smtClean="0"/>
              <a:t>المصدر: هو </a:t>
            </a:r>
            <a:r>
              <a:rPr lang="ar-IQ" dirty="0"/>
              <a:t>اسم يدلّ على المجرّد من الفعل دون أن يُحدّد زمن وقوعه أو حدوثه، وسُمِّي مصدراً لأنّه يدلّ على </a:t>
            </a:r>
            <a:endParaRPr lang="ar-IQ" dirty="0" smtClean="0"/>
          </a:p>
          <a:p>
            <a:pPr marL="0" indent="0" algn="r" rtl="1">
              <a:buNone/>
            </a:pPr>
            <a:r>
              <a:rPr lang="ar-IQ" dirty="0" smtClean="0"/>
              <a:t>أصل </a:t>
            </a:r>
            <a:r>
              <a:rPr lang="ar-IQ" dirty="0"/>
              <a:t>جميع الأفعال </a:t>
            </a:r>
            <a:r>
              <a:rPr lang="ar-IQ" dirty="0" smtClean="0"/>
              <a:t>والمشتقات.</a:t>
            </a:r>
          </a:p>
          <a:p>
            <a:pPr marL="0" indent="0" algn="r" rtl="1">
              <a:buNone/>
            </a:pPr>
            <a:r>
              <a:rPr lang="ar-IQ" dirty="0"/>
              <a:t>يعمل المصدر عمل الفعل في كلّ أحواله، فإذا كان الفعل لازماً احتاج المصدر إلى فاعل فقط، مثل: يحزنني إهمال محمَّد، أمّا إذا كان الفعل متعدِّياً فيحتاج المصدر إلى فاعل ومفعولٍ به، مثل: أسعدتني خدمتُك </a:t>
            </a:r>
            <a:r>
              <a:rPr lang="ar-IQ" dirty="0" smtClean="0"/>
              <a:t>أباك.</a:t>
            </a:r>
            <a:endParaRPr lang="ar-IQ" dirty="0"/>
          </a:p>
        </p:txBody>
      </p:sp>
    </p:spTree>
    <p:extLst>
      <p:ext uri="{BB962C8B-B14F-4D97-AF65-F5344CB8AC3E}">
        <p14:creationId xmlns:p14="http://schemas.microsoft.com/office/powerpoint/2010/main" val="967921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lstStyle/>
          <a:p>
            <a:pPr algn="r"/>
            <a:r>
              <a:rPr lang="ar-IQ" b="1" dirty="0" smtClean="0">
                <a:solidFill>
                  <a:srgbClr val="FF0000"/>
                </a:solidFill>
              </a:rPr>
              <a:t> ثالثاً: المفعول فيه </a:t>
            </a:r>
            <a:endParaRPr lang="en-US" b="1" dirty="0">
              <a:solidFill>
                <a:srgbClr val="FF0000"/>
              </a:solidFill>
            </a:endParaRPr>
          </a:p>
        </p:txBody>
      </p:sp>
      <p:sp>
        <p:nvSpPr>
          <p:cNvPr id="5" name="عنصر نائب للمحتوى 4"/>
          <p:cNvSpPr>
            <a:spLocks noGrp="1"/>
          </p:cNvSpPr>
          <p:nvPr>
            <p:ph idx="1"/>
          </p:nvPr>
        </p:nvSpPr>
        <p:spPr/>
        <p:txBody>
          <a:bodyPr>
            <a:normAutofit/>
          </a:bodyPr>
          <a:lstStyle/>
          <a:p>
            <a:pPr algn="r" rtl="1"/>
            <a:r>
              <a:rPr lang="ar-IQ" dirty="0" smtClean="0"/>
              <a:t>باب ظرف الزمان والمكان:</a:t>
            </a:r>
          </a:p>
          <a:p>
            <a:pPr algn="r" rtl="1"/>
            <a:r>
              <a:rPr lang="ar-IQ" dirty="0" smtClean="0"/>
              <a:t>ظرف الزمان: هو اسم الزمان المنصوب بتقدير ( في )؛ نحو: اليوم والليلة، وغدوة وبكرة، وسحرًا وغدًا وعتمة، وصباحًا ومساءً، وأبدًا وحينًا، وما أشبه ذلك.</a:t>
            </a:r>
          </a:p>
          <a:p>
            <a:pPr algn="r" rtl="1"/>
            <a:r>
              <a:rPr lang="ar-IQ" dirty="0" smtClean="0"/>
              <a:t>وظرف المكان: هو اسم المكان المنصوب بتقدير ( في )؛ نحو: أمام وخلف وقدام ووراء وفوق وتحت وعند، ومع وإزاء وحذاء وتلقاء، وثم وهنا، وما أشبه ذلك.</a:t>
            </a:r>
          </a:p>
          <a:p>
            <a:endParaRPr lang="ar-IQ" dirty="0" smtClean="0"/>
          </a:p>
          <a:p>
            <a:endParaRPr lang="ar-IQ" dirty="0" smtClean="0"/>
          </a:p>
          <a:p>
            <a:pPr marL="0" indent="0">
              <a:buNone/>
            </a:pPr>
            <a:endParaRPr lang="ar-IQ" dirty="0" smtClean="0"/>
          </a:p>
        </p:txBody>
      </p:sp>
    </p:spTree>
    <p:extLst>
      <p:ext uri="{BB962C8B-B14F-4D97-AF65-F5344CB8AC3E}">
        <p14:creationId xmlns:p14="http://schemas.microsoft.com/office/powerpoint/2010/main" val="3266632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4"/>
          <p:cNvSpPr>
            <a:spLocks noGrp="1"/>
          </p:cNvSpPr>
          <p:nvPr>
            <p:ph type="title"/>
          </p:nvPr>
        </p:nvSpPr>
        <p:spPr/>
        <p:txBody>
          <a:bodyPr/>
          <a:lstStyle/>
          <a:p>
            <a:r>
              <a:rPr lang="ar-IQ" b="1" dirty="0" smtClean="0">
                <a:solidFill>
                  <a:srgbClr val="FF0000"/>
                </a:solidFill>
              </a:rPr>
              <a:t>رابعاً: الحال</a:t>
            </a:r>
            <a:endParaRPr lang="en-US" b="1" dirty="0">
              <a:solidFill>
                <a:srgbClr val="FF0000"/>
              </a:solidFill>
            </a:endParaRPr>
          </a:p>
        </p:txBody>
      </p:sp>
      <p:sp>
        <p:nvSpPr>
          <p:cNvPr id="6" name="عنصر نائب للمحتوى 5"/>
          <p:cNvSpPr>
            <a:spLocks noGrp="1"/>
          </p:cNvSpPr>
          <p:nvPr>
            <p:ph idx="1"/>
          </p:nvPr>
        </p:nvSpPr>
        <p:spPr/>
        <p:txBody>
          <a:bodyPr>
            <a:normAutofit/>
          </a:bodyPr>
          <a:lstStyle/>
          <a:p>
            <a:pPr marL="0" indent="0" algn="r" rtl="1">
              <a:buNone/>
            </a:pPr>
            <a:endParaRPr lang="ar-IQ" dirty="0" smtClean="0"/>
          </a:p>
          <a:p>
            <a:pPr algn="r" rtl="1"/>
            <a:r>
              <a:rPr lang="ar-IQ" b="1" dirty="0" smtClean="0">
                <a:solidFill>
                  <a:srgbClr val="FF0000"/>
                </a:solidFill>
              </a:rPr>
              <a:t>الحال: </a:t>
            </a:r>
            <a:r>
              <a:rPr lang="ar-IQ" dirty="0" smtClean="0"/>
              <a:t>هو الاسم المنصوب المفسر لما انبهم من الهيئات؛ نحو قولك: (جاء زيد راكبًا)، و(ركبت الفرس مسرجًا)، و(لقيت عبدالله راكبًا)، وما أشبه ذلك.</a:t>
            </a:r>
          </a:p>
          <a:p>
            <a:pPr algn="r" rtl="1"/>
            <a:r>
              <a:rPr lang="ar-IQ" dirty="0" smtClean="0"/>
              <a:t>ولا يكون الحال إلا نكرة، ولا يكون إلا بعد تمام الكلام، ولا يكون صاحبها إلا معرفة.</a:t>
            </a:r>
          </a:p>
          <a:p>
            <a:endParaRPr lang="ar-IQ" dirty="0" smtClean="0"/>
          </a:p>
        </p:txBody>
      </p:sp>
    </p:spTree>
    <p:extLst>
      <p:ext uri="{BB962C8B-B14F-4D97-AF65-F5344CB8AC3E}">
        <p14:creationId xmlns:p14="http://schemas.microsoft.com/office/powerpoint/2010/main" val="4097327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additive="base">
                                        <p:cTn id="14"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additive="base">
                                        <p:cTn id="20"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00"/>
                </a:solidFill>
              </a:rPr>
              <a:t>خامساً: التمييز</a:t>
            </a:r>
            <a:endParaRPr lang="en-US" b="1" dirty="0">
              <a:solidFill>
                <a:srgbClr val="FF0000"/>
              </a:solidFill>
            </a:endParaRPr>
          </a:p>
        </p:txBody>
      </p:sp>
      <p:sp>
        <p:nvSpPr>
          <p:cNvPr id="3" name="عنصر نائب للمحتوى 2"/>
          <p:cNvSpPr>
            <a:spLocks noGrp="1"/>
          </p:cNvSpPr>
          <p:nvPr>
            <p:ph idx="1"/>
          </p:nvPr>
        </p:nvSpPr>
        <p:spPr/>
        <p:txBody>
          <a:bodyPr>
            <a:normAutofit/>
          </a:bodyPr>
          <a:lstStyle/>
          <a:p>
            <a:pPr marL="0" indent="0" algn="r" rtl="1">
              <a:buNone/>
            </a:pPr>
            <a:r>
              <a:rPr lang="ar-IQ" b="1" dirty="0" smtClean="0"/>
              <a:t>التمييز: </a:t>
            </a:r>
            <a:r>
              <a:rPr lang="ar-IQ" dirty="0" smtClean="0"/>
              <a:t>هو الاسم المنصوب المفسر لما انبهم من الذوات؛ نحو قولك: (تصبب زيد عرقًا)، و(تفقأ بكر شحمًا)، و(طاب محمد نفسًا)، و(اشتريت عشرين غلامًا)، و(ملكت تسعين نعجة)، و(زيد أكرم منك أبًا)، و(أجمل منك وجهًا)، ولا يكون إلا نكرة، ولا يكون إلا بعد تمام الكلام.</a:t>
            </a:r>
          </a:p>
        </p:txBody>
      </p:sp>
    </p:spTree>
    <p:extLst>
      <p:ext uri="{BB962C8B-B14F-4D97-AF65-F5344CB8AC3E}">
        <p14:creationId xmlns:p14="http://schemas.microsoft.com/office/powerpoint/2010/main" val="41282083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1"/>
            <a:r>
              <a:rPr lang="ar-IQ" b="1" dirty="0" smtClean="0">
                <a:solidFill>
                  <a:srgbClr val="FF0000"/>
                </a:solidFill>
              </a:rPr>
              <a:t>سادساً: المستثنى</a:t>
            </a:r>
            <a:endParaRPr lang="en-US" b="1" dirty="0">
              <a:solidFill>
                <a:srgbClr val="FF0000"/>
              </a:solidFill>
            </a:endParaRPr>
          </a:p>
        </p:txBody>
      </p:sp>
      <p:sp>
        <p:nvSpPr>
          <p:cNvPr id="3" name="عنصر نائب للمحتوى 2"/>
          <p:cNvSpPr>
            <a:spLocks noGrp="1"/>
          </p:cNvSpPr>
          <p:nvPr>
            <p:ph idx="1"/>
          </p:nvPr>
        </p:nvSpPr>
        <p:spPr/>
        <p:txBody>
          <a:bodyPr>
            <a:normAutofit fontScale="92500" lnSpcReduction="10000"/>
          </a:bodyPr>
          <a:lstStyle/>
          <a:p>
            <a:pPr algn="r" rtl="1"/>
            <a:r>
              <a:rPr lang="ar-IQ" dirty="0"/>
              <a:t> المستثنى بـ [إلاّ]: اسمٌ يُذكَر بعدَ [إلاّ]، مخالفاً ما قبلَها. نحو: [جاء الطلاّبُ إلاّ خالداً]. وهو </a:t>
            </a:r>
            <a:r>
              <a:rPr lang="ar-IQ" dirty="0" smtClean="0"/>
              <a:t>منصوبٌ</a:t>
            </a:r>
          </a:p>
          <a:p>
            <a:pPr algn="r" rtl="1"/>
            <a:r>
              <a:rPr lang="ar-IQ" dirty="0" smtClean="0"/>
              <a:t>أمثلة</a:t>
            </a:r>
          </a:p>
          <a:p>
            <a:pPr algn="r" rtl="1"/>
            <a:r>
              <a:rPr lang="ar-IQ" dirty="0"/>
              <a:t>]الأخِلاّء يومئذٍ بعضُهمْ لبعضٍ عدوٌّ إلاّ المتّقين[ (الزخرف 43/67)</a:t>
            </a:r>
          </a:p>
          <a:p>
            <a:pPr marL="0" indent="0" algn="r" rtl="1">
              <a:buNone/>
            </a:pPr>
            <a:r>
              <a:rPr lang="ar-IQ" dirty="0" smtClean="0"/>
              <a:t>[</a:t>
            </a:r>
            <a:r>
              <a:rPr lang="ar-IQ" dirty="0"/>
              <a:t>المتقين]: مستثنى </a:t>
            </a:r>
            <a:r>
              <a:rPr lang="ar-IQ" dirty="0" err="1"/>
              <a:t>بإلاّ</a:t>
            </a:r>
            <a:r>
              <a:rPr lang="ar-IQ" dirty="0"/>
              <a:t>، </a:t>
            </a:r>
            <a:r>
              <a:rPr lang="ar-IQ" dirty="0" smtClean="0"/>
              <a:t>منصوب</a:t>
            </a:r>
          </a:p>
          <a:p>
            <a:pPr marL="0" indent="0" algn="r" rtl="1">
              <a:buNone/>
            </a:pPr>
            <a:r>
              <a:rPr lang="ar-IQ" dirty="0"/>
              <a:t>]فشربوا منه إلاّ قليلاً منهم[ (البقرة 2/249) (أي: شربوا من النهر)</a:t>
            </a:r>
          </a:p>
          <a:p>
            <a:pPr marL="0" indent="0" algn="r" rtl="1">
              <a:buNone/>
            </a:pPr>
            <a:endParaRPr lang="ar-IQ" dirty="0"/>
          </a:p>
          <a:p>
            <a:pPr marL="0" indent="0" algn="r" rtl="1">
              <a:buNone/>
            </a:pPr>
            <a:r>
              <a:rPr lang="ar-IQ" dirty="0"/>
              <a:t>     [قليلاً]: مستثنى </a:t>
            </a:r>
            <a:r>
              <a:rPr lang="ar-IQ" dirty="0" err="1"/>
              <a:t>بإلاّ</a:t>
            </a:r>
            <a:r>
              <a:rPr lang="ar-IQ" dirty="0"/>
              <a:t>، منصوب</a:t>
            </a:r>
            <a:endParaRPr lang="en-US" dirty="0"/>
          </a:p>
        </p:txBody>
      </p:sp>
    </p:spTree>
    <p:extLst>
      <p:ext uri="{BB962C8B-B14F-4D97-AF65-F5344CB8AC3E}">
        <p14:creationId xmlns:p14="http://schemas.microsoft.com/office/powerpoint/2010/main" val="402112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smtClean="0">
                <a:solidFill>
                  <a:srgbClr val="FF0000"/>
                </a:solidFill>
              </a:rPr>
              <a:t>سابعاً: اسم لا</a:t>
            </a:r>
            <a:endParaRPr lang="en-US" b="1" dirty="0">
              <a:solidFill>
                <a:srgbClr val="FF0000"/>
              </a:solidFill>
            </a:endParaRPr>
          </a:p>
        </p:txBody>
      </p:sp>
      <p:sp>
        <p:nvSpPr>
          <p:cNvPr id="3" name="عنصر نائب للمحتوى 2"/>
          <p:cNvSpPr>
            <a:spLocks noGrp="1"/>
          </p:cNvSpPr>
          <p:nvPr>
            <p:ph idx="1"/>
          </p:nvPr>
        </p:nvSpPr>
        <p:spPr/>
        <p:txBody>
          <a:bodyPr>
            <a:normAutofit fontScale="77500" lnSpcReduction="20000"/>
          </a:bodyPr>
          <a:lstStyle/>
          <a:p>
            <a:pPr algn="r" rtl="1"/>
            <a:r>
              <a:rPr lang="ar-IQ" dirty="0"/>
              <a:t>لا التبرئة أو لا النافية </a:t>
            </a:r>
            <a:r>
              <a:rPr lang="ar-IQ" dirty="0" smtClean="0"/>
              <a:t>للجنس: حرفٌ </a:t>
            </a:r>
            <a:r>
              <a:rPr lang="ar-IQ" dirty="0"/>
              <a:t>من حروف النفي الّتي تدخل على الجملة الاسمية وهي النافية للمجموع، وعرّفها النُّحاة بأنَّها "لا التي قُصِدَ بها التنصيص على استغراق النفي كله"، أي هي الدالة على نفي الخبر عن الجنس الواقع بعدها على سبيل الاستغراق، بمعنى نفيه عن الجنس نصًا، لا على سبيل الاحتمال. ونفي الجنس يستلزم نفيه عن جميع أفراده. وبهذا المعنى تفترق لا النافية للجنس عن النافية للواحد، وهي العاملة عمل ليس، أو المهملة، نحو: (لا رجلٌ قائماً) أو (لا رجلٌ قائمٌ) فإنّها ليست نصًا في نفي الجنس، إذ يحتمل نفي الواحد ونفي الجنس، فبتقدير إرادة نفي الخبر عن لا يجوز: ( لا رجلٌ قائما بل رجلان) وبتقدير إرادة نفي الواحد يجوز: ( لا رجلٌ قائماً بل رجلان)، أمّا (لا) التبرئة فلا يجوز إلّا أنْ تنفي المجموع، فلا يجوز ( لا رجلَ قائم بل رجلان). وممّا يدلّ على ذلك أنّ النفي معها لما كان على سبيل الاستغراق كان الكلام معها على تقدير (من) الاستغراقية، ففي نحو: ( لا رجلَ في الدار) يكون المعنى: (لا من رجلٍ في الدار) أي: ليس فيها أحد من الرجال، لا واحد ولا </a:t>
            </a:r>
            <a:r>
              <a:rPr lang="ar-IQ" dirty="0" smtClean="0"/>
              <a:t>أكثر.</a:t>
            </a:r>
            <a:endParaRPr lang="en-US" dirty="0"/>
          </a:p>
        </p:txBody>
      </p:sp>
    </p:spTree>
    <p:extLst>
      <p:ext uri="{BB962C8B-B14F-4D97-AF65-F5344CB8AC3E}">
        <p14:creationId xmlns:p14="http://schemas.microsoft.com/office/powerpoint/2010/main" val="1147489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201</TotalTime>
  <Words>1334</Words>
  <Application>Microsoft Office PowerPoint</Application>
  <PresentationFormat>عرض على الشاشة (3:4)‏</PresentationFormat>
  <Paragraphs>76</Paragraphs>
  <Slides>15</Slides>
  <Notes>0</Notes>
  <HiddenSlides>0</HiddenSlides>
  <MMClips>0</MMClips>
  <ScaleCrop>false</ScaleCrop>
  <HeadingPairs>
    <vt:vector size="4" baseType="variant">
      <vt:variant>
        <vt:lpstr>نسق</vt:lpstr>
      </vt:variant>
      <vt:variant>
        <vt:i4>1</vt:i4>
      </vt:variant>
      <vt:variant>
        <vt:lpstr>عناوين الشرائح</vt:lpstr>
      </vt:variant>
      <vt:variant>
        <vt:i4>15</vt:i4>
      </vt:variant>
    </vt:vector>
  </HeadingPairs>
  <TitlesOfParts>
    <vt:vector size="16" baseType="lpstr">
      <vt:lpstr>نسق Office</vt:lpstr>
      <vt:lpstr>الكلمة</vt:lpstr>
      <vt:lpstr>منصوبات الأسماء</vt:lpstr>
      <vt:lpstr>أولا: المفعول به</vt:lpstr>
      <vt:lpstr>ثانياً: المصدر</vt:lpstr>
      <vt:lpstr> ثالثاً: المفعول فيه </vt:lpstr>
      <vt:lpstr>رابعاً: الحال</vt:lpstr>
      <vt:lpstr>خامساً: التمييز</vt:lpstr>
      <vt:lpstr>سادساً: المستثنى</vt:lpstr>
      <vt:lpstr>سابعاً: اسم لا</vt:lpstr>
      <vt:lpstr>ثامنا: المنادى</vt:lpstr>
      <vt:lpstr>تاسعاً: المفعول لأجله</vt:lpstr>
      <vt:lpstr>عاشرا: المفعول معه</vt:lpstr>
      <vt:lpstr>حادي عشر: خبر كان</vt:lpstr>
      <vt:lpstr>ثاني عشر: اسم إن</vt:lpstr>
      <vt:lpstr>ثالث عشر: التابع للمنصوب</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منصوبات الأسماء</dc:title>
  <dc:creator>DR.Ahmed Saker 2o1O</dc:creator>
  <cp:lastModifiedBy>DR.Ahmed Saker 2o1O</cp:lastModifiedBy>
  <cp:revision>10</cp:revision>
  <dcterms:created xsi:type="dcterms:W3CDTF">2022-03-10T17:04:20Z</dcterms:created>
  <dcterms:modified xsi:type="dcterms:W3CDTF">2022-04-25T19:30:02Z</dcterms:modified>
</cp:coreProperties>
</file>