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0" r:id="rId3"/>
    <p:sldId id="281" r:id="rId4"/>
    <p:sldId id="288" r:id="rId5"/>
    <p:sldId id="289" r:id="rId6"/>
    <p:sldId id="261" r:id="rId7"/>
    <p:sldId id="260"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3A053A-1042-401D-9847-27575F68237A}">
          <p14:sldIdLst>
            <p14:sldId id="256"/>
            <p14:sldId id="280"/>
            <p14:sldId id="281"/>
            <p14:sldId id="288"/>
            <p14:sldId id="289"/>
            <p14:sldId id="261"/>
            <p14:sldId id="260"/>
            <p14:sldId id="26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l" initials="d" lastIdx="2" clrIdx="0">
    <p:extLst>
      <p:ext uri="{19B8F6BF-5375-455C-9EA6-DF929625EA0E}">
        <p15:presenceInfo xmlns:p15="http://schemas.microsoft.com/office/powerpoint/2012/main" userId="de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1066330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2EE8BF-44BF-4445-B975-923606B314C7}"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253187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695850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52281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3298069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776949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2103261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830715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1753745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2607135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3454854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2EE8BF-44BF-4445-B975-923606B314C7}"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2403340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2EE8BF-44BF-4445-B975-923606B314C7}" type="datetimeFigureOut">
              <a:rPr lang="en-US" smtClean="0"/>
              <a:t>5/2/2026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565481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334546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289147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92EE8BF-44BF-4445-B975-923606B314C7}" type="datetimeFigureOut">
              <a:rPr lang="en-US" smtClean="0"/>
              <a:t>5/2/2026</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2603136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2EE8BF-44BF-4445-B975-923606B314C7}"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042A4-8C57-431E-BA49-35B87129E642}" type="slidenum">
              <a:rPr lang="en-US" smtClean="0"/>
              <a:t>‹#›</a:t>
            </a:fld>
            <a:endParaRPr lang="en-US"/>
          </a:p>
        </p:txBody>
      </p:sp>
    </p:spTree>
    <p:extLst>
      <p:ext uri="{BB962C8B-B14F-4D97-AF65-F5344CB8AC3E}">
        <p14:creationId xmlns:p14="http://schemas.microsoft.com/office/powerpoint/2010/main" val="403572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92EE8BF-44BF-4445-B975-923606B314C7}" type="datetimeFigureOut">
              <a:rPr lang="en-US" smtClean="0"/>
              <a:t>5/2/2026</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DB042A4-8C57-431E-BA49-35B87129E642}" type="slidenum">
              <a:rPr lang="en-US" smtClean="0"/>
              <a:t>‹#›</a:t>
            </a:fld>
            <a:endParaRPr lang="en-US"/>
          </a:p>
        </p:txBody>
      </p:sp>
    </p:spTree>
    <p:extLst>
      <p:ext uri="{BB962C8B-B14F-4D97-AF65-F5344CB8AC3E}">
        <p14:creationId xmlns:p14="http://schemas.microsoft.com/office/powerpoint/2010/main" val="22257214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98805-9037-4C66-95C1-FD267C10D329}"/>
              </a:ext>
            </a:extLst>
          </p:cNvPr>
          <p:cNvSpPr txBox="1">
            <a:spLocks/>
          </p:cNvSpPr>
          <p:nvPr/>
        </p:nvSpPr>
        <p:spPr>
          <a:xfrm>
            <a:off x="332935" y="362242"/>
            <a:ext cx="11526129" cy="6431848"/>
          </a:xfrm>
          <a:prstGeom prst="rect">
            <a:avLst/>
          </a:prstGeom>
          <a:noFill/>
        </p:spPr>
        <p:txBody>
          <a:bodyPr wrap="square" rtlCol="0">
            <a:noAutofit/>
          </a:bodyPr>
          <a:lstStyle/>
          <a:p>
            <a:endParaRPr lang="en-US" dirty="0"/>
          </a:p>
          <a:p>
            <a:endParaRPr lang="en-US" dirty="0"/>
          </a:p>
          <a:p>
            <a:pPr algn="ctr"/>
            <a:r>
              <a:rPr lang="en-US" sz="6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Grammar</a:t>
            </a:r>
          </a:p>
          <a:p>
            <a:pPr algn="ctr"/>
            <a:endParaRPr lang="en-US" sz="4800" b="1" dirty="0">
              <a:solidFill>
                <a:srgbClr val="C00000"/>
              </a:solidFill>
              <a:latin typeface="Times New Roman" panose="02020603050405020304" pitchFamily="18" charset="0"/>
              <a:cs typeface="Times New Roman" panose="02020603050405020304" pitchFamily="18" charset="0"/>
            </a:endParaRPr>
          </a:p>
          <a:p>
            <a:pPr algn="ctr"/>
            <a:r>
              <a:rPr lang="en-US" sz="4800" b="1" dirty="0">
                <a:solidFill>
                  <a:srgbClr val="C00000"/>
                </a:solidFill>
                <a:latin typeface="Times New Roman" panose="02020603050405020304" pitchFamily="18" charset="0"/>
                <a:cs typeface="Times New Roman" panose="02020603050405020304" pitchFamily="18" charset="0"/>
              </a:rPr>
              <a:t>Present Continuous Tense</a:t>
            </a:r>
          </a:p>
          <a:p>
            <a:pPr algn="ctr"/>
            <a:r>
              <a:rPr lang="en-US" sz="4800" b="1" dirty="0">
                <a:solidFill>
                  <a:srgbClr val="C00000"/>
                </a:solidFill>
                <a:latin typeface="Times New Roman" panose="02020603050405020304" pitchFamily="18" charset="0"/>
                <a:cs typeface="Times New Roman" panose="02020603050405020304" pitchFamily="18" charset="0"/>
              </a:rPr>
              <a:t>Arabic Department</a:t>
            </a:r>
          </a:p>
          <a:p>
            <a:pPr algn="ctr"/>
            <a:r>
              <a:rPr lang="en-US" sz="4800" dirty="0">
                <a:latin typeface="Times New Roman" panose="02020603050405020304" pitchFamily="18" charset="0"/>
                <a:cs typeface="Times New Roman" panose="02020603050405020304" pitchFamily="18" charset="0"/>
              </a:rPr>
              <a:t> </a:t>
            </a:r>
            <a:r>
              <a:rPr lang="en-US" sz="4000" b="1" dirty="0">
                <a:solidFill>
                  <a:srgbClr val="002060"/>
                </a:solidFill>
                <a:latin typeface="Times New Roman" panose="02020603050405020304" pitchFamily="18" charset="0"/>
                <a:cs typeface="Times New Roman" panose="02020603050405020304" pitchFamily="18" charset="0"/>
              </a:rPr>
              <a:t>Prepared By:    </a:t>
            </a:r>
            <a:endParaRPr lang="en-US" sz="4000" dirty="0">
              <a:solidFill>
                <a:srgbClr val="002060"/>
              </a:solidFill>
              <a:latin typeface="Times New Roman" panose="02020603050405020304" pitchFamily="18" charset="0"/>
              <a:cs typeface="Times New Roman" panose="02020603050405020304" pitchFamily="18" charset="0"/>
            </a:endParaRPr>
          </a:p>
          <a:p>
            <a:pPr algn="ctr"/>
            <a:r>
              <a:rPr lang="en-US" sz="4400" b="1" dirty="0">
                <a:ln w="0"/>
                <a:solidFill>
                  <a:srgbClr val="00206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Arwa Harith </a:t>
            </a:r>
            <a:r>
              <a:rPr lang="en-US" sz="4400" b="1">
                <a:ln w="0"/>
                <a:solidFill>
                  <a:srgbClr val="00206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Hasan</a:t>
            </a:r>
            <a:r>
              <a:rPr lang="en-US" sz="440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 </a:t>
            </a:r>
            <a:endParaRPr lang="en-US" sz="4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764798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072D3E-FF17-D935-9490-E9814158B3E4}"/>
              </a:ext>
            </a:extLst>
          </p:cNvPr>
          <p:cNvSpPr>
            <a:spLocks noGrp="1"/>
          </p:cNvSpPr>
          <p:nvPr>
            <p:ph type="title"/>
          </p:nvPr>
        </p:nvSpPr>
        <p:spPr>
          <a:xfrm>
            <a:off x="1065126" y="1919235"/>
            <a:ext cx="9254532" cy="4235759"/>
          </a:xfrm>
        </p:spPr>
        <p:txBody>
          <a:bodyPr/>
          <a:lstStyle/>
          <a:p>
            <a:r>
              <a:rPr lang="en-US" sz="72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Present Continuous</a:t>
            </a:r>
            <a:br>
              <a:rPr lang="en-US" sz="72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br>
            <a:r>
              <a:rPr lang="en-US" sz="72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kumimoji="0" lang="en-US" sz="7200" b="1" i="1" u="none" strike="noStrike" kern="1200" normalizeH="0" baseline="0" noProof="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Century Gothic" panose="020B0502020202020204"/>
                <a:ea typeface="+mj-ea"/>
                <a:cs typeface="+mj-cs"/>
              </a:rPr>
              <a:t>Tense</a:t>
            </a:r>
            <a:endParaRPr lang="en-US" sz="72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377076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B4C54-FEB9-6A09-08E5-4CD3CC55A2D2}"/>
              </a:ext>
            </a:extLst>
          </p:cNvPr>
          <p:cNvSpPr>
            <a:spLocks noGrp="1"/>
          </p:cNvSpPr>
          <p:nvPr>
            <p:ph type="title"/>
          </p:nvPr>
        </p:nvSpPr>
        <p:spPr>
          <a:xfrm>
            <a:off x="160774" y="90435"/>
            <a:ext cx="11957537" cy="6672106"/>
          </a:xfrm>
        </p:spPr>
        <p:txBody>
          <a:bodyPr/>
          <a:lstStyle/>
          <a:p>
            <a:r>
              <a:rPr lang="en-US" b="1" dirty="0">
                <a:solidFill>
                  <a:srgbClr val="C00000"/>
                </a:solidFill>
              </a:rPr>
              <a:t> </a:t>
            </a:r>
            <a:r>
              <a:rPr lang="en-US" b="1" u="sng" dirty="0">
                <a:solidFill>
                  <a:srgbClr val="C00000"/>
                </a:solidFill>
              </a:rPr>
              <a:t>Present Continuous Tense </a:t>
            </a:r>
            <a:r>
              <a:rPr lang="en-US" b="1" u="sng" dirty="0"/>
              <a:t> </a:t>
            </a:r>
            <a:r>
              <a:rPr lang="en-US" b="1" u="sng" dirty="0">
                <a:solidFill>
                  <a:srgbClr val="C00000"/>
                </a:solidFill>
              </a:rPr>
              <a:t>( I am doing something)</a:t>
            </a:r>
            <a:br>
              <a:rPr lang="en-US" b="1" dirty="0"/>
            </a:br>
            <a:r>
              <a:rPr lang="en-US" b="1" dirty="0"/>
              <a:t> </a:t>
            </a:r>
            <a:r>
              <a:rPr lang="en-US" sz="3600" dirty="0">
                <a:solidFill>
                  <a:srgbClr val="7030A0"/>
                </a:solidFill>
              </a:rPr>
              <a:t>which means that I’m in the middle of doing it ; I’ve started doing it  and I haven’t finished yet:  </a:t>
            </a:r>
            <a:br>
              <a:rPr lang="en-US" sz="3600" dirty="0">
                <a:solidFill>
                  <a:srgbClr val="7030A0"/>
                </a:solidFill>
              </a:rPr>
            </a:br>
            <a:r>
              <a:rPr lang="en-US" sz="3600" b="1" dirty="0">
                <a:solidFill>
                  <a:srgbClr val="7030A0"/>
                </a:solidFill>
              </a:rPr>
              <a:t>Ex. </a:t>
            </a:r>
            <a:r>
              <a:rPr lang="en-US" sz="3600" dirty="0">
                <a:solidFill>
                  <a:srgbClr val="C00000"/>
                </a:solidFill>
              </a:rPr>
              <a:t>Sarah is in her car. She is on her way to work.</a:t>
            </a:r>
            <a:br>
              <a:rPr lang="en-US" sz="3600" dirty="0">
                <a:solidFill>
                  <a:srgbClr val="C00000"/>
                </a:solidFill>
              </a:rPr>
            </a:br>
            <a:r>
              <a:rPr lang="en-US" sz="3600" dirty="0">
                <a:solidFill>
                  <a:srgbClr val="C00000"/>
                </a:solidFill>
              </a:rPr>
              <a:t> She </a:t>
            </a:r>
            <a:r>
              <a:rPr lang="en-US" sz="3600" b="1" u="sng" dirty="0">
                <a:solidFill>
                  <a:srgbClr val="C00000"/>
                </a:solidFill>
              </a:rPr>
              <a:t>is driving </a:t>
            </a:r>
            <a:r>
              <a:rPr lang="en-US" sz="3600" dirty="0">
                <a:solidFill>
                  <a:srgbClr val="C00000"/>
                </a:solidFill>
              </a:rPr>
              <a:t>to work.</a:t>
            </a:r>
            <a:br>
              <a:rPr lang="en-US" sz="3600" dirty="0">
                <a:solidFill>
                  <a:srgbClr val="C00000"/>
                </a:solidFill>
              </a:rPr>
            </a:br>
            <a:br>
              <a:rPr lang="en-US" sz="3600" dirty="0">
                <a:solidFill>
                  <a:srgbClr val="C00000"/>
                </a:solidFill>
              </a:rPr>
            </a:br>
            <a:r>
              <a:rPr lang="en-US" sz="3600" dirty="0">
                <a:solidFill>
                  <a:srgbClr val="7030A0"/>
                </a:solidFill>
              </a:rPr>
              <a:t>This means she is driving now, at </a:t>
            </a:r>
            <a:br>
              <a:rPr lang="en-US" sz="3600" dirty="0">
                <a:solidFill>
                  <a:srgbClr val="7030A0"/>
                </a:solidFill>
              </a:rPr>
            </a:br>
            <a:r>
              <a:rPr lang="en-US" sz="3600" dirty="0">
                <a:solidFill>
                  <a:srgbClr val="7030A0"/>
                </a:solidFill>
              </a:rPr>
              <a:t>the time of speaking. The action is</a:t>
            </a:r>
            <a:br>
              <a:rPr lang="en-US" sz="3600" dirty="0">
                <a:solidFill>
                  <a:srgbClr val="7030A0"/>
                </a:solidFill>
              </a:rPr>
            </a:br>
            <a:r>
              <a:rPr lang="en-US" sz="3600" dirty="0">
                <a:solidFill>
                  <a:srgbClr val="7030A0"/>
                </a:solidFill>
              </a:rPr>
              <a:t>not finished.</a:t>
            </a:r>
            <a:endParaRPr lang="ar-IQ" sz="3600" dirty="0">
              <a:solidFill>
                <a:srgbClr val="7030A0"/>
              </a:solidFill>
            </a:endParaRPr>
          </a:p>
        </p:txBody>
      </p:sp>
      <p:pic>
        <p:nvPicPr>
          <p:cNvPr id="14" name="Content Placeholder 13">
            <a:extLst>
              <a:ext uri="{FF2B5EF4-FFF2-40B4-BE49-F238E27FC236}">
                <a16:creationId xmlns:a16="http://schemas.microsoft.com/office/drawing/2014/main" id="{E6E87050-B432-3EB2-7235-9BB97DC9CC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98005" y="3768132"/>
            <a:ext cx="4079630" cy="2843683"/>
          </a:xfrm>
        </p:spPr>
      </p:pic>
    </p:spTree>
    <p:extLst>
      <p:ext uri="{BB962C8B-B14F-4D97-AF65-F5344CB8AC3E}">
        <p14:creationId xmlns:p14="http://schemas.microsoft.com/office/powerpoint/2010/main" val="143370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151DF8-9D72-B2F2-4987-16D158948393}"/>
              </a:ext>
            </a:extLst>
          </p:cNvPr>
          <p:cNvSpPr>
            <a:spLocks noGrp="1"/>
          </p:cNvSpPr>
          <p:nvPr>
            <p:ph type="title"/>
          </p:nvPr>
        </p:nvSpPr>
        <p:spPr/>
        <p:txBody>
          <a:bodyPr/>
          <a:lstStyle/>
          <a:p>
            <a:r>
              <a:rPr kumimoji="0" lang="en-US" sz="4200" b="1" i="0" strike="noStrike" kern="1200" cap="none" spc="0" normalizeH="0" baseline="0" noProof="0" dirty="0">
                <a:ln>
                  <a:noFill/>
                </a:ln>
                <a:solidFill>
                  <a:srgbClr val="C00000"/>
                </a:solidFill>
                <a:effectLst/>
                <a:uLnTx/>
                <a:uFillTx/>
                <a:latin typeface="Century Gothic" panose="020B0502020202020204"/>
                <a:ea typeface="+mj-ea"/>
                <a:cs typeface="+mj-cs"/>
              </a:rPr>
              <a:t>        Present Continuous Tense </a:t>
            </a:r>
            <a:br>
              <a:rPr kumimoji="0" lang="en-US" sz="4200" b="1" i="0" strike="noStrike" kern="1200" cap="none" spc="0" normalizeH="0" baseline="0" noProof="0" dirty="0">
                <a:ln>
                  <a:noFill/>
                </a:ln>
                <a:solidFill>
                  <a:srgbClr val="C00000"/>
                </a:solidFill>
                <a:effectLst/>
                <a:uLnTx/>
                <a:uFillTx/>
                <a:latin typeface="Century Gothic" panose="020B0502020202020204"/>
                <a:ea typeface="+mj-ea"/>
                <a:cs typeface="+mj-cs"/>
              </a:rPr>
            </a:br>
            <a:r>
              <a:rPr kumimoji="0" lang="en-US" sz="4200" b="1" i="0" strike="noStrike" kern="1200" cap="none" spc="0" normalizeH="0" baseline="0" noProof="0" dirty="0">
                <a:ln>
                  <a:noFill/>
                </a:ln>
                <a:solidFill>
                  <a:srgbClr val="C00000"/>
                </a:solidFill>
                <a:effectLst/>
                <a:uLnTx/>
                <a:uFillTx/>
                <a:latin typeface="Century Gothic" panose="020B0502020202020204"/>
                <a:ea typeface="+mj-ea"/>
                <a:cs typeface="+mj-cs"/>
              </a:rPr>
              <a:t>            </a:t>
            </a:r>
            <a:r>
              <a:rPr kumimoji="0" lang="en-US" sz="4200" b="1" i="0" u="sng" strike="noStrike" kern="1200" cap="none" spc="0" normalizeH="0" baseline="0" noProof="0" dirty="0">
                <a:ln>
                  <a:noFill/>
                </a:ln>
                <a:solidFill>
                  <a:srgbClr val="C00000"/>
                </a:solidFill>
                <a:effectLst/>
                <a:uLnTx/>
                <a:uFillTx/>
                <a:latin typeface="Century Gothic" panose="020B0502020202020204"/>
                <a:ea typeface="+mj-ea"/>
                <a:cs typeface="+mj-cs"/>
              </a:rPr>
              <a:t>( Am/is/are+(v.+</a:t>
            </a:r>
            <a:r>
              <a:rPr kumimoji="0" lang="en-US" sz="4200" b="1" i="0" u="sng" strike="noStrike" kern="1200" cap="none" spc="0" normalizeH="0" baseline="0" noProof="0" dirty="0" err="1">
                <a:ln>
                  <a:noFill/>
                </a:ln>
                <a:solidFill>
                  <a:srgbClr val="C00000"/>
                </a:solidFill>
                <a:effectLst/>
                <a:uLnTx/>
                <a:uFillTx/>
                <a:latin typeface="Century Gothic" panose="020B0502020202020204"/>
                <a:ea typeface="+mj-ea"/>
                <a:cs typeface="+mj-cs"/>
              </a:rPr>
              <a:t>ing</a:t>
            </a:r>
            <a:r>
              <a:rPr kumimoji="0" lang="en-US" sz="4200" b="1" i="0" u="sng" strike="noStrike" kern="1200" cap="none" spc="0" normalizeH="0" baseline="0" noProof="0" dirty="0">
                <a:ln>
                  <a:noFill/>
                </a:ln>
                <a:solidFill>
                  <a:srgbClr val="C00000"/>
                </a:solidFill>
                <a:effectLst/>
                <a:uLnTx/>
                <a:uFillTx/>
                <a:latin typeface="Century Gothic" panose="020B0502020202020204"/>
                <a:ea typeface="+mj-ea"/>
                <a:cs typeface="+mj-cs"/>
              </a:rPr>
              <a:t>)</a:t>
            </a:r>
            <a:endParaRPr lang="ar-IQ" u="sng" dirty="0"/>
          </a:p>
        </p:txBody>
      </p:sp>
      <p:sp>
        <p:nvSpPr>
          <p:cNvPr id="2" name="Text Placeholder 1">
            <a:extLst>
              <a:ext uri="{FF2B5EF4-FFF2-40B4-BE49-F238E27FC236}">
                <a16:creationId xmlns:a16="http://schemas.microsoft.com/office/drawing/2014/main" id="{3BCA4721-B492-345E-47CE-13845CF9C077}"/>
              </a:ext>
            </a:extLst>
          </p:cNvPr>
          <p:cNvSpPr>
            <a:spLocks noGrp="1"/>
          </p:cNvSpPr>
          <p:nvPr>
            <p:ph type="body" idx="1"/>
          </p:nvPr>
        </p:nvSpPr>
        <p:spPr/>
        <p:txBody>
          <a:bodyPr/>
          <a:lstStyle/>
          <a:p>
            <a:r>
              <a:rPr lang="en-US" b="1" dirty="0">
                <a:solidFill>
                  <a:schemeClr val="tx1"/>
                </a:solidFill>
              </a:rPr>
              <a:t>Positive         and</a:t>
            </a:r>
            <a:endParaRPr lang="ar-IQ" b="1" dirty="0">
              <a:solidFill>
                <a:schemeClr val="tx1"/>
              </a:solidFill>
            </a:endParaRPr>
          </a:p>
        </p:txBody>
      </p:sp>
      <p:sp>
        <p:nvSpPr>
          <p:cNvPr id="6" name="Text Placeholder 5">
            <a:extLst>
              <a:ext uri="{FF2B5EF4-FFF2-40B4-BE49-F238E27FC236}">
                <a16:creationId xmlns:a16="http://schemas.microsoft.com/office/drawing/2014/main" id="{045EDFA5-6186-236E-173D-6BB0D64EE53A}"/>
              </a:ext>
            </a:extLst>
          </p:cNvPr>
          <p:cNvSpPr>
            <a:spLocks noGrp="1"/>
          </p:cNvSpPr>
          <p:nvPr>
            <p:ph type="body" sz="half" idx="15"/>
          </p:nvPr>
        </p:nvSpPr>
        <p:spPr/>
        <p:txBody>
          <a:bodyPr/>
          <a:lstStyle/>
          <a:p>
            <a:r>
              <a:rPr lang="en-US" dirty="0"/>
              <a:t> </a:t>
            </a:r>
            <a:endParaRPr lang="ar-IQ" dirty="0"/>
          </a:p>
        </p:txBody>
      </p:sp>
      <p:sp>
        <p:nvSpPr>
          <p:cNvPr id="3" name="Text Placeholder 2">
            <a:extLst>
              <a:ext uri="{FF2B5EF4-FFF2-40B4-BE49-F238E27FC236}">
                <a16:creationId xmlns:a16="http://schemas.microsoft.com/office/drawing/2014/main" id="{9C7F21FC-3CF8-DA16-1E1B-45E566722040}"/>
              </a:ext>
            </a:extLst>
          </p:cNvPr>
          <p:cNvSpPr>
            <a:spLocks noGrp="1"/>
          </p:cNvSpPr>
          <p:nvPr>
            <p:ph type="body" sz="quarter" idx="3"/>
          </p:nvPr>
        </p:nvSpPr>
        <p:spPr/>
        <p:txBody>
          <a:bodyPr/>
          <a:lstStyle/>
          <a:p>
            <a:r>
              <a:rPr lang="en-US" b="1" dirty="0">
                <a:solidFill>
                  <a:schemeClr val="tx1"/>
                </a:solidFill>
              </a:rPr>
              <a:t>Negative Form</a:t>
            </a:r>
            <a:endParaRPr lang="ar-IQ" b="1" dirty="0">
              <a:solidFill>
                <a:schemeClr val="tx1"/>
              </a:solidFill>
            </a:endParaRPr>
          </a:p>
        </p:txBody>
      </p:sp>
      <p:sp>
        <p:nvSpPr>
          <p:cNvPr id="7" name="Text Placeholder 6">
            <a:extLst>
              <a:ext uri="{FF2B5EF4-FFF2-40B4-BE49-F238E27FC236}">
                <a16:creationId xmlns:a16="http://schemas.microsoft.com/office/drawing/2014/main" id="{CD362085-38ED-539A-96A6-4E758CDBD366}"/>
              </a:ext>
            </a:extLst>
          </p:cNvPr>
          <p:cNvSpPr>
            <a:spLocks noGrp="1"/>
          </p:cNvSpPr>
          <p:nvPr>
            <p:ph type="body" sz="half" idx="16"/>
          </p:nvPr>
        </p:nvSpPr>
        <p:spPr/>
        <p:txBody>
          <a:bodyPr/>
          <a:lstStyle/>
          <a:p>
            <a:endParaRPr lang="ar-IQ" dirty="0"/>
          </a:p>
        </p:txBody>
      </p:sp>
      <p:sp>
        <p:nvSpPr>
          <p:cNvPr id="5" name="Text Placeholder 4">
            <a:extLst>
              <a:ext uri="{FF2B5EF4-FFF2-40B4-BE49-F238E27FC236}">
                <a16:creationId xmlns:a16="http://schemas.microsoft.com/office/drawing/2014/main" id="{FE40FFF8-98A1-D664-FCB1-260A4BF4BE0C}"/>
              </a:ext>
            </a:extLst>
          </p:cNvPr>
          <p:cNvSpPr>
            <a:spLocks noGrp="1"/>
          </p:cNvSpPr>
          <p:nvPr>
            <p:ph type="body" sz="quarter" idx="13"/>
          </p:nvPr>
        </p:nvSpPr>
        <p:spPr/>
        <p:txBody>
          <a:bodyPr/>
          <a:lstStyle/>
          <a:p>
            <a:r>
              <a:rPr lang="en-US" b="1" dirty="0">
                <a:solidFill>
                  <a:schemeClr val="tx1"/>
                </a:solidFill>
              </a:rPr>
              <a:t>Question Form</a:t>
            </a:r>
            <a:endParaRPr lang="ar-IQ" b="1" dirty="0">
              <a:solidFill>
                <a:schemeClr val="tx1"/>
              </a:solidFill>
            </a:endParaRPr>
          </a:p>
        </p:txBody>
      </p:sp>
      <p:sp>
        <p:nvSpPr>
          <p:cNvPr id="8" name="Text Placeholder 7">
            <a:extLst>
              <a:ext uri="{FF2B5EF4-FFF2-40B4-BE49-F238E27FC236}">
                <a16:creationId xmlns:a16="http://schemas.microsoft.com/office/drawing/2014/main" id="{B4DBE90D-CAF0-F9B9-AF2B-E97172E595E2}"/>
              </a:ext>
            </a:extLst>
          </p:cNvPr>
          <p:cNvSpPr>
            <a:spLocks noGrp="1"/>
          </p:cNvSpPr>
          <p:nvPr>
            <p:ph type="body" sz="half" idx="17"/>
          </p:nvPr>
        </p:nvSpPr>
        <p:spPr/>
        <p:txBody>
          <a:bodyPr/>
          <a:lstStyle/>
          <a:p>
            <a:endParaRPr lang="ar-IQ" dirty="0"/>
          </a:p>
        </p:txBody>
      </p:sp>
      <p:graphicFrame>
        <p:nvGraphicFramePr>
          <p:cNvPr id="9" name="Table 9">
            <a:extLst>
              <a:ext uri="{FF2B5EF4-FFF2-40B4-BE49-F238E27FC236}">
                <a16:creationId xmlns:a16="http://schemas.microsoft.com/office/drawing/2014/main" id="{283F9F8F-27E2-996A-F39F-F92C95205063}"/>
              </a:ext>
            </a:extLst>
          </p:cNvPr>
          <p:cNvGraphicFramePr>
            <a:graphicFrameLocks noGrp="1"/>
          </p:cNvGraphicFramePr>
          <p:nvPr>
            <p:extLst>
              <p:ext uri="{D42A27DB-BD31-4B8C-83A1-F6EECF244321}">
                <p14:modId xmlns:p14="http://schemas.microsoft.com/office/powerpoint/2010/main" val="3294366703"/>
              </p:ext>
            </p:extLst>
          </p:nvPr>
        </p:nvGraphicFramePr>
        <p:xfrm>
          <a:off x="310366" y="2659625"/>
          <a:ext cx="6175236" cy="4020185"/>
        </p:xfrm>
        <a:graphic>
          <a:graphicData uri="http://schemas.openxmlformats.org/drawingml/2006/table">
            <a:tbl>
              <a:tblPr rtl="1" firstRow="1" bandRow="1">
                <a:tableStyleId>{5C22544A-7EE6-4342-B048-85BDC9FD1C3A}</a:tableStyleId>
              </a:tblPr>
              <a:tblGrid>
                <a:gridCol w="1165009">
                  <a:extLst>
                    <a:ext uri="{9D8B030D-6E8A-4147-A177-3AD203B41FA5}">
                      <a16:colId xmlns:a16="http://schemas.microsoft.com/office/drawing/2014/main" val="1900151761"/>
                    </a:ext>
                  </a:extLst>
                </a:gridCol>
                <a:gridCol w="1800797">
                  <a:extLst>
                    <a:ext uri="{9D8B030D-6E8A-4147-A177-3AD203B41FA5}">
                      <a16:colId xmlns:a16="http://schemas.microsoft.com/office/drawing/2014/main" val="2883525626"/>
                    </a:ext>
                  </a:extLst>
                </a:gridCol>
                <a:gridCol w="1551751">
                  <a:extLst>
                    <a:ext uri="{9D8B030D-6E8A-4147-A177-3AD203B41FA5}">
                      <a16:colId xmlns:a16="http://schemas.microsoft.com/office/drawing/2014/main" val="678176904"/>
                    </a:ext>
                  </a:extLst>
                </a:gridCol>
                <a:gridCol w="1657679">
                  <a:extLst>
                    <a:ext uri="{9D8B030D-6E8A-4147-A177-3AD203B41FA5}">
                      <a16:colId xmlns:a16="http://schemas.microsoft.com/office/drawing/2014/main" val="1077172856"/>
                    </a:ext>
                  </a:extLst>
                </a:gridCol>
              </a:tblGrid>
              <a:tr h="856085">
                <a:tc>
                  <a:txBody>
                    <a:bodyPr/>
                    <a:lstStyle/>
                    <a:p>
                      <a:pPr rtl="1"/>
                      <a:r>
                        <a:rPr lang="en-US" dirty="0"/>
                        <a:t>v.+</a:t>
                      </a:r>
                      <a:r>
                        <a:rPr lang="en-US" dirty="0" err="1"/>
                        <a:t>ing</a:t>
                      </a:r>
                      <a:endParaRPr lang="ar-IQ" dirty="0"/>
                    </a:p>
                  </a:txBody>
                  <a:tcPr/>
                </a:tc>
                <a:tc>
                  <a:txBody>
                    <a:bodyPr/>
                    <a:lstStyle/>
                    <a:p>
                      <a:pPr rtl="1"/>
                      <a:r>
                        <a:rPr lang="en-US" dirty="0"/>
                        <a:t>Be (negative)</a:t>
                      </a:r>
                      <a:endParaRPr lang="ar-IQ" dirty="0"/>
                    </a:p>
                  </a:txBody>
                  <a:tcPr/>
                </a:tc>
                <a:tc>
                  <a:txBody>
                    <a:bodyPr/>
                    <a:lstStyle/>
                    <a:p>
                      <a:pPr rtl="1"/>
                      <a:r>
                        <a:rPr lang="en-US" dirty="0"/>
                        <a:t>Be(positive)</a:t>
                      </a:r>
                      <a:endParaRPr lang="ar-IQ" dirty="0"/>
                    </a:p>
                  </a:txBody>
                  <a:tcPr/>
                </a:tc>
                <a:tc>
                  <a:txBody>
                    <a:bodyPr/>
                    <a:lstStyle/>
                    <a:p>
                      <a:pPr rtl="1"/>
                      <a:r>
                        <a:rPr lang="en-US" dirty="0"/>
                        <a:t>subject</a:t>
                      </a:r>
                      <a:endParaRPr lang="ar-IQ" dirty="0"/>
                    </a:p>
                  </a:txBody>
                  <a:tcPr/>
                </a:tc>
                <a:extLst>
                  <a:ext uri="{0D108BD9-81ED-4DB2-BD59-A6C34878D82A}">
                    <a16:rowId xmlns:a16="http://schemas.microsoft.com/office/drawing/2014/main" val="2874430615"/>
                  </a:ext>
                </a:extLst>
              </a:tr>
              <a:tr h="1451930">
                <a:tc>
                  <a:txBody>
                    <a:bodyPr/>
                    <a:lstStyle/>
                    <a:p>
                      <a:pPr rtl="1"/>
                      <a:r>
                        <a:rPr lang="en-US" b="1" dirty="0"/>
                        <a:t>Eating</a:t>
                      </a:r>
                    </a:p>
                    <a:p>
                      <a:pPr rtl="1"/>
                      <a:endParaRPr lang="ar-IQ" b="1" dirty="0"/>
                    </a:p>
                  </a:txBody>
                  <a:tcPr/>
                </a:tc>
                <a:tc>
                  <a:txBody>
                    <a:bodyPr/>
                    <a:lstStyle/>
                    <a:p>
                      <a:pPr rtl="1"/>
                      <a:r>
                        <a:rPr lang="en-US" b="1" dirty="0"/>
                        <a:t>‘m not</a:t>
                      </a:r>
                      <a:endParaRPr lang="ar-IQ" b="1" dirty="0"/>
                    </a:p>
                  </a:txBody>
                  <a:tcPr/>
                </a:tc>
                <a:tc>
                  <a:txBody>
                    <a:bodyPr/>
                    <a:lstStyle/>
                    <a:p>
                      <a:pPr rtl="1"/>
                      <a:r>
                        <a:rPr lang="en-US" b="1" dirty="0"/>
                        <a:t>am(‘m)</a:t>
                      </a:r>
                      <a:endParaRPr lang="ar-IQ" b="1" dirty="0"/>
                    </a:p>
                  </a:txBody>
                  <a:tcPr/>
                </a:tc>
                <a:tc>
                  <a:txBody>
                    <a:bodyPr/>
                    <a:lstStyle/>
                    <a:p>
                      <a:pPr rtl="1"/>
                      <a:r>
                        <a:rPr lang="en-US" sz="2800" dirty="0"/>
                        <a:t>I</a:t>
                      </a:r>
                      <a:endParaRPr lang="ar-IQ" sz="2800" dirty="0"/>
                    </a:p>
                  </a:txBody>
                  <a:tcPr/>
                </a:tc>
                <a:extLst>
                  <a:ext uri="{0D108BD9-81ED-4DB2-BD59-A6C34878D82A}">
                    <a16:rowId xmlns:a16="http://schemas.microsoft.com/office/drawing/2014/main" val="1329385077"/>
                  </a:ext>
                </a:extLst>
              </a:tr>
              <a:tr h="856085">
                <a:tc>
                  <a:txBody>
                    <a:bodyPr/>
                    <a:lstStyle/>
                    <a:p>
                      <a:pPr rtl="1"/>
                      <a:r>
                        <a:rPr lang="en-US" b="1" dirty="0"/>
                        <a:t>Eating  </a:t>
                      </a:r>
                      <a:endParaRPr lang="ar-IQ" b="1" dirty="0"/>
                    </a:p>
                  </a:txBody>
                  <a:tcPr/>
                </a:tc>
                <a:tc>
                  <a:txBody>
                    <a:bodyPr/>
                    <a:lstStyle/>
                    <a:p>
                      <a:pPr rtl="1"/>
                      <a:r>
                        <a:rPr lang="en-US" b="1" dirty="0"/>
                        <a:t>isn’t</a:t>
                      </a:r>
                      <a:endParaRPr lang="ar-IQ" b="1" dirty="0"/>
                    </a:p>
                  </a:txBody>
                  <a:tcPr/>
                </a:tc>
                <a:tc>
                  <a:txBody>
                    <a:bodyPr/>
                    <a:lstStyle/>
                    <a:p>
                      <a:pPr rtl="1"/>
                      <a:r>
                        <a:rPr lang="en-US" b="1" dirty="0"/>
                        <a:t>Is(‘s)</a:t>
                      </a:r>
                      <a:endParaRPr lang="ar-IQ" b="1" dirty="0"/>
                    </a:p>
                  </a:txBody>
                  <a:tcPr/>
                </a:tc>
                <a:tc>
                  <a:txBody>
                    <a:bodyPr/>
                    <a:lstStyle/>
                    <a:p>
                      <a:pPr rtl="1"/>
                      <a:r>
                        <a:rPr lang="en-US" b="1" dirty="0"/>
                        <a:t>He/she/it</a:t>
                      </a:r>
                      <a:endParaRPr lang="ar-IQ" b="1" dirty="0"/>
                    </a:p>
                  </a:txBody>
                  <a:tcPr/>
                </a:tc>
                <a:extLst>
                  <a:ext uri="{0D108BD9-81ED-4DB2-BD59-A6C34878D82A}">
                    <a16:rowId xmlns:a16="http://schemas.microsoft.com/office/drawing/2014/main" val="3816636688"/>
                  </a:ext>
                </a:extLst>
              </a:tr>
              <a:tr h="856085">
                <a:tc>
                  <a:txBody>
                    <a:bodyPr/>
                    <a:lstStyle/>
                    <a:p>
                      <a:pPr rtl="1"/>
                      <a:r>
                        <a:rPr lang="en-US" b="1" dirty="0"/>
                        <a:t>Eating </a:t>
                      </a:r>
                      <a:endParaRPr lang="ar-IQ" b="1" dirty="0"/>
                    </a:p>
                  </a:txBody>
                  <a:tcPr/>
                </a:tc>
                <a:tc>
                  <a:txBody>
                    <a:bodyPr/>
                    <a:lstStyle/>
                    <a:p>
                      <a:pPr rtl="1"/>
                      <a:r>
                        <a:rPr lang="en-US" b="1" dirty="0"/>
                        <a:t>aren’t</a:t>
                      </a:r>
                      <a:endParaRPr lang="ar-IQ" b="1" dirty="0"/>
                    </a:p>
                  </a:txBody>
                  <a:tcPr/>
                </a:tc>
                <a:tc>
                  <a:txBody>
                    <a:bodyPr/>
                    <a:lstStyle/>
                    <a:p>
                      <a:pPr rtl="1"/>
                      <a:r>
                        <a:rPr lang="en-US" b="1" dirty="0"/>
                        <a:t>are(‘re)</a:t>
                      </a:r>
                      <a:endParaRPr lang="ar-IQ" b="1" dirty="0"/>
                    </a:p>
                  </a:txBody>
                  <a:tcPr/>
                </a:tc>
                <a:tc>
                  <a:txBody>
                    <a:bodyPr/>
                    <a:lstStyle/>
                    <a:p>
                      <a:pPr rtl="1"/>
                      <a:r>
                        <a:rPr lang="en-US" b="1" dirty="0"/>
                        <a:t>We/you/they</a:t>
                      </a:r>
                      <a:endParaRPr lang="ar-IQ" b="1" dirty="0"/>
                    </a:p>
                  </a:txBody>
                  <a:tcPr/>
                </a:tc>
                <a:extLst>
                  <a:ext uri="{0D108BD9-81ED-4DB2-BD59-A6C34878D82A}">
                    <a16:rowId xmlns:a16="http://schemas.microsoft.com/office/drawing/2014/main" val="2821058883"/>
                  </a:ext>
                </a:extLst>
              </a:tr>
            </a:tbl>
          </a:graphicData>
        </a:graphic>
      </p:graphicFrame>
      <p:graphicFrame>
        <p:nvGraphicFramePr>
          <p:cNvPr id="12" name="Table 9">
            <a:extLst>
              <a:ext uri="{FF2B5EF4-FFF2-40B4-BE49-F238E27FC236}">
                <a16:creationId xmlns:a16="http://schemas.microsoft.com/office/drawing/2014/main" id="{6A9DC887-3061-93AF-1325-5C98AFC812E6}"/>
              </a:ext>
            </a:extLst>
          </p:cNvPr>
          <p:cNvGraphicFramePr>
            <a:graphicFrameLocks noGrp="1"/>
          </p:cNvGraphicFramePr>
          <p:nvPr>
            <p:extLst>
              <p:ext uri="{D42A27DB-BD31-4B8C-83A1-F6EECF244321}">
                <p14:modId xmlns:p14="http://schemas.microsoft.com/office/powerpoint/2010/main" val="3725929114"/>
              </p:ext>
            </p:extLst>
          </p:nvPr>
        </p:nvGraphicFramePr>
        <p:xfrm>
          <a:off x="6740555" y="2685414"/>
          <a:ext cx="5216460" cy="4020185"/>
        </p:xfrm>
        <a:graphic>
          <a:graphicData uri="http://schemas.openxmlformats.org/drawingml/2006/table">
            <a:tbl>
              <a:tblPr rtl="1" firstRow="1" bandRow="1">
                <a:tableStyleId>{5C22544A-7EE6-4342-B048-85BDC9FD1C3A}</a:tableStyleId>
              </a:tblPr>
              <a:tblGrid>
                <a:gridCol w="1030713">
                  <a:extLst>
                    <a:ext uri="{9D8B030D-6E8A-4147-A177-3AD203B41FA5}">
                      <a16:colId xmlns:a16="http://schemas.microsoft.com/office/drawing/2014/main" val="1900151761"/>
                    </a:ext>
                  </a:extLst>
                </a:gridCol>
                <a:gridCol w="1759090">
                  <a:extLst>
                    <a:ext uri="{9D8B030D-6E8A-4147-A177-3AD203B41FA5}">
                      <a16:colId xmlns:a16="http://schemas.microsoft.com/office/drawing/2014/main" val="624862813"/>
                    </a:ext>
                  </a:extLst>
                </a:gridCol>
                <a:gridCol w="671231">
                  <a:extLst>
                    <a:ext uri="{9D8B030D-6E8A-4147-A177-3AD203B41FA5}">
                      <a16:colId xmlns:a16="http://schemas.microsoft.com/office/drawing/2014/main" val="678176904"/>
                    </a:ext>
                  </a:extLst>
                </a:gridCol>
                <a:gridCol w="1755426">
                  <a:extLst>
                    <a:ext uri="{9D8B030D-6E8A-4147-A177-3AD203B41FA5}">
                      <a16:colId xmlns:a16="http://schemas.microsoft.com/office/drawing/2014/main" val="1077172856"/>
                    </a:ext>
                  </a:extLst>
                </a:gridCol>
              </a:tblGrid>
              <a:tr h="856085">
                <a:tc>
                  <a:txBody>
                    <a:bodyPr/>
                    <a:lstStyle/>
                    <a:p>
                      <a:pPr rtl="1"/>
                      <a:r>
                        <a:rPr lang="en-US" dirty="0"/>
                        <a:t>v.+</a:t>
                      </a:r>
                      <a:r>
                        <a:rPr lang="en-US" dirty="0" err="1"/>
                        <a:t>ing</a:t>
                      </a:r>
                      <a:endParaRPr lang="ar-IQ" dirty="0"/>
                    </a:p>
                  </a:txBody>
                  <a:tcPr/>
                </a:tc>
                <a:tc>
                  <a:txBody>
                    <a:bodyPr/>
                    <a:lstStyle/>
                    <a:p>
                      <a:pPr rtl="1"/>
                      <a:r>
                        <a:rPr lang="en-US" dirty="0"/>
                        <a:t>subject</a:t>
                      </a:r>
                      <a:endParaRPr lang="ar-IQ" dirty="0"/>
                    </a:p>
                  </a:txBody>
                  <a:tcPr/>
                </a:tc>
                <a:tc>
                  <a:txBody>
                    <a:bodyPr/>
                    <a:lstStyle/>
                    <a:p>
                      <a:pPr rtl="1"/>
                      <a:r>
                        <a:rPr lang="en-US" dirty="0"/>
                        <a:t>be</a:t>
                      </a:r>
                      <a:endParaRPr lang="ar-IQ" dirty="0"/>
                    </a:p>
                  </a:txBody>
                  <a:tcPr/>
                </a:tc>
                <a:tc>
                  <a:txBody>
                    <a:bodyPr/>
                    <a:lstStyle/>
                    <a:p>
                      <a:pPr rtl="1"/>
                      <a:r>
                        <a:rPr lang="en-US" dirty="0" err="1"/>
                        <a:t>Wh</a:t>
                      </a:r>
                      <a:r>
                        <a:rPr lang="en-US" dirty="0"/>
                        <a:t>-question</a:t>
                      </a:r>
                      <a:endParaRPr lang="ar-IQ" dirty="0"/>
                    </a:p>
                  </a:txBody>
                  <a:tcPr/>
                </a:tc>
                <a:extLst>
                  <a:ext uri="{0D108BD9-81ED-4DB2-BD59-A6C34878D82A}">
                    <a16:rowId xmlns:a16="http://schemas.microsoft.com/office/drawing/2014/main" val="2874430615"/>
                  </a:ext>
                </a:extLst>
              </a:tr>
              <a:tr h="3164100">
                <a:tc>
                  <a:txBody>
                    <a:bodyPr/>
                    <a:lstStyle/>
                    <a:p>
                      <a:pPr rtl="1"/>
                      <a:r>
                        <a:rPr lang="en-US" b="1" dirty="0"/>
                        <a:t>  </a:t>
                      </a:r>
                    </a:p>
                    <a:p>
                      <a:pPr rtl="1"/>
                      <a:endParaRPr lang="ar-IQ" b="1" dirty="0"/>
                    </a:p>
                    <a:p>
                      <a:pPr algn="r" rtl="1"/>
                      <a:r>
                        <a:rPr lang="en-US" b="1" dirty="0"/>
                        <a:t>Eating?  </a:t>
                      </a:r>
                    </a:p>
                  </a:txBody>
                  <a:tcPr/>
                </a:tc>
                <a:tc>
                  <a:txBody>
                    <a:bodyPr/>
                    <a:lstStyle/>
                    <a:p>
                      <a:pPr rtl="1"/>
                      <a:r>
                        <a:rPr lang="en-US" b="1" dirty="0"/>
                        <a:t>I </a:t>
                      </a:r>
                    </a:p>
                    <a:p>
                      <a:pPr rtl="1"/>
                      <a:r>
                        <a:rPr lang="en-US" b="1" dirty="0"/>
                        <a:t>He/she/it</a:t>
                      </a:r>
                    </a:p>
                    <a:p>
                      <a:pPr rtl="1"/>
                      <a:r>
                        <a:rPr lang="en-US" b="1" dirty="0"/>
                        <a:t>We/you/they</a:t>
                      </a:r>
                    </a:p>
                  </a:txBody>
                  <a:tcPr/>
                </a:tc>
                <a:tc>
                  <a:txBody>
                    <a:bodyPr/>
                    <a:lstStyle/>
                    <a:p>
                      <a:pPr rtl="1"/>
                      <a:r>
                        <a:rPr lang="en-US" b="1" dirty="0"/>
                        <a:t>am</a:t>
                      </a:r>
                    </a:p>
                    <a:p>
                      <a:pPr rtl="1"/>
                      <a:r>
                        <a:rPr lang="en-US" b="1" dirty="0"/>
                        <a:t>is</a:t>
                      </a:r>
                    </a:p>
                    <a:p>
                      <a:pPr rtl="1"/>
                      <a:r>
                        <a:rPr lang="en-US" b="1" dirty="0"/>
                        <a:t>are</a:t>
                      </a:r>
                    </a:p>
                  </a:txBody>
                  <a:tcPr/>
                </a:tc>
                <a:tc>
                  <a:txBody>
                    <a:bodyPr/>
                    <a:lstStyle/>
                    <a:p>
                      <a:pPr rtl="1"/>
                      <a:r>
                        <a:rPr lang="en-US" b="1" dirty="0"/>
                        <a:t>What</a:t>
                      </a:r>
                    </a:p>
                    <a:p>
                      <a:pPr rtl="1"/>
                      <a:r>
                        <a:rPr lang="en-US" b="1" dirty="0"/>
                        <a:t>Where</a:t>
                      </a:r>
                    </a:p>
                    <a:p>
                      <a:pPr rtl="1"/>
                      <a:r>
                        <a:rPr lang="en-US" b="1" dirty="0"/>
                        <a:t>When</a:t>
                      </a:r>
                    </a:p>
                    <a:p>
                      <a:pPr rtl="1"/>
                      <a:r>
                        <a:rPr lang="en-US" b="1" dirty="0"/>
                        <a:t>Why</a:t>
                      </a:r>
                    </a:p>
                    <a:p>
                      <a:pPr rtl="1"/>
                      <a:r>
                        <a:rPr lang="en-US" b="1" dirty="0"/>
                        <a:t>Who</a:t>
                      </a:r>
                    </a:p>
                    <a:p>
                      <a:pPr rtl="1"/>
                      <a:endParaRPr lang="ar-IQ" b="1" dirty="0"/>
                    </a:p>
                  </a:txBody>
                  <a:tcPr/>
                </a:tc>
                <a:extLst>
                  <a:ext uri="{0D108BD9-81ED-4DB2-BD59-A6C34878D82A}">
                    <a16:rowId xmlns:a16="http://schemas.microsoft.com/office/drawing/2014/main" val="1329385077"/>
                  </a:ext>
                </a:extLst>
              </a:tr>
            </a:tbl>
          </a:graphicData>
        </a:graphic>
      </p:graphicFrame>
    </p:spTree>
    <p:extLst>
      <p:ext uri="{BB962C8B-B14F-4D97-AF65-F5344CB8AC3E}">
        <p14:creationId xmlns:p14="http://schemas.microsoft.com/office/powerpoint/2010/main" val="934922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25165-AD55-E1DD-0B2E-96C6C651897B}"/>
              </a:ext>
            </a:extLst>
          </p:cNvPr>
          <p:cNvSpPr>
            <a:spLocks noGrp="1"/>
          </p:cNvSpPr>
          <p:nvPr>
            <p:ph type="title"/>
          </p:nvPr>
        </p:nvSpPr>
        <p:spPr/>
        <p:txBody>
          <a:bodyPr/>
          <a:lstStyle/>
          <a:p>
            <a:r>
              <a:rPr lang="en-US" dirty="0">
                <a:solidFill>
                  <a:srgbClr val="C00000"/>
                </a:solidFill>
              </a:rPr>
              <a:t>Tail- questions and short answers</a:t>
            </a:r>
            <a:endParaRPr lang="ar-IQ" dirty="0">
              <a:solidFill>
                <a:srgbClr val="C00000"/>
              </a:solidFill>
            </a:endParaRPr>
          </a:p>
        </p:txBody>
      </p:sp>
      <p:sp>
        <p:nvSpPr>
          <p:cNvPr id="3" name="Content Placeholder 2">
            <a:extLst>
              <a:ext uri="{FF2B5EF4-FFF2-40B4-BE49-F238E27FC236}">
                <a16:creationId xmlns:a16="http://schemas.microsoft.com/office/drawing/2014/main" id="{C9E61EC8-2849-0D70-3796-2A55F1906429}"/>
              </a:ext>
            </a:extLst>
          </p:cNvPr>
          <p:cNvSpPr>
            <a:spLocks noGrp="1"/>
          </p:cNvSpPr>
          <p:nvPr>
            <p:ph idx="1"/>
          </p:nvPr>
        </p:nvSpPr>
        <p:spPr>
          <a:xfrm>
            <a:off x="206477" y="1356852"/>
            <a:ext cx="11857703" cy="5368413"/>
          </a:xfrm>
        </p:spPr>
        <p:txBody>
          <a:bodyPr/>
          <a:lstStyle/>
          <a:p>
            <a:r>
              <a:rPr lang="en-US" sz="2800" b="1" u="sng" dirty="0"/>
              <a:t>Be (</a:t>
            </a:r>
            <a:r>
              <a:rPr lang="en-US" sz="2800" b="1" u="sng" dirty="0" err="1"/>
              <a:t>Is,Are,Am</a:t>
            </a:r>
            <a:r>
              <a:rPr lang="en-US" sz="2800" b="1" u="sng" dirty="0"/>
              <a:t>)+Subject+(v.+</a:t>
            </a:r>
            <a:r>
              <a:rPr lang="en-US" sz="2800" b="1" u="sng" dirty="0" err="1"/>
              <a:t>ing</a:t>
            </a:r>
            <a:r>
              <a:rPr lang="en-US" sz="2800" b="1" u="sng" dirty="0"/>
              <a:t>)+ Complement of the sentence?</a:t>
            </a:r>
          </a:p>
          <a:p>
            <a:r>
              <a:rPr lang="en-US" sz="2800" dirty="0"/>
              <a:t>Ex. </a:t>
            </a:r>
            <a:r>
              <a:rPr lang="en-US" sz="2800" dirty="0">
                <a:solidFill>
                  <a:srgbClr val="C00000"/>
                </a:solidFill>
              </a:rPr>
              <a:t>She is writing </a:t>
            </a:r>
            <a:r>
              <a:rPr lang="en-US" sz="2800" dirty="0"/>
              <a:t>a letter to her parents.(</a:t>
            </a:r>
            <a:r>
              <a:rPr lang="en-US" sz="2800" dirty="0">
                <a:solidFill>
                  <a:srgbClr val="C00000"/>
                </a:solidFill>
              </a:rPr>
              <a:t>positive</a:t>
            </a:r>
            <a:r>
              <a:rPr lang="en-US" sz="2800" dirty="0"/>
              <a:t>) </a:t>
            </a:r>
          </a:p>
          <a:p>
            <a:r>
              <a:rPr lang="en-US" sz="2800" dirty="0">
                <a:solidFill>
                  <a:srgbClr val="C00000"/>
                </a:solidFill>
              </a:rPr>
              <a:t>Is she writing </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a letter to her parents ? </a:t>
            </a:r>
            <a:r>
              <a:rPr kumimoji="0" lang="en-US" sz="2800" b="0" i="0" u="none" strike="noStrike" kern="1200" cap="none" spc="0" normalizeH="0" baseline="0" noProof="0" dirty="0">
                <a:ln>
                  <a:noFill/>
                </a:ln>
                <a:effectLst/>
                <a:uLnTx/>
                <a:uFillTx/>
                <a:latin typeface="Century Gothic" panose="020B0502020202020204"/>
                <a:ea typeface="+mj-ea"/>
              </a:rPr>
              <a:t>(</a:t>
            </a:r>
            <a:r>
              <a:rPr lang="en-US" sz="2800" dirty="0">
                <a:solidFill>
                  <a:srgbClr val="C00000"/>
                </a:solidFill>
              </a:rPr>
              <a:t>Tail- questions</a:t>
            </a:r>
            <a:r>
              <a:rPr lang="en-US" sz="2800" dirty="0"/>
              <a:t>)</a:t>
            </a:r>
          </a:p>
          <a:p>
            <a:r>
              <a:rPr lang="en-US" sz="2800" dirty="0"/>
              <a:t>Yes, she is. (</a:t>
            </a:r>
            <a:r>
              <a:rPr lang="en-US" sz="2800" dirty="0">
                <a:solidFill>
                  <a:srgbClr val="C00000"/>
                </a:solidFill>
              </a:rPr>
              <a:t>positive short answer</a:t>
            </a:r>
            <a:r>
              <a:rPr lang="en-US" sz="2800" dirty="0"/>
              <a:t>)</a:t>
            </a:r>
          </a:p>
          <a:p>
            <a:r>
              <a:rPr lang="en-US" sz="2800" dirty="0"/>
              <a:t>No, she isn’t. (</a:t>
            </a:r>
            <a:r>
              <a:rPr lang="en-US" sz="2800" dirty="0">
                <a:solidFill>
                  <a:srgbClr val="C00000"/>
                </a:solidFill>
              </a:rPr>
              <a:t>negative short answer</a:t>
            </a:r>
            <a:r>
              <a:rPr lang="en-US" sz="2800" dirty="0"/>
              <a:t>)</a:t>
            </a:r>
          </a:p>
          <a:p>
            <a:r>
              <a:rPr lang="en-US" sz="2800" dirty="0"/>
              <a:t>Ex. They are swimming in the pool.</a:t>
            </a:r>
          </a:p>
          <a:p>
            <a:pPr marL="342900" marR="0" lvl="0" indent="-342900" algn="l" defTabSz="457200" rtl="0" eaLnBrk="1" fontAlgn="auto" latinLnBrk="0" hangingPunct="1">
              <a:lnSpc>
                <a:spcPct val="100000"/>
              </a:lnSpc>
              <a:spcBef>
                <a:spcPts val="1000"/>
              </a:spcBef>
              <a:spcAft>
                <a:spcPts val="0"/>
              </a:spcAft>
              <a:buClr>
                <a:srgbClr val="EBEBEB">
                  <a:lumMod val="40000"/>
                  <a:lumOff val="60000"/>
                </a:srgbClr>
              </a:buClr>
              <a:buSzPct val="80000"/>
              <a:buFont typeface="Wingdings 3" charset="2"/>
              <a:buChar char=""/>
              <a:tabLst/>
              <a:defRPr/>
            </a:pPr>
            <a:r>
              <a:rPr lang="en-US" sz="2800" dirty="0">
                <a:solidFill>
                  <a:srgbClr val="C00000"/>
                </a:solidFill>
              </a:rPr>
              <a:t>Are they </a:t>
            </a:r>
            <a:r>
              <a:rPr kumimoji="0" lang="en-US" sz="2800" b="0" i="0" u="none" strike="noStrike" kern="1200" cap="none" spc="0" normalizeH="0" baseline="0" noProof="0" dirty="0">
                <a:ln>
                  <a:noFill/>
                </a:ln>
                <a:solidFill>
                  <a:srgbClr val="C00000"/>
                </a:solidFill>
                <a:effectLst/>
                <a:uLnTx/>
                <a:uFillTx/>
                <a:latin typeface="Century Gothic" panose="020B0502020202020204"/>
                <a:ea typeface="+mj-ea"/>
              </a:rPr>
              <a:t>swimming </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in the pool ? (</a:t>
            </a:r>
            <a:r>
              <a:rPr kumimoji="0" lang="en-US" sz="2800" b="0" i="0" u="none" strike="noStrike" kern="1200" cap="none" spc="0" normalizeH="0" baseline="0" noProof="0" dirty="0">
                <a:ln>
                  <a:noFill/>
                </a:ln>
                <a:solidFill>
                  <a:srgbClr val="C00000"/>
                </a:solidFill>
                <a:effectLst/>
                <a:uLnTx/>
                <a:uFillTx/>
                <a:latin typeface="Century Gothic" panose="020B0502020202020204"/>
                <a:ea typeface="+mj-ea"/>
              </a:rPr>
              <a:t>Tail- questions</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a:t>
            </a:r>
          </a:p>
          <a:p>
            <a:pPr marL="342900" marR="0" lvl="0" indent="-342900" algn="l" defTabSz="457200" rtl="0" eaLnBrk="1" fontAlgn="auto" latinLnBrk="0" hangingPunct="1">
              <a:lnSpc>
                <a:spcPct val="100000"/>
              </a:lnSpc>
              <a:spcBef>
                <a:spcPts val="1000"/>
              </a:spcBef>
              <a:spcAft>
                <a:spcPts val="0"/>
              </a:spcAft>
              <a:buClr>
                <a:srgbClr val="EBEBEB">
                  <a:lumMod val="40000"/>
                  <a:lumOff val="60000"/>
                </a:srgbClr>
              </a:buClr>
              <a:buSzPct val="80000"/>
              <a:buFont typeface="Wingdings 3" charset="2"/>
              <a:buChar char=""/>
              <a:tabLst/>
              <a:defRPr/>
            </a:pPr>
            <a:r>
              <a:rPr lang="en-US" sz="2800" dirty="0"/>
              <a:t>Yes, they are. </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a:t>
            </a:r>
            <a:r>
              <a:rPr kumimoji="0" lang="en-US" sz="2800" b="0" i="0" u="none" strike="noStrike" kern="1200" cap="none" spc="0" normalizeH="0" baseline="0" noProof="0" dirty="0">
                <a:ln>
                  <a:noFill/>
                </a:ln>
                <a:solidFill>
                  <a:srgbClr val="C00000"/>
                </a:solidFill>
                <a:effectLst/>
                <a:uLnTx/>
                <a:uFillTx/>
                <a:latin typeface="Century Gothic" panose="020B0502020202020204"/>
                <a:ea typeface="+mj-ea"/>
              </a:rPr>
              <a:t>positive short answer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a:t>
            </a:r>
            <a:endParaRPr lang="en-US" sz="2800" dirty="0"/>
          </a:p>
          <a:p>
            <a:pPr marL="342900" marR="0" lvl="0" indent="-342900" algn="l" defTabSz="457200" rtl="0" eaLnBrk="1" fontAlgn="auto" latinLnBrk="0" hangingPunct="1">
              <a:lnSpc>
                <a:spcPct val="100000"/>
              </a:lnSpc>
              <a:spcBef>
                <a:spcPts val="1000"/>
              </a:spcBef>
              <a:spcAft>
                <a:spcPts val="0"/>
              </a:spcAft>
              <a:buClr>
                <a:srgbClr val="EBEBEB">
                  <a:lumMod val="40000"/>
                  <a:lumOff val="60000"/>
                </a:srgbClr>
              </a:buClr>
              <a:buSzPct val="80000"/>
              <a:buFont typeface="Wingdings 3" charset="2"/>
              <a:buChar char=""/>
              <a:tabLst/>
              <a:defRPr/>
            </a:pPr>
            <a:r>
              <a:rPr lang="en-US" sz="2800" dirty="0"/>
              <a:t>No, they aren’t. </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a:t>
            </a:r>
            <a:r>
              <a:rPr kumimoji="0" lang="en-US" sz="2800" b="0" i="0" u="none" strike="noStrike" kern="1200" cap="none" spc="0" normalizeH="0" baseline="0" noProof="0" dirty="0">
                <a:ln>
                  <a:noFill/>
                </a:ln>
                <a:solidFill>
                  <a:srgbClr val="C00000"/>
                </a:solidFill>
                <a:effectLst/>
                <a:uLnTx/>
                <a:uFillTx/>
                <a:latin typeface="Century Gothic" panose="020B0502020202020204"/>
                <a:ea typeface="+mj-ea"/>
              </a:rPr>
              <a:t>negative short answer</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j-ea"/>
              </a:rPr>
              <a:t>)</a:t>
            </a:r>
          </a:p>
          <a:p>
            <a:pPr marL="0" indent="0">
              <a:buNone/>
            </a:pPr>
            <a:endParaRPr lang="ar-IQ" dirty="0"/>
          </a:p>
        </p:txBody>
      </p:sp>
    </p:spTree>
    <p:extLst>
      <p:ext uri="{BB962C8B-B14F-4D97-AF65-F5344CB8AC3E}">
        <p14:creationId xmlns:p14="http://schemas.microsoft.com/office/powerpoint/2010/main" val="2728434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98805-9037-4C66-95C1-FD267C10D329}"/>
              </a:ext>
            </a:extLst>
          </p:cNvPr>
          <p:cNvSpPr txBox="1">
            <a:spLocks/>
          </p:cNvSpPr>
          <p:nvPr/>
        </p:nvSpPr>
        <p:spPr>
          <a:xfrm>
            <a:off x="0" y="1"/>
            <a:ext cx="12192000" cy="7146458"/>
          </a:xfrm>
          <a:prstGeom prst="rect">
            <a:avLst/>
          </a:prstGeom>
          <a:noFill/>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Some Examples: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4400" b="1"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1- Please don’t make so much noise.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I’m trying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to work. (positive)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2-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It isn’t raining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any more.(negative)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3-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He isn’t having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a shower.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He’s playing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piano.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(negative &amp; positive)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4-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What are you doing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here? (</a:t>
            </a:r>
            <a:r>
              <a:rPr kumimoji="0" lang="en-US" sz="3600" b="0" i="0" u="none" strike="noStrike" kern="1200" cap="none" spc="0" normalizeH="0" baseline="0" noProof="0" dirty="0" err="1">
                <a:ln>
                  <a:noFill/>
                </a:ln>
                <a:solidFill>
                  <a:prstClr val="black"/>
                </a:solidFill>
                <a:effectLst/>
                <a:uLnTx/>
                <a:uFillTx/>
                <a:latin typeface="Constantia" panose="02030602050306030303" pitchFamily="18" charset="0"/>
                <a:ea typeface="+mn-ea"/>
                <a:cs typeface="+mn-cs"/>
              </a:rPr>
              <a:t>Wh</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-question)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5-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Why is she crying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under her bed ? (</a:t>
            </a:r>
            <a:r>
              <a:rPr kumimoji="0" lang="en-US" sz="3600" b="0" i="0" u="none" strike="noStrike" kern="1200" cap="none" spc="0" normalizeH="0" baseline="0" noProof="0" dirty="0" err="1">
                <a:ln>
                  <a:noFill/>
                </a:ln>
                <a:solidFill>
                  <a:prstClr val="black"/>
                </a:solidFill>
                <a:effectLst/>
                <a:uLnTx/>
                <a:uFillTx/>
                <a:latin typeface="Constantia" panose="02030602050306030303" pitchFamily="18" charset="0"/>
                <a:ea typeface="+mn-ea"/>
                <a:cs typeface="+mn-cs"/>
              </a:rPr>
              <a:t>Wh</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-question)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6- </a:t>
            </a:r>
            <a:r>
              <a:rPr kumimoji="0" lang="en-US" sz="3600" b="1"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Are you enjoying </a:t>
            </a:r>
            <a:r>
              <a:rPr kumimoji="0" lang="en-US" sz="36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rPr>
              <a:t>the party? (tail question)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onstantia" panose="02030602050306030303" pitchFamily="18" charset="0"/>
              <a:ea typeface="+mn-ea"/>
              <a:cs typeface="+mn-cs"/>
            </a:endParaRPr>
          </a:p>
        </p:txBody>
      </p:sp>
    </p:spTree>
    <p:extLst>
      <p:ext uri="{BB962C8B-B14F-4D97-AF65-F5344CB8AC3E}">
        <p14:creationId xmlns:p14="http://schemas.microsoft.com/office/powerpoint/2010/main" val="12841279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98805-9037-4C66-95C1-FD267C10D329}"/>
              </a:ext>
            </a:extLst>
          </p:cNvPr>
          <p:cNvSpPr txBox="1">
            <a:spLocks/>
          </p:cNvSpPr>
          <p:nvPr/>
        </p:nvSpPr>
        <p:spPr>
          <a:xfrm>
            <a:off x="0" y="0"/>
            <a:ext cx="12192000" cy="6858000"/>
          </a:xfrm>
          <a:prstGeom prst="rect">
            <a:avLst/>
          </a:prstGeom>
          <a:noFill/>
        </p:spPr>
        <p:txBody>
          <a:bodyPr wrap="square" rtlCol="0">
            <a:noAutofit/>
          </a:bodyPr>
          <a:lstStyle/>
          <a:p>
            <a:pPr algn="just"/>
            <a:r>
              <a:rPr lang="en-US" sz="3600" b="1" i="1" u="sng" dirty="0">
                <a:solidFill>
                  <a:srgbClr val="C00000"/>
                </a:solidFill>
                <a:latin typeface="Times New Roman" panose="02020603050405020304" pitchFamily="18" charset="0"/>
                <a:cs typeface="Times New Roman" panose="02020603050405020304" pitchFamily="18" charset="0"/>
              </a:rPr>
              <a:t>Usage of Present Continuous Tense</a:t>
            </a:r>
          </a:p>
          <a:p>
            <a:pPr algn="just"/>
            <a:r>
              <a:rPr lang="en-US" sz="2800" dirty="0">
                <a:solidFill>
                  <a:srgbClr val="002060"/>
                </a:solidFill>
                <a:latin typeface="Constantia" panose="02030602050306030303" pitchFamily="18" charset="0"/>
                <a:cs typeface="+mj-cs"/>
              </a:rPr>
              <a:t>The </a:t>
            </a:r>
            <a:r>
              <a:rPr lang="en-US" sz="2800" dirty="0">
                <a:latin typeface="Times New Roman" panose="02020603050405020304" pitchFamily="18" charset="0"/>
                <a:cs typeface="Times New Roman" panose="02020603050405020304" pitchFamily="18" charset="0"/>
              </a:rPr>
              <a:t>Present Continuous is used to express:</a:t>
            </a:r>
          </a:p>
          <a:p>
            <a:pPr algn="just"/>
            <a:r>
              <a:rPr lang="en-US" sz="2800" b="1" dirty="0">
                <a:latin typeface="Times New Roman" panose="02020603050405020304" pitchFamily="18" charset="0"/>
                <a:cs typeface="Times New Roman" panose="02020603050405020304" pitchFamily="18" charset="0"/>
              </a:rPr>
              <a:t>1- </a:t>
            </a:r>
            <a:r>
              <a:rPr lang="en-US" sz="2800" dirty="0">
                <a:latin typeface="Times New Roman" panose="02020603050405020304" pitchFamily="18" charset="0"/>
                <a:cs typeface="Times New Roman" panose="02020603050405020304" pitchFamily="18" charset="0"/>
              </a:rPr>
              <a:t>An activity that is happening </a:t>
            </a:r>
            <a:r>
              <a:rPr lang="en-US" sz="2800" b="1" dirty="0">
                <a:latin typeface="Times New Roman" panose="02020603050405020304" pitchFamily="18" charset="0"/>
                <a:cs typeface="Times New Roman" panose="02020603050405020304" pitchFamily="18" charset="0"/>
              </a:rPr>
              <a:t>now</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Don’t turn the TV off. </a:t>
            </a:r>
            <a:r>
              <a:rPr lang="en-US" sz="2800" b="1" dirty="0">
                <a:latin typeface="Times New Roman" panose="02020603050405020304" pitchFamily="18" charset="0"/>
                <a:cs typeface="Times New Roman" panose="02020603050405020304" pitchFamily="18" charset="0"/>
              </a:rPr>
              <a:t>I’m watching </a:t>
            </a:r>
            <a:r>
              <a:rPr lang="en-US" sz="2800" dirty="0">
                <a:latin typeface="Times New Roman" panose="02020603050405020304" pitchFamily="18" charset="0"/>
                <a:cs typeface="Times New Roman" panose="02020603050405020304" pitchFamily="18" charset="0"/>
              </a:rPr>
              <a:t>it. </a:t>
            </a:r>
            <a:r>
              <a:rPr lang="en-US" sz="2800" b="1" dirty="0">
                <a:latin typeface="Times New Roman" panose="02020603050405020304" pitchFamily="18" charset="0"/>
                <a:cs typeface="Times New Roman" panose="02020603050405020304" pitchFamily="18" charset="0"/>
              </a:rPr>
              <a:t>(now)</a:t>
            </a:r>
          </a:p>
          <a:p>
            <a:pPr algn="just"/>
            <a:r>
              <a:rPr lang="en-US" sz="2800" b="1"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A </a:t>
            </a:r>
            <a:r>
              <a:rPr lang="en-US" sz="2800" b="1" dirty="0">
                <a:latin typeface="Times New Roman" panose="02020603050405020304" pitchFamily="18" charset="0"/>
                <a:cs typeface="Times New Roman" panose="02020603050405020304" pitchFamily="18" charset="0"/>
              </a:rPr>
              <a:t>temporary</a:t>
            </a:r>
            <a:r>
              <a:rPr lang="en-US" sz="2800" dirty="0">
                <a:latin typeface="Times New Roman" panose="02020603050405020304" pitchFamily="18" charset="0"/>
                <a:cs typeface="Times New Roman" panose="02020603050405020304" pitchFamily="18" charset="0"/>
              </a:rPr>
              <a:t> activity.</a:t>
            </a:r>
          </a:p>
          <a:p>
            <a:pPr algn="just"/>
            <a:r>
              <a:rPr lang="en-US" sz="2800" dirty="0">
                <a:latin typeface="Times New Roman" panose="02020603050405020304" pitchFamily="18" charset="0"/>
                <a:cs typeface="Times New Roman" panose="02020603050405020304" pitchFamily="18" charset="0"/>
              </a:rPr>
              <a:t>Peter is a student , but he’s working as a waiter during the holidays.(</a:t>
            </a:r>
            <a:r>
              <a:rPr lang="en-US" sz="2800" b="1" dirty="0">
                <a:solidFill>
                  <a:prstClr val="black"/>
                </a:solidFill>
                <a:latin typeface="Times New Roman" panose="02020603050405020304" pitchFamily="18" charset="0"/>
                <a:cs typeface="Times New Roman" panose="02020603050405020304" pitchFamily="18" charset="0"/>
              </a:rPr>
              <a:t>temporary)</a:t>
            </a:r>
          </a:p>
          <a:p>
            <a:pPr algn="just"/>
            <a:r>
              <a:rPr lang="en-US" sz="2800" b="1" dirty="0">
                <a:solidFill>
                  <a:prstClr val="black"/>
                </a:solidFill>
                <a:latin typeface="Times New Roman" panose="02020603050405020304" pitchFamily="18" charset="0"/>
                <a:cs typeface="Times New Roman" panose="02020603050405020304" pitchFamily="18" charset="0"/>
              </a:rPr>
              <a:t>3- </a:t>
            </a:r>
            <a:r>
              <a:rPr lang="en-US" sz="2800" dirty="0">
                <a:solidFill>
                  <a:prstClr val="black"/>
                </a:solidFill>
                <a:latin typeface="Times New Roman" panose="02020603050405020304" pitchFamily="18" charset="0"/>
                <a:cs typeface="Times New Roman" panose="02020603050405020304" pitchFamily="18" charset="0"/>
              </a:rPr>
              <a:t>A planned future arrangement.</a:t>
            </a:r>
          </a:p>
          <a:p>
            <a:pPr algn="just"/>
            <a:r>
              <a:rPr lang="en-US" sz="2800" dirty="0">
                <a:solidFill>
                  <a:prstClr val="black"/>
                </a:solidFill>
                <a:latin typeface="Times New Roman" panose="02020603050405020304" pitchFamily="18" charset="0"/>
                <a:cs typeface="Times New Roman" panose="02020603050405020304" pitchFamily="18" charset="0"/>
              </a:rPr>
              <a:t>Some friends of mine </a:t>
            </a:r>
            <a:r>
              <a:rPr lang="en-US" sz="2800" b="1" dirty="0">
                <a:solidFill>
                  <a:prstClr val="black"/>
                </a:solidFill>
                <a:latin typeface="Times New Roman" panose="02020603050405020304" pitchFamily="18" charset="0"/>
                <a:cs typeface="Times New Roman" panose="02020603050405020304" pitchFamily="18" charset="0"/>
              </a:rPr>
              <a:t>are building </a:t>
            </a:r>
            <a:r>
              <a:rPr lang="en-US" sz="2800" dirty="0">
                <a:solidFill>
                  <a:prstClr val="black"/>
                </a:solidFill>
                <a:latin typeface="Times New Roman" panose="02020603050405020304" pitchFamily="18" charset="0"/>
                <a:cs typeface="Times New Roman" panose="02020603050405020304" pitchFamily="18" charset="0"/>
              </a:rPr>
              <a:t>their own houses. They hope to finish it next summer. </a:t>
            </a:r>
            <a:r>
              <a:rPr lang="en-US" sz="2800" b="1" dirty="0">
                <a:solidFill>
                  <a:prstClr val="black"/>
                </a:solidFill>
                <a:latin typeface="Times New Roman" panose="02020603050405020304" pitchFamily="18" charset="0"/>
                <a:cs typeface="Times New Roman" panose="02020603050405020304" pitchFamily="18" charset="0"/>
              </a:rPr>
              <a:t>(future arrangement)</a:t>
            </a:r>
          </a:p>
          <a:p>
            <a:pPr algn="just"/>
            <a:r>
              <a:rPr lang="en-US" sz="2800" b="1" dirty="0">
                <a:solidFill>
                  <a:prstClr val="black"/>
                </a:solidFill>
                <a:latin typeface="Times New Roman" panose="02020603050405020304" pitchFamily="18" charset="0"/>
                <a:cs typeface="Times New Roman" panose="02020603050405020304" pitchFamily="18" charset="0"/>
              </a:rPr>
              <a:t>4- </a:t>
            </a:r>
            <a:r>
              <a:rPr lang="en-US" sz="2800" dirty="0">
                <a:solidFill>
                  <a:prstClr val="black"/>
                </a:solidFill>
                <a:latin typeface="Times New Roman" panose="02020603050405020304" pitchFamily="18" charset="0"/>
                <a:cs typeface="Times New Roman" panose="02020603050405020304" pitchFamily="18" charset="0"/>
              </a:rPr>
              <a:t>You can use the present continuous with</a:t>
            </a:r>
            <a:r>
              <a:rPr lang="en-US" sz="2800" b="1" dirty="0">
                <a:solidFill>
                  <a:prstClr val="black"/>
                </a:solidFill>
                <a:latin typeface="Times New Roman" panose="02020603050405020304" pitchFamily="18" charset="0"/>
                <a:cs typeface="Times New Roman" panose="02020603050405020304" pitchFamily="18" charset="0"/>
              </a:rPr>
              <a:t> ( today/this week/this year ….etc.)</a:t>
            </a:r>
          </a:p>
          <a:p>
            <a:pPr algn="just"/>
            <a:r>
              <a:rPr lang="en-US" sz="2800" b="1" dirty="0">
                <a:solidFill>
                  <a:prstClr val="black"/>
                </a:solidFill>
                <a:latin typeface="Times New Roman" panose="02020603050405020304" pitchFamily="18" charset="0"/>
                <a:cs typeface="Times New Roman" panose="02020603050405020304" pitchFamily="18" charset="0"/>
              </a:rPr>
              <a:t>(You’re working </a:t>
            </a:r>
            <a:r>
              <a:rPr lang="en-US" sz="2800" dirty="0">
                <a:solidFill>
                  <a:prstClr val="black"/>
                </a:solidFill>
                <a:latin typeface="Times New Roman" panose="02020603050405020304" pitchFamily="18" charset="0"/>
                <a:cs typeface="Times New Roman" panose="02020603050405020304" pitchFamily="18" charset="0"/>
              </a:rPr>
              <a:t>hard</a:t>
            </a:r>
            <a:r>
              <a:rPr lang="en-US" sz="2800" b="1" dirty="0">
                <a:solidFill>
                  <a:prstClr val="black"/>
                </a:solidFill>
                <a:latin typeface="Times New Roman" panose="02020603050405020304" pitchFamily="18" charset="0"/>
                <a:cs typeface="Times New Roman" panose="02020603050405020304" pitchFamily="18" charset="0"/>
              </a:rPr>
              <a:t> today.)    /    (</a:t>
            </a:r>
            <a:r>
              <a:rPr lang="en-US" sz="2800" dirty="0">
                <a:solidFill>
                  <a:prstClr val="black"/>
                </a:solidFill>
                <a:latin typeface="Times New Roman" panose="02020603050405020304" pitchFamily="18" charset="0"/>
                <a:cs typeface="Times New Roman" panose="02020603050405020304" pitchFamily="18" charset="0"/>
              </a:rPr>
              <a:t>The company </a:t>
            </a:r>
            <a:r>
              <a:rPr lang="en-US" sz="2800" b="1" dirty="0">
                <a:solidFill>
                  <a:prstClr val="black"/>
                </a:solidFill>
                <a:latin typeface="Times New Roman" panose="02020603050405020304" pitchFamily="18" charset="0"/>
                <a:cs typeface="Times New Roman" panose="02020603050405020304" pitchFamily="18" charset="0"/>
              </a:rPr>
              <a:t>isn’t doing </a:t>
            </a:r>
            <a:r>
              <a:rPr lang="en-US" sz="2800" dirty="0">
                <a:solidFill>
                  <a:prstClr val="black"/>
                </a:solidFill>
                <a:latin typeface="Times New Roman" panose="02020603050405020304" pitchFamily="18" charset="0"/>
                <a:cs typeface="Times New Roman" panose="02020603050405020304" pitchFamily="18" charset="0"/>
              </a:rPr>
              <a:t>so well </a:t>
            </a:r>
            <a:r>
              <a:rPr lang="en-US" sz="2800" b="1" dirty="0">
                <a:solidFill>
                  <a:prstClr val="black"/>
                </a:solidFill>
                <a:latin typeface="Times New Roman" panose="02020603050405020304" pitchFamily="18" charset="0"/>
                <a:cs typeface="Times New Roman" panose="02020603050405020304" pitchFamily="18" charset="0"/>
              </a:rPr>
              <a:t>this year.)</a:t>
            </a:r>
          </a:p>
          <a:p>
            <a:pPr algn="just"/>
            <a:r>
              <a:rPr lang="en-US" sz="2800" b="1" dirty="0">
                <a:solidFill>
                  <a:prstClr val="black"/>
                </a:solidFill>
                <a:latin typeface="Times New Roman" panose="02020603050405020304" pitchFamily="18" charset="0"/>
                <a:cs typeface="Times New Roman" panose="02020603050405020304" pitchFamily="18" charset="0"/>
              </a:rPr>
              <a:t>5- </a:t>
            </a:r>
            <a:r>
              <a:rPr lang="en-US" sz="2800" dirty="0">
                <a:solidFill>
                  <a:prstClr val="black"/>
                </a:solidFill>
                <a:latin typeface="Times New Roman" panose="02020603050405020304" pitchFamily="18" charset="0"/>
                <a:cs typeface="Times New Roman" panose="02020603050405020304" pitchFamily="18" charset="0"/>
              </a:rPr>
              <a:t>You can use the present continuous when we talk about </a:t>
            </a:r>
            <a:r>
              <a:rPr lang="en-US" sz="2800" b="1" dirty="0">
                <a:solidFill>
                  <a:prstClr val="black"/>
                </a:solidFill>
                <a:latin typeface="Times New Roman" panose="02020603050405020304" pitchFamily="18" charset="0"/>
                <a:cs typeface="Times New Roman" panose="02020603050405020304" pitchFamily="18" charset="0"/>
              </a:rPr>
              <a:t>changes happening around now.</a:t>
            </a:r>
          </a:p>
          <a:p>
            <a:pPr algn="just"/>
            <a:r>
              <a:rPr lang="en-US" sz="2800" b="1" dirty="0">
                <a:solidFill>
                  <a:prstClr val="black"/>
                </a:solidFill>
                <a:latin typeface="Times New Roman" panose="02020603050405020304" pitchFamily="18" charset="0"/>
                <a:cs typeface="Times New Roman" panose="02020603050405020304" pitchFamily="18" charset="0"/>
              </a:rPr>
              <a:t>Is</a:t>
            </a:r>
            <a:r>
              <a:rPr lang="en-US" sz="2800" dirty="0">
                <a:solidFill>
                  <a:prstClr val="black"/>
                </a:solidFill>
                <a:latin typeface="Times New Roman" panose="02020603050405020304" pitchFamily="18" charset="0"/>
                <a:cs typeface="Times New Roman" panose="02020603050405020304" pitchFamily="18" charset="0"/>
              </a:rPr>
              <a:t> your English </a:t>
            </a:r>
            <a:r>
              <a:rPr lang="en-US" sz="2800" b="1" dirty="0">
                <a:solidFill>
                  <a:prstClr val="black"/>
                </a:solidFill>
                <a:latin typeface="Times New Roman" panose="02020603050405020304" pitchFamily="18" charset="0"/>
                <a:cs typeface="Times New Roman" panose="02020603050405020304" pitchFamily="18" charset="0"/>
              </a:rPr>
              <a:t>getting</a:t>
            </a:r>
            <a:r>
              <a:rPr lang="en-US" sz="2800" dirty="0">
                <a:solidFill>
                  <a:prstClr val="black"/>
                </a:solidFill>
                <a:latin typeface="Times New Roman" panose="02020603050405020304" pitchFamily="18" charset="0"/>
                <a:cs typeface="Times New Roman" panose="02020603050405020304" pitchFamily="18" charset="0"/>
              </a:rPr>
              <a:t> better? </a:t>
            </a:r>
          </a:p>
          <a:p>
            <a:pPr algn="just"/>
            <a:r>
              <a:rPr lang="en-US" sz="2800" dirty="0">
                <a:solidFill>
                  <a:prstClr val="black"/>
                </a:solidFill>
                <a:latin typeface="Times New Roman" panose="02020603050405020304" pitchFamily="18" charset="0"/>
                <a:cs typeface="Times New Roman" panose="02020603050405020304" pitchFamily="18" charset="0"/>
              </a:rPr>
              <a:t>The population of the world </a:t>
            </a:r>
            <a:r>
              <a:rPr lang="en-US" sz="2800" b="1" dirty="0">
                <a:solidFill>
                  <a:prstClr val="black"/>
                </a:solidFill>
                <a:latin typeface="Times New Roman" panose="02020603050405020304" pitchFamily="18" charset="0"/>
                <a:cs typeface="Times New Roman" panose="02020603050405020304" pitchFamily="18" charset="0"/>
              </a:rPr>
              <a:t>is increasing </a:t>
            </a:r>
            <a:r>
              <a:rPr lang="en-US" sz="2800" dirty="0">
                <a:solidFill>
                  <a:prstClr val="black"/>
                </a:solidFill>
                <a:latin typeface="Times New Roman" panose="02020603050405020304" pitchFamily="18" charset="0"/>
                <a:cs typeface="Times New Roman" panose="02020603050405020304" pitchFamily="18" charset="0"/>
              </a:rPr>
              <a:t>very fast.</a:t>
            </a:r>
          </a:p>
          <a:p>
            <a:pPr algn="just"/>
            <a:endParaRPr lang="en-US" sz="2800" b="1" dirty="0">
              <a:latin typeface="Constantia" panose="02030602050306030303" pitchFamily="18" charset="0"/>
              <a:cs typeface="+mj-cs"/>
            </a:endParaRPr>
          </a:p>
        </p:txBody>
      </p:sp>
    </p:spTree>
    <p:extLst>
      <p:ext uri="{BB962C8B-B14F-4D97-AF65-F5344CB8AC3E}">
        <p14:creationId xmlns:p14="http://schemas.microsoft.com/office/powerpoint/2010/main" val="1442673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98805-9037-4C66-95C1-FD267C10D329}"/>
              </a:ext>
            </a:extLst>
          </p:cNvPr>
          <p:cNvSpPr txBox="1">
            <a:spLocks/>
          </p:cNvSpPr>
          <p:nvPr/>
        </p:nvSpPr>
        <p:spPr>
          <a:xfrm>
            <a:off x="473612" y="450165"/>
            <a:ext cx="11526129" cy="6133515"/>
          </a:xfrm>
          <a:prstGeom prst="rect">
            <a:avLst/>
          </a:prstGeom>
          <a:noFill/>
        </p:spPr>
        <p:txBody>
          <a:bodyPr wrap="square" rtlCol="0">
            <a:noAutofit/>
          </a:bodyPr>
          <a:lstStyle/>
          <a:p>
            <a:pPr algn="ctr"/>
            <a:endParaRPr lang="en-US" sz="11500" dirty="0">
              <a:latin typeface="Edwardian Script ITC" panose="030303020407070D0804" pitchFamily="66" charset="0"/>
              <a:cs typeface="Times New Roman" panose="02020603050405020304" pitchFamily="18" charset="0"/>
            </a:endParaRPr>
          </a:p>
          <a:p>
            <a:pPr algn="ctr"/>
            <a:r>
              <a:rPr lang="en-US" sz="11500" b="1" dirty="0">
                <a:solidFill>
                  <a:srgbClr val="C00000"/>
                </a:solidFill>
                <a:latin typeface="Edwardian Script ITC" panose="030303020407070D0804" pitchFamily="66" charset="0"/>
                <a:cs typeface="Times New Roman" panose="02020603050405020304" pitchFamily="18" charset="0"/>
              </a:rPr>
              <a:t>Thank you for listening</a:t>
            </a:r>
          </a:p>
        </p:txBody>
      </p:sp>
    </p:spTree>
    <p:extLst>
      <p:ext uri="{BB962C8B-B14F-4D97-AF65-F5344CB8AC3E}">
        <p14:creationId xmlns:p14="http://schemas.microsoft.com/office/powerpoint/2010/main" val="37785458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3237</TotalTime>
  <Words>538</Words>
  <Application>Microsoft Office PowerPoint</Application>
  <PresentationFormat>Widescreen</PresentationFormat>
  <Paragraphs>84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Century Gothic</vt:lpstr>
      <vt:lpstr>Constantia</vt:lpstr>
      <vt:lpstr>Edwardian Script ITC</vt:lpstr>
      <vt:lpstr>Times New Roman</vt:lpstr>
      <vt:lpstr>Wingdings 3</vt:lpstr>
      <vt:lpstr>Ion</vt:lpstr>
      <vt:lpstr>PowerPoint Presentation</vt:lpstr>
      <vt:lpstr>  Present Continuous             Tense</vt:lpstr>
      <vt:lpstr> Present Continuous Tense  ( I am doing something)  which means that I’m in the middle of doing it ; I’ve started doing it  and I haven’t finished yet:   Ex. Sarah is in her car. She is on her way to work.  She is driving to work.  This means she is driving now, at  the time of speaking. The action is not finished.</vt:lpstr>
      <vt:lpstr>        Present Continuous Tense              ( Am/is/are+(v.+ing)</vt:lpstr>
      <vt:lpstr>Tail- questions and short answers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Ameer</dc:creator>
  <cp:lastModifiedBy>dell</cp:lastModifiedBy>
  <cp:revision>98</cp:revision>
  <cp:lastPrinted>2020-11-29T16:21:30Z</cp:lastPrinted>
  <dcterms:created xsi:type="dcterms:W3CDTF">2020-01-20T19:49:40Z</dcterms:created>
  <dcterms:modified xsi:type="dcterms:W3CDTF">2026-05-01T22:14:25Z</dcterms:modified>
</cp:coreProperties>
</file>