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80" r:id="rId3"/>
    <p:sldId id="281" r:id="rId4"/>
    <p:sldId id="290" r:id="rId5"/>
    <p:sldId id="288" r:id="rId6"/>
    <p:sldId id="291" r:id="rId7"/>
    <p:sldId id="289" r:id="rId8"/>
    <p:sldId id="260" r:id="rId9"/>
    <p:sldId id="269" r:id="rId10"/>
  </p:sldIdLst>
  <p:sldSz cx="12192000" cy="6858000"/>
  <p:notesSz cx="6858000" cy="9525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73A053A-1042-401D-9847-27575F68237A}">
          <p14:sldIdLst>
            <p14:sldId id="256"/>
            <p14:sldId id="280"/>
            <p14:sldId id="281"/>
            <p14:sldId id="290"/>
            <p14:sldId id="288"/>
            <p14:sldId id="291"/>
            <p14:sldId id="289"/>
            <p14:sldId id="260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ll" initials="d" lastIdx="2" clrIdx="0">
    <p:extLst>
      <p:ext uri="{19B8F6BF-5375-455C-9EA6-DF929625EA0E}">
        <p15:presenceInfo xmlns:p15="http://schemas.microsoft.com/office/powerpoint/2012/main" userId="de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779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779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A5C8993B-7E7A-4806-9EFE-A317E01DE56B}" type="datetimeFigureOut">
              <a:rPr lang="ar-IQ" smtClean="0"/>
              <a:t>16/11/1447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1190625"/>
            <a:ext cx="5715000" cy="3214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583906"/>
            <a:ext cx="5486400" cy="375046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047097"/>
            <a:ext cx="2971800" cy="4779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047097"/>
            <a:ext cx="2971800" cy="4779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494C4B18-2E6A-4B36-AB24-36E401256D5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29074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C4B18-2E6A-4B36-AB24-36E401256D52}" type="slidenum">
              <a:rPr lang="ar-IQ" smtClean="0"/>
              <a:t>4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78154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33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87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50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2281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69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49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61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15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45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3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54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40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8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6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7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36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2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92EE8BF-44BF-4445-B975-923606B314C7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042A4-8C57-431E-BA49-35B87129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2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E98805-9037-4C66-95C1-FD267C10D329}"/>
              </a:ext>
            </a:extLst>
          </p:cNvPr>
          <p:cNvSpPr txBox="1">
            <a:spLocks/>
          </p:cNvSpPr>
          <p:nvPr/>
        </p:nvSpPr>
        <p:spPr>
          <a:xfrm>
            <a:off x="332935" y="362242"/>
            <a:ext cx="11526129" cy="643184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 dirty="0"/>
          </a:p>
          <a:p>
            <a:endParaRPr lang="en-US" dirty="0"/>
          </a:p>
          <a:p>
            <a:pPr algn="ctr"/>
            <a:r>
              <a:rPr lang="en-US" sz="6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Grammar</a:t>
            </a:r>
          </a:p>
          <a:p>
            <a:pPr algn="ctr"/>
            <a:endParaRPr lang="en-US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Continuous Tense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Arabic Department</a:t>
            </a:r>
          </a:p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Prepared By:    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Arwa Harith </a:t>
            </a:r>
            <a:r>
              <a:rPr lang="en-US" sz="4400" b="1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Hasan</a:t>
            </a:r>
            <a:r>
              <a:rPr lang="en-US" sz="440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4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64798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072D3E-FF17-D935-9490-E9814158B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126" y="1919235"/>
            <a:ext cx="9254532" cy="4235759"/>
          </a:xfrm>
        </p:spPr>
        <p:txBody>
          <a:bodyPr/>
          <a:lstStyle/>
          <a:p>
            <a:r>
              <a:rPr lang="en-US" sz="72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   Past Continuous</a:t>
            </a:r>
            <a:br>
              <a:rPr lang="en-US" sz="72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en-US" sz="72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           </a:t>
            </a:r>
            <a:r>
              <a:rPr kumimoji="0" lang="en-US" sz="7200" b="1" i="1" u="none" strike="noStrike" kern="1200" normalizeH="0" baseline="0" noProof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Tense</a:t>
            </a:r>
            <a:endParaRPr lang="en-US" sz="7200" b="1" i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0760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B4C54-FEB9-6A09-08E5-4CD3CC55A2D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363" y="90488"/>
            <a:ext cx="11958637" cy="6672262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u="sng" dirty="0">
                <a:solidFill>
                  <a:srgbClr val="C00000"/>
                </a:solidFill>
              </a:rPr>
              <a:t>Past Continuous Tense </a:t>
            </a:r>
            <a:r>
              <a:rPr lang="en-US" b="1" u="sng" dirty="0"/>
              <a:t> </a:t>
            </a:r>
            <a:r>
              <a:rPr lang="en-US" b="1" u="sng" dirty="0">
                <a:solidFill>
                  <a:srgbClr val="C00000"/>
                </a:solidFill>
              </a:rPr>
              <a:t>( I was doing something)</a:t>
            </a:r>
            <a:br>
              <a:rPr lang="en-US" b="1" dirty="0"/>
            </a:br>
            <a:r>
              <a:rPr lang="en-US" b="1" dirty="0"/>
              <a:t> </a:t>
            </a:r>
            <a:r>
              <a:rPr lang="en-US" sz="3600" dirty="0">
                <a:solidFill>
                  <a:srgbClr val="7030A0"/>
                </a:solidFill>
              </a:rPr>
              <a:t>which means that I was in the middle of doing something at a certain time ; the action or situation had already started before this time, but hadn’t  finished :  </a:t>
            </a:r>
            <a:br>
              <a:rPr lang="en-US" sz="3600" dirty="0">
                <a:solidFill>
                  <a:srgbClr val="7030A0"/>
                </a:solidFill>
              </a:rPr>
            </a:br>
            <a:r>
              <a:rPr lang="en-US" sz="3600" dirty="0">
                <a:solidFill>
                  <a:srgbClr val="7030A0"/>
                </a:solidFill>
              </a:rPr>
              <a:t>     </a:t>
            </a:r>
            <a:r>
              <a:rPr lang="en-US" sz="1800" b="1" dirty="0">
                <a:solidFill>
                  <a:srgbClr val="FF0000"/>
                </a:solidFill>
              </a:rPr>
              <a:t>I started doing                   (  I was doing )              I finished doing                            </a:t>
            </a:r>
            <a:br>
              <a:rPr lang="en-US" sz="3600" dirty="0">
                <a:solidFill>
                  <a:srgbClr val="7030A0"/>
                </a:solidFill>
              </a:rPr>
            </a:br>
            <a:r>
              <a:rPr lang="en-US" sz="3600" dirty="0">
                <a:solidFill>
                  <a:srgbClr val="7030A0"/>
                </a:solidFill>
              </a:rPr>
              <a:t>____  ____________   __________    __________   ________</a:t>
            </a:r>
            <a:br>
              <a:rPr lang="en-US" sz="3600" dirty="0">
                <a:solidFill>
                  <a:srgbClr val="7030A0"/>
                </a:solidFill>
              </a:rPr>
            </a:br>
            <a:r>
              <a:rPr lang="en-US" sz="3600" dirty="0">
                <a:solidFill>
                  <a:srgbClr val="7030A0"/>
                </a:solidFill>
              </a:rPr>
              <a:t>     </a:t>
            </a:r>
            <a:r>
              <a:rPr lang="en-US" sz="2800" dirty="0">
                <a:solidFill>
                  <a:srgbClr val="7030A0"/>
                </a:solidFill>
              </a:rPr>
              <a:t>past</a:t>
            </a:r>
            <a:r>
              <a:rPr lang="en-US" sz="3600" dirty="0">
                <a:solidFill>
                  <a:srgbClr val="7030A0"/>
                </a:solidFill>
              </a:rPr>
              <a:t>                                      </a:t>
            </a:r>
            <a:r>
              <a:rPr lang="en-US" sz="3600" dirty="0" err="1">
                <a:solidFill>
                  <a:srgbClr val="7030A0"/>
                </a:solidFill>
              </a:rPr>
              <a:t>past</a:t>
            </a:r>
            <a:r>
              <a:rPr lang="en-US" sz="3600" dirty="0">
                <a:solidFill>
                  <a:srgbClr val="7030A0"/>
                </a:solidFill>
              </a:rPr>
              <a:t>               now</a:t>
            </a:r>
            <a:br>
              <a:rPr lang="en-US" sz="3600" dirty="0">
                <a:solidFill>
                  <a:srgbClr val="7030A0"/>
                </a:solidFill>
              </a:rPr>
            </a:br>
            <a:br>
              <a:rPr lang="en-US" sz="3600" dirty="0">
                <a:solidFill>
                  <a:srgbClr val="7030A0"/>
                </a:solidFill>
              </a:rPr>
            </a:br>
            <a:endParaRPr lang="ar-IQ" sz="3600" dirty="0">
              <a:solidFill>
                <a:srgbClr val="7030A0"/>
              </a:solidFill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4B9CACBE-6ACB-2050-A465-1EA56B439F6F}"/>
              </a:ext>
            </a:extLst>
          </p:cNvPr>
          <p:cNvSpPr/>
          <p:nvPr/>
        </p:nvSpPr>
        <p:spPr>
          <a:xfrm>
            <a:off x="4385188" y="4247535"/>
            <a:ext cx="153874" cy="5373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437448B4-0DC3-399A-B96D-6128BFE20296}"/>
              </a:ext>
            </a:extLst>
          </p:cNvPr>
          <p:cNvSpPr/>
          <p:nvPr/>
        </p:nvSpPr>
        <p:spPr>
          <a:xfrm>
            <a:off x="7118556" y="4201815"/>
            <a:ext cx="153874" cy="6223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31606A25-227B-6B7F-E3E3-AE0B24CF2BFA}"/>
              </a:ext>
            </a:extLst>
          </p:cNvPr>
          <p:cNvSpPr/>
          <p:nvPr/>
        </p:nvSpPr>
        <p:spPr>
          <a:xfrm>
            <a:off x="1317523" y="4201815"/>
            <a:ext cx="153874" cy="5373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51D7013A-DA40-3F21-8803-8F7EE7B3EA0B}"/>
              </a:ext>
            </a:extLst>
          </p:cNvPr>
          <p:cNvSpPr/>
          <p:nvPr/>
        </p:nvSpPr>
        <p:spPr>
          <a:xfrm flipV="1">
            <a:off x="9806205" y="4116767"/>
            <a:ext cx="153874" cy="6223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3370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B491C-27A0-BE9A-E7D5-EDF4E5C84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91" y="108155"/>
            <a:ext cx="12005186" cy="6749845"/>
          </a:xfrm>
        </p:spPr>
        <p:txBody>
          <a:bodyPr/>
          <a:lstStyle/>
          <a:p>
            <a:r>
              <a:rPr lang="en-US" b="1" dirty="0"/>
              <a:t>Yesterday</a:t>
            </a:r>
            <a:r>
              <a:rPr lang="en-US" dirty="0"/>
              <a:t> Karen and Jim played tennis.</a:t>
            </a:r>
            <a:br>
              <a:rPr lang="en-US" dirty="0"/>
            </a:br>
            <a:r>
              <a:rPr lang="en-US" dirty="0"/>
              <a:t> They began at 10 o’clock and finished </a:t>
            </a:r>
            <a:br>
              <a:rPr lang="en-US" dirty="0"/>
            </a:br>
            <a:r>
              <a:rPr lang="en-US" dirty="0"/>
              <a:t>at 11.30.</a:t>
            </a:r>
            <a:br>
              <a:rPr lang="en-US" dirty="0"/>
            </a:br>
            <a:r>
              <a:rPr lang="en-US" dirty="0"/>
              <a:t>So, at 10.30 </a:t>
            </a:r>
            <a:r>
              <a:rPr lang="en-US" b="1" u="sng" dirty="0"/>
              <a:t>they were playing </a:t>
            </a:r>
            <a:r>
              <a:rPr lang="en-US" dirty="0"/>
              <a:t>tennis.</a:t>
            </a:r>
            <a:br>
              <a:rPr lang="en-US" dirty="0"/>
            </a:br>
            <a:r>
              <a:rPr lang="en-US" dirty="0"/>
              <a:t>(</a:t>
            </a: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1E5155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They were playing= </a:t>
            </a: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they are in the middle of playing</a:t>
            </a: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1E5155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. </a:t>
            </a:r>
            <a:r>
              <a:rPr lang="en-US" dirty="0">
                <a:solidFill>
                  <a:srgbClr val="1E5155"/>
                </a:solidFill>
                <a:latin typeface="Century Gothic" panose="020B0502020202020204"/>
              </a:rPr>
              <a:t>They hadn’t finished playing.)</a:t>
            </a:r>
            <a:br>
              <a:rPr lang="en-US" dirty="0">
                <a:solidFill>
                  <a:srgbClr val="1E5155"/>
                </a:solidFill>
                <a:latin typeface="Century Gothic" panose="020B0502020202020204"/>
              </a:rPr>
            </a:br>
            <a:endParaRPr lang="ar-IQ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C977C65-EEC4-73EE-6D46-654394A288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380" y="4100052"/>
            <a:ext cx="6440129" cy="275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801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151DF8-9D72-B2F2-4987-16D158948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2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           Past Continuous Tense </a:t>
            </a:r>
            <a:br>
              <a:rPr kumimoji="0" lang="en-US" sz="42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en-US" sz="42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            </a:t>
            </a:r>
            <a:r>
              <a:rPr kumimoji="0" lang="en-US" sz="42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( was/were+(v.+</a:t>
            </a:r>
            <a:r>
              <a:rPr kumimoji="0" lang="en-US" sz="4200" b="1" i="0" u="sng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ing</a:t>
            </a:r>
            <a:r>
              <a:rPr kumimoji="0" lang="en-US" sz="42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)</a:t>
            </a:r>
            <a:endParaRPr lang="ar-IQ" u="sng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BCA4721-B492-345E-47CE-13845CF9C0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Positive         and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45EDFA5-6186-236E-173D-6BB0D64EE53A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ar-IQ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7F21FC-3CF8-DA16-1E1B-45E5667220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Negative Form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40FFF8-98A1-D664-FCB1-260A4BF4BE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Question Form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4DBE90D-CAF0-F9B9-AF2B-E97172E595E2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ar-IQ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283F9F8F-27E2-996A-F39F-F92C95205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815400"/>
              </p:ext>
            </p:extLst>
          </p:nvPr>
        </p:nvGraphicFramePr>
        <p:xfrm>
          <a:off x="216310" y="2659625"/>
          <a:ext cx="6269292" cy="256825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70719">
                  <a:extLst>
                    <a:ext uri="{9D8B030D-6E8A-4147-A177-3AD203B41FA5}">
                      <a16:colId xmlns:a16="http://schemas.microsoft.com/office/drawing/2014/main" val="1900151761"/>
                    </a:ext>
                  </a:extLst>
                </a:gridCol>
                <a:gridCol w="1809623">
                  <a:extLst>
                    <a:ext uri="{9D8B030D-6E8A-4147-A177-3AD203B41FA5}">
                      <a16:colId xmlns:a16="http://schemas.microsoft.com/office/drawing/2014/main" val="2883525626"/>
                    </a:ext>
                  </a:extLst>
                </a:gridCol>
                <a:gridCol w="1559356">
                  <a:extLst>
                    <a:ext uri="{9D8B030D-6E8A-4147-A177-3AD203B41FA5}">
                      <a16:colId xmlns:a16="http://schemas.microsoft.com/office/drawing/2014/main" val="678176904"/>
                    </a:ext>
                  </a:extLst>
                </a:gridCol>
                <a:gridCol w="1729594">
                  <a:extLst>
                    <a:ext uri="{9D8B030D-6E8A-4147-A177-3AD203B41FA5}">
                      <a16:colId xmlns:a16="http://schemas.microsoft.com/office/drawing/2014/main" val="1077172856"/>
                    </a:ext>
                  </a:extLst>
                </a:gridCol>
              </a:tblGrid>
              <a:tr h="856085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v.+</a:t>
                      </a:r>
                      <a:r>
                        <a:rPr lang="en-US" dirty="0" err="1"/>
                        <a:t>ing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Be (negative)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Be(positive)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subject</a:t>
                      </a:r>
                      <a:endParaRPr lang="ar-IQ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430615"/>
                  </a:ext>
                </a:extLst>
              </a:tr>
              <a:tr h="856085"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working  </a:t>
                      </a:r>
                      <a:endParaRPr lang="ar-IQ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Wasn’t</a:t>
                      </a:r>
                      <a:endParaRPr lang="ar-IQ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was</a:t>
                      </a:r>
                      <a:endParaRPr lang="ar-IQ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I/He/she/it</a:t>
                      </a:r>
                      <a:endParaRPr lang="ar-IQ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636688"/>
                  </a:ext>
                </a:extLst>
              </a:tr>
              <a:tr h="856085"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working </a:t>
                      </a:r>
                      <a:endParaRPr lang="ar-IQ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weren’t</a:t>
                      </a:r>
                      <a:endParaRPr lang="ar-IQ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were</a:t>
                      </a:r>
                      <a:endParaRPr lang="ar-IQ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We/you/they</a:t>
                      </a:r>
                      <a:endParaRPr lang="ar-IQ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1058883"/>
                  </a:ext>
                </a:extLst>
              </a:tr>
            </a:tbl>
          </a:graphicData>
        </a:graphic>
      </p:graphicFrame>
      <p:graphicFrame>
        <p:nvGraphicFramePr>
          <p:cNvPr id="12" name="Table 9">
            <a:extLst>
              <a:ext uri="{FF2B5EF4-FFF2-40B4-BE49-F238E27FC236}">
                <a16:creationId xmlns:a16="http://schemas.microsoft.com/office/drawing/2014/main" id="{6A9DC887-3061-93AF-1325-5C98AFC81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741264"/>
              </p:ext>
            </p:extLst>
          </p:nvPr>
        </p:nvGraphicFramePr>
        <p:xfrm>
          <a:off x="6676103" y="2659626"/>
          <a:ext cx="5280912" cy="404597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77017">
                  <a:extLst>
                    <a:ext uri="{9D8B030D-6E8A-4147-A177-3AD203B41FA5}">
                      <a16:colId xmlns:a16="http://schemas.microsoft.com/office/drawing/2014/main" val="1900151761"/>
                    </a:ext>
                  </a:extLst>
                </a:gridCol>
                <a:gridCol w="1642568">
                  <a:extLst>
                    <a:ext uri="{9D8B030D-6E8A-4147-A177-3AD203B41FA5}">
                      <a16:colId xmlns:a16="http://schemas.microsoft.com/office/drawing/2014/main" val="624862813"/>
                    </a:ext>
                  </a:extLst>
                </a:gridCol>
                <a:gridCol w="796986">
                  <a:extLst>
                    <a:ext uri="{9D8B030D-6E8A-4147-A177-3AD203B41FA5}">
                      <a16:colId xmlns:a16="http://schemas.microsoft.com/office/drawing/2014/main" val="678176904"/>
                    </a:ext>
                  </a:extLst>
                </a:gridCol>
                <a:gridCol w="1664341">
                  <a:extLst>
                    <a:ext uri="{9D8B030D-6E8A-4147-A177-3AD203B41FA5}">
                      <a16:colId xmlns:a16="http://schemas.microsoft.com/office/drawing/2014/main" val="1077172856"/>
                    </a:ext>
                  </a:extLst>
                </a:gridCol>
              </a:tblGrid>
              <a:tr h="861577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v.+</a:t>
                      </a:r>
                      <a:r>
                        <a:rPr lang="en-US" dirty="0" err="1"/>
                        <a:t>ing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subject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be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err="1"/>
                        <a:t>Wh</a:t>
                      </a:r>
                      <a:r>
                        <a:rPr lang="en-US" dirty="0"/>
                        <a:t>-question</a:t>
                      </a:r>
                      <a:endParaRPr lang="ar-IQ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430615"/>
                  </a:ext>
                </a:extLst>
              </a:tr>
              <a:tr h="3184397"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  working?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I </a:t>
                      </a:r>
                    </a:p>
                    <a:p>
                      <a:pPr rtl="1"/>
                      <a:r>
                        <a:rPr lang="en-US" b="1" dirty="0"/>
                        <a:t>He/she/it</a:t>
                      </a:r>
                    </a:p>
                    <a:p>
                      <a:pPr rtl="1"/>
                      <a:r>
                        <a:rPr lang="en-US" b="1" dirty="0"/>
                        <a:t>We/you/they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Was</a:t>
                      </a:r>
                    </a:p>
                    <a:p>
                      <a:pPr rtl="1"/>
                      <a:r>
                        <a:rPr lang="en-US" b="1" dirty="0"/>
                        <a:t>Was</a:t>
                      </a:r>
                    </a:p>
                    <a:p>
                      <a:pPr rtl="1"/>
                      <a:r>
                        <a:rPr lang="en-US" b="1" dirty="0"/>
                        <a:t>were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/>
                        <a:t>What</a:t>
                      </a:r>
                    </a:p>
                    <a:p>
                      <a:pPr rtl="1"/>
                      <a:r>
                        <a:rPr lang="en-US" b="1" dirty="0"/>
                        <a:t>Where</a:t>
                      </a:r>
                    </a:p>
                    <a:p>
                      <a:pPr rtl="1"/>
                      <a:r>
                        <a:rPr lang="en-US" b="1" dirty="0"/>
                        <a:t>When</a:t>
                      </a:r>
                    </a:p>
                    <a:p>
                      <a:pPr rtl="1"/>
                      <a:r>
                        <a:rPr lang="en-US" b="1" dirty="0"/>
                        <a:t>Why</a:t>
                      </a:r>
                    </a:p>
                    <a:p>
                      <a:pPr rtl="1"/>
                      <a:r>
                        <a:rPr lang="en-US" b="1" dirty="0"/>
                        <a:t>Who</a:t>
                      </a:r>
                    </a:p>
                    <a:p>
                      <a:pPr rtl="1"/>
                      <a:endParaRPr lang="ar-IQ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385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92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3160A9F-6C62-C91E-1307-EFE09DB67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0050834" cy="855406"/>
          </a:xfrm>
        </p:spPr>
        <p:txBody>
          <a:bodyPr/>
          <a:lstStyle/>
          <a:p>
            <a:r>
              <a:rPr lang="en-US" dirty="0"/>
              <a:t>Examples:</a:t>
            </a:r>
            <a:endParaRPr lang="ar-IQ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D24A980-BDB5-7CE6-CE86-343DD402A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8258"/>
            <a:ext cx="12103510" cy="6169742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/>
              <a:t>This time </a:t>
            </a:r>
            <a:r>
              <a:rPr lang="en-US" dirty="0">
                <a:solidFill>
                  <a:srgbClr val="C00000"/>
                </a:solidFill>
              </a:rPr>
              <a:t>last year </a:t>
            </a:r>
            <a:r>
              <a:rPr lang="en-US" dirty="0"/>
              <a:t>I </a:t>
            </a:r>
            <a:r>
              <a:rPr lang="en-US" b="1" u="sng" dirty="0">
                <a:solidFill>
                  <a:srgbClr val="C00000"/>
                </a:solidFill>
              </a:rPr>
              <a:t>was living </a:t>
            </a:r>
            <a:r>
              <a:rPr lang="en-US" dirty="0"/>
              <a:t>in Babylon.(</a:t>
            </a:r>
            <a:r>
              <a:rPr lang="en-US" dirty="0">
                <a:solidFill>
                  <a:srgbClr val="C00000"/>
                </a:solidFill>
              </a:rPr>
              <a:t>positive</a:t>
            </a:r>
            <a:r>
              <a:rPr lang="en-US" dirty="0"/>
              <a:t>)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They </a:t>
            </a:r>
            <a:r>
              <a:rPr lang="en-US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were waiting</a:t>
            </a:r>
            <a:r>
              <a:rPr lang="en-US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the bus when the accident happened.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Caroline </a:t>
            </a:r>
            <a:r>
              <a:rPr lang="en-US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was skiing</a:t>
            </a:r>
            <a:r>
              <a:rPr lang="en-US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when she broke her leg.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When we arrived </a:t>
            </a:r>
            <a:r>
              <a:rPr lang="en-US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</a:t>
            </a:r>
            <a:r>
              <a:rPr lang="en-US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was having</a:t>
            </a:r>
            <a:r>
              <a:rPr lang="en-US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bath.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When the fire started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I 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was watching</a:t>
            </a: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 </a:t>
            </a:r>
            <a:r>
              <a:rPr lang="en-US" dirty="0">
                <a:solidFill>
                  <a:srgbClr val="19191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television. 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191919"/>
                </a:solidFill>
                <a:latin typeface="Times New Roman" panose="02020603050405020304" pitchFamily="18" charset="0"/>
              </a:rPr>
              <a:t>I waved to Helen, but </a:t>
            </a:r>
            <a:r>
              <a:rPr lang="en-US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she wasn’t looking</a:t>
            </a:r>
            <a:r>
              <a:rPr lang="en-US" dirty="0">
                <a:solidFill>
                  <a:srgbClr val="191919"/>
                </a:solidFill>
                <a:latin typeface="Times New Roman" panose="02020603050405020304" pitchFamily="18" charset="0"/>
              </a:rPr>
              <a:t>. (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</a:rPr>
              <a:t>negative</a:t>
            </a:r>
            <a:r>
              <a:rPr lang="en-US" dirty="0">
                <a:solidFill>
                  <a:srgbClr val="191919"/>
                </a:solidFill>
                <a:latin typeface="Times New Roman" panose="02020603050405020304" pitchFamily="18" charset="0"/>
              </a:rPr>
              <a:t>)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What were you doing </a:t>
            </a:r>
            <a:r>
              <a:rPr lang="en-US" dirty="0">
                <a:solidFill>
                  <a:srgbClr val="191919"/>
                </a:solidFill>
                <a:latin typeface="Times New Roman" panose="02020603050405020304" pitchFamily="18" charset="0"/>
              </a:rPr>
              <a:t>at 10 o’clock last night? (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wh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</a:rPr>
              <a:t>-question</a:t>
            </a:r>
            <a:r>
              <a:rPr lang="en-US" dirty="0">
                <a:solidFill>
                  <a:srgbClr val="191919"/>
                </a:solidFill>
                <a:latin typeface="Times New Roman" panose="02020603050405020304" pitchFamily="18" charset="0"/>
              </a:rPr>
              <a:t>)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</a:rPr>
              <a:t>Yesterday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at 10 PM </a:t>
            </a:r>
            <a:r>
              <a:rPr lang="en-US" b="1" u="sng" dirty="0">
                <a:solidFill>
                  <a:srgbClr val="C00000"/>
                </a:solidFill>
              </a:rPr>
              <a:t>I was eating </a:t>
            </a:r>
            <a:r>
              <a:rPr lang="en-US" dirty="0"/>
              <a:t>my dinner.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49174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25165-AD55-E1DD-0B2E-96C6C6518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Tail- questions and short answers</a:t>
            </a:r>
            <a:endParaRPr lang="ar-IQ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61EC8-2849-0D70-3796-2A55F1906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477" y="1356852"/>
            <a:ext cx="11857703" cy="5368413"/>
          </a:xfrm>
        </p:spPr>
        <p:txBody>
          <a:bodyPr/>
          <a:lstStyle/>
          <a:p>
            <a:r>
              <a:rPr lang="en-US" sz="2800" b="1" u="sng" dirty="0"/>
              <a:t>Be (</a:t>
            </a:r>
            <a:r>
              <a:rPr lang="en-US" sz="2800" b="1" u="sng" dirty="0" err="1"/>
              <a:t>was,were</a:t>
            </a:r>
            <a:r>
              <a:rPr lang="en-US" sz="2800" b="1" u="sng" dirty="0"/>
              <a:t>)+Subject+(v.+</a:t>
            </a:r>
            <a:r>
              <a:rPr lang="en-US" sz="2800" b="1" u="sng" dirty="0" err="1"/>
              <a:t>ing</a:t>
            </a:r>
            <a:r>
              <a:rPr lang="en-US" sz="2800" b="1" u="sng" dirty="0"/>
              <a:t>)+ Complement of the sentence?</a:t>
            </a:r>
          </a:p>
          <a:p>
            <a:r>
              <a:rPr lang="en-US" sz="2800" dirty="0"/>
              <a:t>Ex. </a:t>
            </a:r>
            <a:r>
              <a:rPr lang="en-US" sz="2800" dirty="0">
                <a:solidFill>
                  <a:srgbClr val="C00000"/>
                </a:solidFill>
              </a:rPr>
              <a:t>She was writing </a:t>
            </a:r>
            <a:r>
              <a:rPr lang="en-US" sz="2800" dirty="0"/>
              <a:t>a letter to her parents last night.(</a:t>
            </a:r>
            <a:r>
              <a:rPr lang="en-US" sz="2800" dirty="0">
                <a:solidFill>
                  <a:srgbClr val="C00000"/>
                </a:solidFill>
              </a:rPr>
              <a:t>positive</a:t>
            </a:r>
            <a:r>
              <a:rPr lang="en-US" sz="2800" dirty="0"/>
              <a:t>) </a:t>
            </a:r>
          </a:p>
          <a:p>
            <a:r>
              <a:rPr lang="en-US" sz="2800" dirty="0">
                <a:solidFill>
                  <a:srgbClr val="C00000"/>
                </a:solidFill>
              </a:rPr>
              <a:t>Was she writing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</a:rPr>
              <a:t>a letter to her parents last night ?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/>
                <a:ea typeface="+mj-ea"/>
              </a:rPr>
              <a:t>(</a:t>
            </a:r>
            <a:r>
              <a:rPr lang="en-US" sz="2800" dirty="0">
                <a:solidFill>
                  <a:srgbClr val="C00000"/>
                </a:solidFill>
              </a:rPr>
              <a:t>Tail- questions</a:t>
            </a:r>
            <a:r>
              <a:rPr lang="en-US" sz="2800" dirty="0"/>
              <a:t>)</a:t>
            </a:r>
          </a:p>
          <a:p>
            <a:r>
              <a:rPr lang="en-US" sz="2800" dirty="0"/>
              <a:t>Yes, she was. (</a:t>
            </a:r>
            <a:r>
              <a:rPr lang="en-US" sz="2800" dirty="0">
                <a:solidFill>
                  <a:srgbClr val="C00000"/>
                </a:solidFill>
              </a:rPr>
              <a:t>positive short answer</a:t>
            </a:r>
            <a:r>
              <a:rPr lang="en-US" sz="2800" dirty="0"/>
              <a:t>)</a:t>
            </a:r>
          </a:p>
          <a:p>
            <a:r>
              <a:rPr lang="en-US" sz="2800" dirty="0"/>
              <a:t>No, she wasn’t. (</a:t>
            </a:r>
            <a:r>
              <a:rPr lang="en-US" sz="2800" dirty="0">
                <a:solidFill>
                  <a:srgbClr val="C00000"/>
                </a:solidFill>
              </a:rPr>
              <a:t>negative short answer</a:t>
            </a:r>
            <a:r>
              <a:rPr lang="en-US" sz="2800" dirty="0"/>
              <a:t>)</a:t>
            </a:r>
          </a:p>
          <a:p>
            <a:r>
              <a:rPr lang="en-US" sz="2800" dirty="0"/>
              <a:t>Ex. </a:t>
            </a:r>
            <a:r>
              <a:rPr lang="en-US" sz="2800" dirty="0">
                <a:solidFill>
                  <a:srgbClr val="C00000"/>
                </a:solidFill>
              </a:rPr>
              <a:t>They were swimming </a:t>
            </a:r>
            <a:r>
              <a:rPr lang="en-US" sz="2800" dirty="0"/>
              <a:t>in the pool 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BEBEB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800" dirty="0">
                <a:solidFill>
                  <a:srgbClr val="C00000"/>
                </a:solidFill>
              </a:rPr>
              <a:t>Were they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j-ea"/>
              </a:rPr>
              <a:t>swimming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</a:rPr>
              <a:t>in the pool ?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j-ea"/>
              </a:rPr>
              <a:t>Tail- questions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BEBEB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800" dirty="0"/>
              <a:t>Yes, they were.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j-ea"/>
              </a:rPr>
              <a:t>positive short answer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</a:rPr>
              <a:t>)</a:t>
            </a:r>
            <a:endParaRPr lang="en-US" sz="2800" dirty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BEBEB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800" dirty="0"/>
              <a:t>No, they weren’t.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/>
                <a:ea typeface="+mj-ea"/>
              </a:rPr>
              <a:t>negative short answer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j-ea"/>
              </a:rPr>
              <a:t>)</a:t>
            </a: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28434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E98805-9037-4C66-95C1-FD267C10D32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sz="24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 between the past continuous ( </a:t>
            </a:r>
            <a:r>
              <a:rPr lang="en-US" sz="2400" b="1" i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Iwas</a:t>
            </a:r>
            <a:r>
              <a:rPr lang="en-US" sz="24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doing) and past simple(I did)</a:t>
            </a:r>
          </a:p>
          <a:p>
            <a:pPr algn="just"/>
            <a:endParaRPr lang="en-US" sz="2800" b="1" dirty="0">
              <a:latin typeface="Constantia" panose="02030602050306030303" pitchFamily="18" charset="0"/>
              <a:cs typeface="+mj-cs"/>
            </a:endParaRPr>
          </a:p>
          <a:p>
            <a:pPr algn="just"/>
            <a:endParaRPr lang="en-US" sz="2800" b="1" dirty="0">
              <a:latin typeface="Constantia" panose="02030602050306030303" pitchFamily="18" charset="0"/>
              <a:cs typeface="+mj-cs"/>
            </a:endParaRPr>
          </a:p>
          <a:p>
            <a:pPr algn="just"/>
            <a:endParaRPr lang="en-US" sz="2800" b="1" dirty="0">
              <a:latin typeface="Constantia" panose="02030602050306030303" pitchFamily="18" charset="0"/>
              <a:cs typeface="+mj-cs"/>
            </a:endParaRPr>
          </a:p>
          <a:p>
            <a:pPr algn="just"/>
            <a:endParaRPr lang="en-US" sz="2800" b="1" dirty="0">
              <a:latin typeface="Constantia" panose="02030602050306030303" pitchFamily="18" charset="0"/>
              <a:cs typeface="+mj-cs"/>
            </a:endParaRPr>
          </a:p>
          <a:p>
            <a:pPr algn="just"/>
            <a:endParaRPr lang="en-US" sz="2800" b="1" dirty="0">
              <a:latin typeface="Constantia" panose="02030602050306030303" pitchFamily="18" charset="0"/>
              <a:cs typeface="+mj-cs"/>
            </a:endParaRPr>
          </a:p>
          <a:p>
            <a:pPr algn="just"/>
            <a:endParaRPr lang="en-US" sz="2800" b="1" dirty="0">
              <a:latin typeface="Constantia" panose="02030602050306030303" pitchFamily="18" charset="0"/>
              <a:cs typeface="+mj-cs"/>
            </a:endParaRPr>
          </a:p>
          <a:p>
            <a:pPr algn="just"/>
            <a:endParaRPr lang="en-US" sz="2800" b="1" dirty="0">
              <a:latin typeface="Constantia" panose="02030602050306030303" pitchFamily="18" charset="0"/>
              <a:cs typeface="+mj-cs"/>
            </a:endParaRPr>
          </a:p>
          <a:p>
            <a:pPr algn="just"/>
            <a:endParaRPr lang="en-US" sz="2800" b="1" dirty="0">
              <a:latin typeface="Constantia" panose="02030602050306030303" pitchFamily="18" charset="0"/>
              <a:cs typeface="+mj-cs"/>
            </a:endParaRPr>
          </a:p>
          <a:p>
            <a:pPr marL="457200" indent="-457200" algn="just">
              <a:buFontTx/>
              <a:buChar char="-"/>
            </a:pPr>
            <a:r>
              <a:rPr lang="en-US" sz="2800" dirty="0">
                <a:latin typeface="Constantia" panose="02030602050306030303" pitchFamily="18" charset="0"/>
                <a:cs typeface="+mj-cs"/>
              </a:rPr>
              <a:t>We often use the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onstantia" panose="02030602050306030303" pitchFamily="18" charset="0"/>
                <a:cs typeface="+mj-cs"/>
              </a:rPr>
              <a:t>past simple and the past continuous together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onstantia" panose="02030602050306030303" pitchFamily="18" charset="0"/>
                <a:cs typeface="+mj-cs"/>
              </a:rPr>
              <a:t> </a:t>
            </a:r>
            <a:r>
              <a:rPr lang="en-US" sz="2800" dirty="0">
                <a:latin typeface="Constantia" panose="02030602050306030303" pitchFamily="18" charset="0"/>
                <a:cs typeface="+mj-cs"/>
              </a:rPr>
              <a:t>to say that something happened in the middle of something else:</a:t>
            </a:r>
          </a:p>
          <a:p>
            <a:pPr marL="457200" indent="-457200" algn="just">
              <a:buFontTx/>
              <a:buChar char="-"/>
            </a:pPr>
            <a:endParaRPr lang="en-US" sz="2800" dirty="0">
              <a:latin typeface="Constantia" panose="02030602050306030303" pitchFamily="18" charset="0"/>
              <a:cs typeface="+mj-cs"/>
            </a:endParaRPr>
          </a:p>
          <a:p>
            <a:pPr algn="just"/>
            <a:endParaRPr lang="en-US" sz="2800" dirty="0">
              <a:latin typeface="Constantia" panose="02030602050306030303" pitchFamily="18" charset="0"/>
              <a:cs typeface="+mj-cs"/>
            </a:endParaRPr>
          </a:p>
          <a:p>
            <a:pPr marL="457200" indent="-457200" algn="just">
              <a:buFontTx/>
              <a:buChar char="-"/>
            </a:pPr>
            <a:r>
              <a:rPr lang="en-US" sz="2800" dirty="0">
                <a:latin typeface="Constantia" panose="02030602050306030303" pitchFamily="18" charset="0"/>
                <a:cs typeface="+mj-cs"/>
              </a:rPr>
              <a:t>Matt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onstantia" panose="02030602050306030303" pitchFamily="18" charset="0"/>
                <a:cs typeface="+mj-cs"/>
              </a:rPr>
              <a:t>phoned</a:t>
            </a:r>
            <a:r>
              <a:rPr lang="en-US" sz="2800" dirty="0">
                <a:latin typeface="Constantia" panose="02030602050306030303" pitchFamily="18" charset="0"/>
                <a:cs typeface="+mj-cs"/>
              </a:rPr>
              <a:t> while we </a:t>
            </a:r>
            <a:r>
              <a:rPr lang="en-US" sz="2800" dirty="0">
                <a:solidFill>
                  <a:srgbClr val="FF0000"/>
                </a:solidFill>
                <a:latin typeface="Constantia" panose="02030602050306030303" pitchFamily="18" charset="0"/>
                <a:cs typeface="+mj-cs"/>
              </a:rPr>
              <a:t>were having </a:t>
            </a:r>
            <a:r>
              <a:rPr lang="en-US" sz="2800" dirty="0">
                <a:latin typeface="Constantia" panose="02030602050306030303" pitchFamily="18" charset="0"/>
                <a:cs typeface="+mj-cs"/>
              </a:rPr>
              <a:t>dinner.</a:t>
            </a:r>
          </a:p>
          <a:p>
            <a:pPr marL="457200" indent="-457200" algn="just">
              <a:buFontTx/>
              <a:buChar char="-"/>
            </a:pPr>
            <a:r>
              <a:rPr lang="en-US" sz="2800" dirty="0">
                <a:latin typeface="Constantia" panose="02030602050306030303" pitchFamily="18" charset="0"/>
                <a:cs typeface="+mj-cs"/>
              </a:rPr>
              <a:t>I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onstantia" panose="02030602050306030303" pitchFamily="18" charset="0"/>
                <a:cs typeface="+mj-cs"/>
              </a:rPr>
              <a:t>hurt</a:t>
            </a:r>
            <a:r>
              <a:rPr lang="en-US" sz="2800" dirty="0">
                <a:latin typeface="Constantia" panose="02030602050306030303" pitchFamily="18" charset="0"/>
                <a:cs typeface="+mj-cs"/>
              </a:rPr>
              <a:t> my back while I  </a:t>
            </a:r>
            <a:r>
              <a:rPr lang="en-US" sz="2800" dirty="0">
                <a:solidFill>
                  <a:srgbClr val="FF0000"/>
                </a:solidFill>
                <a:latin typeface="Constantia" panose="02030602050306030303" pitchFamily="18" charset="0"/>
                <a:cs typeface="+mj-cs"/>
              </a:rPr>
              <a:t>was working </a:t>
            </a:r>
            <a:r>
              <a:rPr lang="en-US" sz="2800" dirty="0">
                <a:latin typeface="Constantia" panose="02030602050306030303" pitchFamily="18" charset="0"/>
                <a:cs typeface="+mj-cs"/>
              </a:rPr>
              <a:t>in the garden.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9CDC519-6A3D-FC47-F77E-4413CE360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326719"/>
              </p:ext>
            </p:extLst>
          </p:nvPr>
        </p:nvGraphicFramePr>
        <p:xfrm>
          <a:off x="255638" y="629264"/>
          <a:ext cx="9904362" cy="301420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2181">
                  <a:extLst>
                    <a:ext uri="{9D8B030D-6E8A-4147-A177-3AD203B41FA5}">
                      <a16:colId xmlns:a16="http://schemas.microsoft.com/office/drawing/2014/main" val="809305976"/>
                    </a:ext>
                  </a:extLst>
                </a:gridCol>
                <a:gridCol w="4952181">
                  <a:extLst>
                    <a:ext uri="{9D8B030D-6E8A-4147-A177-3AD203B41FA5}">
                      <a16:colId xmlns:a16="http://schemas.microsoft.com/office/drawing/2014/main" val="507888486"/>
                    </a:ext>
                  </a:extLst>
                </a:gridCol>
              </a:tblGrid>
              <a:tr h="699934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Past simple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Past continuous</a:t>
                      </a:r>
                      <a:endParaRPr lang="ar-IQ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489318"/>
                  </a:ext>
                </a:extLst>
              </a:tr>
              <a:tr h="699934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Complete action 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In the middle of an action</a:t>
                      </a:r>
                      <a:endParaRPr lang="ar-IQ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074343"/>
                  </a:ext>
                </a:extLst>
              </a:tr>
              <a:tr h="699934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I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walked</a:t>
                      </a:r>
                      <a:r>
                        <a:rPr lang="en-US" dirty="0"/>
                        <a:t> home after the party last night.</a:t>
                      </a:r>
                    </a:p>
                    <a:p>
                      <a:pPr rtl="1"/>
                      <a:r>
                        <a:rPr lang="en-US" dirty="0"/>
                        <a:t>(all the way , completely)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I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was walking </a:t>
                      </a:r>
                      <a:r>
                        <a:rPr lang="en-US" dirty="0"/>
                        <a:t>home when I met Dave.</a:t>
                      </a:r>
                    </a:p>
                    <a:p>
                      <a:pPr marL="0" marR="0" lvl="0" indent="0" algn="l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(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 the middle of an action)</a:t>
                      </a:r>
                      <a:endParaRPr kumimoji="0" lang="ar-IQ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IQ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334012"/>
                  </a:ext>
                </a:extLst>
              </a:tr>
              <a:tr h="699934"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Kate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watched </a:t>
                      </a:r>
                      <a:r>
                        <a:rPr lang="en-US" dirty="0"/>
                        <a:t>television a lot when she was ill last year.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/>
                        <a:t>Kate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was watching </a:t>
                      </a:r>
                      <a:r>
                        <a:rPr lang="en-US" dirty="0"/>
                        <a:t>television when we arrived. </a:t>
                      </a:r>
                      <a:endParaRPr lang="ar-IQ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894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67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E98805-9037-4C66-95C1-FD267C10D329}"/>
              </a:ext>
            </a:extLst>
          </p:cNvPr>
          <p:cNvSpPr txBox="1">
            <a:spLocks/>
          </p:cNvSpPr>
          <p:nvPr/>
        </p:nvSpPr>
        <p:spPr>
          <a:xfrm>
            <a:off x="473612" y="450165"/>
            <a:ext cx="11526129" cy="61335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US" sz="11500" dirty="0">
              <a:latin typeface="Edwardian Script ITC" panose="030303020407070D0804" pitchFamily="66" charset="0"/>
              <a:cs typeface="Times New Roman" panose="02020603050405020304" pitchFamily="18" charset="0"/>
            </a:endParaRPr>
          </a:p>
          <a:p>
            <a:pPr algn="ctr"/>
            <a:r>
              <a:rPr lang="en-US" sz="11500" b="1" dirty="0">
                <a:solidFill>
                  <a:srgbClr val="C00000"/>
                </a:solidFill>
                <a:latin typeface="Edwardian Script ITC" panose="030303020407070D0804" pitchFamily="66" charset="0"/>
                <a:cs typeface="Times New Roman" panose="02020603050405020304" pitchFamily="18" charset="0"/>
              </a:rPr>
              <a:t>Thank you for listening</a:t>
            </a:r>
          </a:p>
        </p:txBody>
      </p:sp>
    </p:spTree>
    <p:extLst>
      <p:ext uri="{BB962C8B-B14F-4D97-AF65-F5344CB8AC3E}">
        <p14:creationId xmlns:p14="http://schemas.microsoft.com/office/powerpoint/2010/main" val="37785458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4282</TotalTime>
  <Words>547</Words>
  <Application>Microsoft Office PowerPoint</Application>
  <PresentationFormat>Widescreen</PresentationFormat>
  <Paragraphs>90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Calibri</vt:lpstr>
      <vt:lpstr>Century Gothic</vt:lpstr>
      <vt:lpstr>Constantia</vt:lpstr>
      <vt:lpstr>Edwardian Script ITC</vt:lpstr>
      <vt:lpstr>Symbol</vt:lpstr>
      <vt:lpstr>Times New Roman</vt:lpstr>
      <vt:lpstr>Wingdings 3</vt:lpstr>
      <vt:lpstr>Ion</vt:lpstr>
      <vt:lpstr>PowerPoint Presentation</vt:lpstr>
      <vt:lpstr>    Past Continuous             Tense</vt:lpstr>
      <vt:lpstr> Past Continuous Tense  ( I was doing something)  which means that I was in the middle of doing something at a certain time ; the action or situation had already started before this time, but hadn’t  finished :        I started doing                   (  I was doing )              I finished doing                             ____  ____________   __________    __________   ________      past                                      past               now  </vt:lpstr>
      <vt:lpstr>Yesterday Karen and Jim played tennis.  They began at 10 o’clock and finished  at 11.30. So, at 10.30 they were playing tennis. (They were playing= they are in the middle of playing. They hadn’t finished playing.) </vt:lpstr>
      <vt:lpstr>           Past Continuous Tense              ( was/were+(v.+ing)</vt:lpstr>
      <vt:lpstr>Examples:</vt:lpstr>
      <vt:lpstr>Tail- questions and short answers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Ameer</dc:creator>
  <cp:lastModifiedBy>dell</cp:lastModifiedBy>
  <cp:revision>108</cp:revision>
  <cp:lastPrinted>2023-05-31T21:03:38Z</cp:lastPrinted>
  <dcterms:created xsi:type="dcterms:W3CDTF">2020-01-20T19:49:40Z</dcterms:created>
  <dcterms:modified xsi:type="dcterms:W3CDTF">2026-05-01T22:15:59Z</dcterms:modified>
</cp:coreProperties>
</file>