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5" r:id="rId1"/>
  </p:sldMasterIdLst>
  <p:notesMasterIdLst>
    <p:notesMasterId r:id="rId52"/>
  </p:notesMasterIdLst>
  <p:sldIdLst>
    <p:sldId id="281" r:id="rId2"/>
    <p:sldId id="282" r:id="rId3"/>
    <p:sldId id="283" r:id="rId4"/>
    <p:sldId id="284" r:id="rId5"/>
    <p:sldId id="300" r:id="rId6"/>
    <p:sldId id="285" r:id="rId7"/>
    <p:sldId id="311" r:id="rId8"/>
    <p:sldId id="312" r:id="rId9"/>
    <p:sldId id="313" r:id="rId10"/>
    <p:sldId id="314" r:id="rId11"/>
    <p:sldId id="315" r:id="rId12"/>
    <p:sldId id="326" r:id="rId13"/>
    <p:sldId id="327" r:id="rId14"/>
    <p:sldId id="301" r:id="rId15"/>
    <p:sldId id="305" r:id="rId16"/>
    <p:sldId id="286" r:id="rId17"/>
    <p:sldId id="316" r:id="rId18"/>
    <p:sldId id="328" r:id="rId19"/>
    <p:sldId id="329" r:id="rId20"/>
    <p:sldId id="302" r:id="rId21"/>
    <p:sldId id="287" r:id="rId22"/>
    <p:sldId id="317" r:id="rId23"/>
    <p:sldId id="318" r:id="rId24"/>
    <p:sldId id="330" r:id="rId25"/>
    <p:sldId id="331" r:id="rId26"/>
    <p:sldId id="303" r:id="rId27"/>
    <p:sldId id="288" r:id="rId28"/>
    <p:sldId id="319" r:id="rId29"/>
    <p:sldId id="321" r:id="rId30"/>
    <p:sldId id="320" r:id="rId31"/>
    <p:sldId id="332" r:id="rId32"/>
    <p:sldId id="333" r:id="rId33"/>
    <p:sldId id="334" r:id="rId34"/>
    <p:sldId id="335" r:id="rId35"/>
    <p:sldId id="306" r:id="rId36"/>
    <p:sldId id="322" r:id="rId37"/>
    <p:sldId id="336" r:id="rId38"/>
    <p:sldId id="337" r:id="rId39"/>
    <p:sldId id="304" r:id="rId40"/>
    <p:sldId id="307" r:id="rId41"/>
    <p:sldId id="308" r:id="rId42"/>
    <p:sldId id="310" r:id="rId43"/>
    <p:sldId id="323" r:id="rId44"/>
    <p:sldId id="338" r:id="rId45"/>
    <p:sldId id="339" r:id="rId46"/>
    <p:sldId id="309" r:id="rId47"/>
    <p:sldId id="324" r:id="rId48"/>
    <p:sldId id="325" r:id="rId49"/>
    <p:sldId id="340" r:id="rId50"/>
    <p:sldId id="341"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83" d="100"/>
          <a:sy n="83" d="100"/>
        </p:scale>
        <p:origin x="-96" y="-1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D24F38-21C1-4F0F-9890-49D438C01A1D}" type="doc">
      <dgm:prSet loTypeId="urn:microsoft.com/office/officeart/2005/8/layout/orgChart1" loCatId="hierarchy" qsTypeId="urn:microsoft.com/office/officeart/2005/8/quickstyle/simple1" qsCatId="simple" csTypeId="urn:microsoft.com/office/officeart/2005/8/colors/accent1_2" csCatId="accent1" phldr="1"/>
      <dgm:spPr/>
    </dgm:pt>
    <dgm:pt modelId="{60BA965E-1646-487D-8A51-350D020AB911}">
      <dgm:prSet/>
      <dgm:spPr>
        <a:solidFill>
          <a:schemeClr val="bg1"/>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LB"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rPr>
            <a:t>ا</a:t>
          </a:r>
          <a:r>
            <a:rPr kumimoji="0" lang="ar-LB" altLang="en-US" b="0" i="0" u="none" strike="noStrike" cap="none" normalizeH="0" baseline="0" dirty="0">
              <a:ln>
                <a:noFill/>
              </a:ln>
              <a:solidFill>
                <a:srgbClr val="3720E0"/>
              </a:solidFill>
              <a:effectLst>
                <a:outerShdw blurRad="38100" dist="38100" dir="2700000" algn="tl">
                  <a:srgbClr val="C0C0C0"/>
                </a:outerShdw>
              </a:effectLst>
              <a:latin typeface="Arial" panose="020B0604020202020204" pitchFamily="34" charset="0"/>
              <a:cs typeface="Arial" panose="020B0604020202020204" pitchFamily="34" charset="0"/>
            </a:rPr>
            <a:t>لمفاعيل</a:t>
          </a:r>
          <a:r>
            <a:rPr kumimoji="0" lang="ar-LB"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en-US"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dgm:t>
    </dgm:pt>
    <dgm:pt modelId="{A78A3E43-B916-4D0C-8CA5-7D7319990EB5}" type="parTrans" cxnId="{74F8F985-5FAD-40D3-9462-9C728418C259}">
      <dgm:prSet/>
      <dgm:spPr/>
      <dgm:t>
        <a:bodyPr/>
        <a:lstStyle/>
        <a:p>
          <a:endParaRPr lang="en-US"/>
        </a:p>
      </dgm:t>
    </dgm:pt>
    <dgm:pt modelId="{58469CE0-87A0-4904-AAA3-2F20038B5636}" type="sibTrans" cxnId="{74F8F985-5FAD-40D3-9462-9C728418C259}">
      <dgm:prSet/>
      <dgm:spPr/>
      <dgm:t>
        <a:bodyPr/>
        <a:lstStyle/>
        <a:p>
          <a:endParaRPr lang="en-US"/>
        </a:p>
      </dgm:t>
    </dgm:pt>
    <dgm:pt modelId="{740E267E-CE76-4F10-A9D8-598BDCB21026}">
      <dgm:prSet/>
      <dgm:spPr>
        <a:solidFill>
          <a:schemeClr val="bg1"/>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LB" altLang="en-US" b="0" i="0" u="none" strike="noStrike" cap="none" normalizeH="0" baseline="0" dirty="0">
              <a:ln>
                <a:noFill/>
              </a:ln>
              <a:solidFill>
                <a:srgbClr val="FF9900"/>
              </a:solidFill>
              <a:effectLst/>
              <a:latin typeface="Arial" panose="020B0604020202020204" pitchFamily="34" charset="0"/>
              <a:cs typeface="Arial" panose="020B0604020202020204" pitchFamily="34" charset="0"/>
            </a:rPr>
            <a:t>المفعول المطلق</a:t>
          </a:r>
          <a:endParaRPr kumimoji="0" lang="en-US" altLang="en-US" b="0" i="0" u="none" strike="noStrike" cap="none" normalizeH="0" baseline="0" dirty="0">
            <a:ln>
              <a:noFill/>
            </a:ln>
            <a:solidFill>
              <a:srgbClr val="FF9900"/>
            </a:solidFill>
            <a:effectLst/>
            <a:latin typeface="Arial" panose="020B0604020202020204" pitchFamily="34" charset="0"/>
            <a:cs typeface="Arial" panose="020B0604020202020204" pitchFamily="34" charset="0"/>
          </a:endParaRPr>
        </a:p>
      </dgm:t>
    </dgm:pt>
    <dgm:pt modelId="{4C649E53-0414-45EE-9B91-453A00E3B734}" type="parTrans" cxnId="{FA2B28C1-7BBE-4F17-9A63-63C6943C2673}">
      <dgm:prSet/>
      <dgm:spPr/>
      <dgm:t>
        <a:bodyPr/>
        <a:lstStyle/>
        <a:p>
          <a:endParaRPr lang="en-US"/>
        </a:p>
      </dgm:t>
    </dgm:pt>
    <dgm:pt modelId="{9A382A0B-0267-433B-ACC2-9E8A4313359D}" type="sibTrans" cxnId="{FA2B28C1-7BBE-4F17-9A63-63C6943C2673}">
      <dgm:prSet/>
      <dgm:spPr/>
      <dgm:t>
        <a:bodyPr/>
        <a:lstStyle/>
        <a:p>
          <a:endParaRPr lang="en-US"/>
        </a:p>
      </dgm:t>
    </dgm:pt>
    <dgm:pt modelId="{D02DBBF6-E779-426B-9C1D-F92CC8F18E5A}">
      <dgm:prSet/>
      <dgm:spPr>
        <a:solidFill>
          <a:schemeClr val="bg1"/>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LB" altLang="en-US" b="0" i="0" u="none" strike="noStrike" cap="none" normalizeH="0" baseline="0" dirty="0">
              <a:ln>
                <a:noFill/>
              </a:ln>
              <a:solidFill>
                <a:srgbClr val="CC00CC"/>
              </a:solidFill>
              <a:effectLst/>
              <a:latin typeface="Arial" panose="020B0604020202020204" pitchFamily="34" charset="0"/>
              <a:cs typeface="Arial" panose="020B0604020202020204" pitchFamily="34" charset="0"/>
            </a:rPr>
            <a:t>المفعول لأجله</a:t>
          </a:r>
          <a:endParaRPr kumimoji="0" lang="en-US" altLang="en-US" b="0" i="0" u="none" strike="noStrike" cap="none" normalizeH="0" baseline="0" dirty="0">
            <a:ln>
              <a:noFill/>
            </a:ln>
            <a:solidFill>
              <a:srgbClr val="CC00CC"/>
            </a:solidFill>
            <a:effectLst/>
            <a:latin typeface="Arial" panose="020B0604020202020204" pitchFamily="34" charset="0"/>
            <a:cs typeface="Arial" panose="020B0604020202020204" pitchFamily="34" charset="0"/>
          </a:endParaRPr>
        </a:p>
      </dgm:t>
    </dgm:pt>
    <dgm:pt modelId="{0BA868DC-3B0B-4047-A0E8-865877BA2F21}" type="parTrans" cxnId="{E51D4D31-943E-408D-889A-A867BBAEDC6D}">
      <dgm:prSet/>
      <dgm:spPr/>
      <dgm:t>
        <a:bodyPr/>
        <a:lstStyle/>
        <a:p>
          <a:endParaRPr lang="en-US"/>
        </a:p>
      </dgm:t>
    </dgm:pt>
    <dgm:pt modelId="{979D234D-7D5A-447D-8306-DD7F1D3DBF46}" type="sibTrans" cxnId="{E51D4D31-943E-408D-889A-A867BBAEDC6D}">
      <dgm:prSet/>
      <dgm:spPr/>
      <dgm:t>
        <a:bodyPr/>
        <a:lstStyle/>
        <a:p>
          <a:endParaRPr lang="en-US"/>
        </a:p>
      </dgm:t>
    </dgm:pt>
    <dgm:pt modelId="{519A0E07-2AB8-4FFF-B22E-B43A21FD02EE}">
      <dgm:prSet/>
      <dgm:spPr>
        <a:solidFill>
          <a:schemeClr val="bg1"/>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LB" altLang="en-US" b="0" i="0" u="none" strike="noStrike" cap="none" normalizeH="0" baseline="0">
              <a:ln>
                <a:noFill/>
              </a:ln>
              <a:solidFill>
                <a:schemeClr val="folHlink"/>
              </a:solidFill>
              <a:effectLst/>
              <a:latin typeface="Arial" panose="020B0604020202020204" pitchFamily="34" charset="0"/>
              <a:cs typeface="Arial" panose="020B0604020202020204" pitchFamily="34" charset="0"/>
            </a:rPr>
            <a:t>المفعول فيه</a:t>
          </a:r>
          <a:r>
            <a:rPr kumimoji="0" lang="ar-LB" altLang="en-US"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b="0" i="0" u="none" strike="noStrike" cap="none" normalizeH="0" baseline="0">
            <a:ln>
              <a:noFill/>
            </a:ln>
            <a:solidFill>
              <a:schemeClr val="tx1"/>
            </a:solidFill>
            <a:effectLst/>
            <a:latin typeface="Arial" panose="020B0604020202020204" pitchFamily="34" charset="0"/>
            <a:cs typeface="Arial" panose="020B0604020202020204" pitchFamily="34" charset="0"/>
          </a:endParaRPr>
        </a:p>
      </dgm:t>
    </dgm:pt>
    <dgm:pt modelId="{946ECFFE-87C9-4F2B-9CDB-2D2B8CCDAD3F}" type="parTrans" cxnId="{08618EB3-CDF6-409C-9CA5-BD257FDE88D0}">
      <dgm:prSet/>
      <dgm:spPr/>
      <dgm:t>
        <a:bodyPr/>
        <a:lstStyle/>
        <a:p>
          <a:endParaRPr lang="en-US"/>
        </a:p>
      </dgm:t>
    </dgm:pt>
    <dgm:pt modelId="{164A946E-9468-46E7-8BEC-31CB79325D7E}" type="sibTrans" cxnId="{08618EB3-CDF6-409C-9CA5-BD257FDE88D0}">
      <dgm:prSet/>
      <dgm:spPr/>
      <dgm:t>
        <a:bodyPr/>
        <a:lstStyle/>
        <a:p>
          <a:endParaRPr lang="en-US"/>
        </a:p>
      </dgm:t>
    </dgm:pt>
    <dgm:pt modelId="{AAACE0EE-38EB-44C6-A91F-B928E2B639FD}">
      <dgm:prSet/>
      <dgm:spPr>
        <a:solidFill>
          <a:schemeClr val="bg1"/>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LB" altLang="en-US" b="0" i="0" u="none" strike="noStrike" cap="none" normalizeH="0" baseline="0" dirty="0">
              <a:ln>
                <a:noFill/>
              </a:ln>
              <a:solidFill>
                <a:srgbClr val="FF66CC"/>
              </a:solidFill>
              <a:effectLst/>
              <a:latin typeface="Arial" panose="020B0604020202020204" pitchFamily="34" charset="0"/>
              <a:cs typeface="Arial" panose="020B0604020202020204" pitchFamily="34" charset="0"/>
            </a:rPr>
            <a:t>المفعول به</a:t>
          </a:r>
          <a:endParaRPr kumimoji="0" lang="en-US"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dgm:t>
    </dgm:pt>
    <dgm:pt modelId="{8E4C6650-2123-4BAF-9DE1-3A11720BB14C}" type="parTrans" cxnId="{6E03CFD3-0A8E-44AB-BB37-7B4400AF0B70}">
      <dgm:prSet/>
      <dgm:spPr/>
      <dgm:t>
        <a:bodyPr/>
        <a:lstStyle/>
        <a:p>
          <a:endParaRPr lang="en-US"/>
        </a:p>
      </dgm:t>
    </dgm:pt>
    <dgm:pt modelId="{278F5E5E-9934-46E2-B8A7-9A613E343A77}" type="sibTrans" cxnId="{6E03CFD3-0A8E-44AB-BB37-7B4400AF0B70}">
      <dgm:prSet/>
      <dgm:spPr/>
      <dgm:t>
        <a:bodyPr/>
        <a:lstStyle/>
        <a:p>
          <a:endParaRPr lang="en-US"/>
        </a:p>
      </dgm:t>
    </dgm:pt>
    <dgm:pt modelId="{2E38D2A2-5F12-4EF4-8370-9EDC56173393}">
      <dgm:prSet/>
      <dgm:spPr>
        <a:solidFill>
          <a:schemeClr val="bg1"/>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IQ" altLang="en-US" b="0" i="0" u="none" strike="noStrike" cap="none" normalizeH="0" baseline="0" dirty="0">
              <a:ln>
                <a:noFill/>
              </a:ln>
              <a:solidFill>
                <a:srgbClr val="CC00CC"/>
              </a:solidFill>
              <a:effectLst/>
              <a:latin typeface="Arial" panose="020B0604020202020204" pitchFamily="34" charset="0"/>
              <a:cs typeface="Arial" panose="020B0604020202020204" pitchFamily="34" charset="0"/>
            </a:rPr>
            <a:t>المفعول معه</a:t>
          </a:r>
          <a:endParaRPr kumimoji="0" lang="en-US" altLang="en-US" b="0" i="0" u="none" strike="noStrike" cap="none" normalizeH="0" baseline="0" dirty="0">
            <a:ln>
              <a:noFill/>
            </a:ln>
            <a:solidFill>
              <a:srgbClr val="CC00CC"/>
            </a:solidFill>
            <a:effectLst/>
            <a:latin typeface="Arial" panose="020B0604020202020204" pitchFamily="34" charset="0"/>
            <a:cs typeface="Arial" panose="020B0604020202020204" pitchFamily="34" charset="0"/>
          </a:endParaRPr>
        </a:p>
      </dgm:t>
    </dgm:pt>
    <dgm:pt modelId="{5E2A4B4C-3485-4B66-ABA7-52AC6E5CFB0D}" type="parTrans" cxnId="{7DF19B05-4D42-480E-A00C-E088C0EA875A}">
      <dgm:prSet/>
      <dgm:spPr/>
      <dgm:t>
        <a:bodyPr/>
        <a:lstStyle/>
        <a:p>
          <a:pPr rtl="1"/>
          <a:endParaRPr lang="ar-IQ"/>
        </a:p>
      </dgm:t>
    </dgm:pt>
    <dgm:pt modelId="{A8605801-A9AD-47E8-84FB-6C3D45315079}" type="sibTrans" cxnId="{7DF19B05-4D42-480E-A00C-E088C0EA875A}">
      <dgm:prSet/>
      <dgm:spPr/>
      <dgm:t>
        <a:bodyPr/>
        <a:lstStyle/>
        <a:p>
          <a:pPr rtl="1"/>
          <a:endParaRPr lang="ar-IQ"/>
        </a:p>
      </dgm:t>
    </dgm:pt>
    <dgm:pt modelId="{02FCA1D6-E3FA-4EAC-A736-38AB1704CB25}" type="pres">
      <dgm:prSet presAssocID="{88D24F38-21C1-4F0F-9890-49D438C01A1D}" presName="hierChild1" presStyleCnt="0">
        <dgm:presLayoutVars>
          <dgm:orgChart val="1"/>
          <dgm:chPref val="1"/>
          <dgm:dir/>
          <dgm:animOne val="branch"/>
          <dgm:animLvl val="lvl"/>
          <dgm:resizeHandles/>
        </dgm:presLayoutVars>
      </dgm:prSet>
      <dgm:spPr/>
    </dgm:pt>
    <dgm:pt modelId="{37898CA9-0E24-4A86-91B5-4C1E5D484A7D}" type="pres">
      <dgm:prSet presAssocID="{60BA965E-1646-487D-8A51-350D020AB911}" presName="hierRoot1" presStyleCnt="0">
        <dgm:presLayoutVars>
          <dgm:hierBranch/>
        </dgm:presLayoutVars>
      </dgm:prSet>
      <dgm:spPr/>
    </dgm:pt>
    <dgm:pt modelId="{686C5842-0460-4EAD-A311-951038CDFCD2}" type="pres">
      <dgm:prSet presAssocID="{60BA965E-1646-487D-8A51-350D020AB911}" presName="rootComposite1" presStyleCnt="0"/>
      <dgm:spPr/>
    </dgm:pt>
    <dgm:pt modelId="{37ED01C0-ACAB-4F7D-A048-229059965D66}" type="pres">
      <dgm:prSet presAssocID="{60BA965E-1646-487D-8A51-350D020AB911}" presName="rootText1" presStyleLbl="node0" presStyleIdx="0" presStyleCnt="1">
        <dgm:presLayoutVars>
          <dgm:chPref val="3"/>
        </dgm:presLayoutVars>
      </dgm:prSet>
      <dgm:spPr/>
    </dgm:pt>
    <dgm:pt modelId="{D9F3C140-A01E-4D81-B339-D9CD7813B404}" type="pres">
      <dgm:prSet presAssocID="{60BA965E-1646-487D-8A51-350D020AB911}" presName="rootConnector1" presStyleLbl="node1" presStyleIdx="0" presStyleCnt="0"/>
      <dgm:spPr/>
    </dgm:pt>
    <dgm:pt modelId="{1756E97B-6D16-41F9-B4E5-A9333BCF8ED3}" type="pres">
      <dgm:prSet presAssocID="{60BA965E-1646-487D-8A51-350D020AB911}" presName="hierChild2" presStyleCnt="0"/>
      <dgm:spPr/>
    </dgm:pt>
    <dgm:pt modelId="{C3A91F4A-DBC7-410C-A976-216D27677C8E}" type="pres">
      <dgm:prSet presAssocID="{4C649E53-0414-45EE-9B91-453A00E3B734}" presName="Name35" presStyleLbl="parChTrans1D2" presStyleIdx="0" presStyleCnt="5"/>
      <dgm:spPr/>
    </dgm:pt>
    <dgm:pt modelId="{3F470ED0-8C1E-4A84-9901-BA74F9B9BDFB}" type="pres">
      <dgm:prSet presAssocID="{740E267E-CE76-4F10-A9D8-598BDCB21026}" presName="hierRoot2" presStyleCnt="0">
        <dgm:presLayoutVars>
          <dgm:hierBranch/>
        </dgm:presLayoutVars>
      </dgm:prSet>
      <dgm:spPr/>
    </dgm:pt>
    <dgm:pt modelId="{93E34F6F-A1C5-4954-9304-7AA2CBA6267F}" type="pres">
      <dgm:prSet presAssocID="{740E267E-CE76-4F10-A9D8-598BDCB21026}" presName="rootComposite" presStyleCnt="0"/>
      <dgm:spPr/>
    </dgm:pt>
    <dgm:pt modelId="{0BA05A49-D506-478F-A902-C91AA4FF33CE}" type="pres">
      <dgm:prSet presAssocID="{740E267E-CE76-4F10-A9D8-598BDCB21026}" presName="rootText" presStyleLbl="node2" presStyleIdx="0" presStyleCnt="5">
        <dgm:presLayoutVars>
          <dgm:chPref val="3"/>
        </dgm:presLayoutVars>
      </dgm:prSet>
      <dgm:spPr/>
    </dgm:pt>
    <dgm:pt modelId="{14D835A9-D16D-494E-B7FE-E9FAA938A9A4}" type="pres">
      <dgm:prSet presAssocID="{740E267E-CE76-4F10-A9D8-598BDCB21026}" presName="rootConnector" presStyleLbl="node2" presStyleIdx="0" presStyleCnt="5"/>
      <dgm:spPr/>
    </dgm:pt>
    <dgm:pt modelId="{95E5F18C-9E9C-407B-BA24-2AD58AD5B0EF}" type="pres">
      <dgm:prSet presAssocID="{740E267E-CE76-4F10-A9D8-598BDCB21026}" presName="hierChild4" presStyleCnt="0"/>
      <dgm:spPr/>
    </dgm:pt>
    <dgm:pt modelId="{A767660C-4237-4080-B077-AF686CD60EC9}" type="pres">
      <dgm:prSet presAssocID="{740E267E-CE76-4F10-A9D8-598BDCB21026}" presName="hierChild5" presStyleCnt="0"/>
      <dgm:spPr/>
    </dgm:pt>
    <dgm:pt modelId="{EB1010A6-33EF-4E53-83E1-16B286C03A2C}" type="pres">
      <dgm:prSet presAssocID="{5E2A4B4C-3485-4B66-ABA7-52AC6E5CFB0D}" presName="Name35" presStyleLbl="parChTrans1D2" presStyleIdx="1" presStyleCnt="5"/>
      <dgm:spPr/>
    </dgm:pt>
    <dgm:pt modelId="{7EFB1F40-853F-4F9F-BC80-511E0B4F2E3F}" type="pres">
      <dgm:prSet presAssocID="{2E38D2A2-5F12-4EF4-8370-9EDC56173393}" presName="hierRoot2" presStyleCnt="0">
        <dgm:presLayoutVars>
          <dgm:hierBranch val="init"/>
        </dgm:presLayoutVars>
      </dgm:prSet>
      <dgm:spPr/>
    </dgm:pt>
    <dgm:pt modelId="{6B7567AA-1CE5-41ED-BCF6-84125E9E8D82}" type="pres">
      <dgm:prSet presAssocID="{2E38D2A2-5F12-4EF4-8370-9EDC56173393}" presName="rootComposite" presStyleCnt="0"/>
      <dgm:spPr/>
    </dgm:pt>
    <dgm:pt modelId="{9057409B-3A50-46DD-8F0C-0FF944F1B65E}" type="pres">
      <dgm:prSet presAssocID="{2E38D2A2-5F12-4EF4-8370-9EDC56173393}" presName="rootText" presStyleLbl="node2" presStyleIdx="1" presStyleCnt="5">
        <dgm:presLayoutVars>
          <dgm:chPref val="3"/>
        </dgm:presLayoutVars>
      </dgm:prSet>
      <dgm:spPr/>
    </dgm:pt>
    <dgm:pt modelId="{5879850A-EF4A-4FDB-8B1B-1342DD5693FC}" type="pres">
      <dgm:prSet presAssocID="{2E38D2A2-5F12-4EF4-8370-9EDC56173393}" presName="rootConnector" presStyleLbl="node2" presStyleIdx="1" presStyleCnt="5"/>
      <dgm:spPr/>
    </dgm:pt>
    <dgm:pt modelId="{6FB7BABC-A268-4787-81F5-02387F15AFF9}" type="pres">
      <dgm:prSet presAssocID="{2E38D2A2-5F12-4EF4-8370-9EDC56173393}" presName="hierChild4" presStyleCnt="0"/>
      <dgm:spPr/>
    </dgm:pt>
    <dgm:pt modelId="{6C687BDE-E31F-48CE-B233-F55F83B40BD8}" type="pres">
      <dgm:prSet presAssocID="{2E38D2A2-5F12-4EF4-8370-9EDC56173393}" presName="hierChild5" presStyleCnt="0"/>
      <dgm:spPr/>
    </dgm:pt>
    <dgm:pt modelId="{2334CE2C-1553-466D-AA72-64DF28F37B71}" type="pres">
      <dgm:prSet presAssocID="{0BA868DC-3B0B-4047-A0E8-865877BA2F21}" presName="Name35" presStyleLbl="parChTrans1D2" presStyleIdx="2" presStyleCnt="5"/>
      <dgm:spPr/>
    </dgm:pt>
    <dgm:pt modelId="{8B4B1A73-ED4E-46A2-B785-F3F3E43AC005}" type="pres">
      <dgm:prSet presAssocID="{D02DBBF6-E779-426B-9C1D-F92CC8F18E5A}" presName="hierRoot2" presStyleCnt="0">
        <dgm:presLayoutVars>
          <dgm:hierBranch/>
        </dgm:presLayoutVars>
      </dgm:prSet>
      <dgm:spPr/>
    </dgm:pt>
    <dgm:pt modelId="{E1115706-7D6B-4DC0-A055-527985131B11}" type="pres">
      <dgm:prSet presAssocID="{D02DBBF6-E779-426B-9C1D-F92CC8F18E5A}" presName="rootComposite" presStyleCnt="0"/>
      <dgm:spPr/>
    </dgm:pt>
    <dgm:pt modelId="{D22F6D88-5ACA-44C4-B7C3-75857BA15D02}" type="pres">
      <dgm:prSet presAssocID="{D02DBBF6-E779-426B-9C1D-F92CC8F18E5A}" presName="rootText" presStyleLbl="node2" presStyleIdx="2" presStyleCnt="5">
        <dgm:presLayoutVars>
          <dgm:chPref val="3"/>
        </dgm:presLayoutVars>
      </dgm:prSet>
      <dgm:spPr/>
    </dgm:pt>
    <dgm:pt modelId="{5CBF4893-3613-4B21-B951-76120FE65A11}" type="pres">
      <dgm:prSet presAssocID="{D02DBBF6-E779-426B-9C1D-F92CC8F18E5A}" presName="rootConnector" presStyleLbl="node2" presStyleIdx="2" presStyleCnt="5"/>
      <dgm:spPr/>
    </dgm:pt>
    <dgm:pt modelId="{92CF4304-ED47-4467-A348-BB6A38B08E9A}" type="pres">
      <dgm:prSet presAssocID="{D02DBBF6-E779-426B-9C1D-F92CC8F18E5A}" presName="hierChild4" presStyleCnt="0"/>
      <dgm:spPr/>
    </dgm:pt>
    <dgm:pt modelId="{AEC24A7A-2E77-4450-AF49-254C1A4E0109}" type="pres">
      <dgm:prSet presAssocID="{D02DBBF6-E779-426B-9C1D-F92CC8F18E5A}" presName="hierChild5" presStyleCnt="0"/>
      <dgm:spPr/>
    </dgm:pt>
    <dgm:pt modelId="{BD01957A-1B3F-47B8-AF8B-0EC711D30E30}" type="pres">
      <dgm:prSet presAssocID="{946ECFFE-87C9-4F2B-9CDB-2D2B8CCDAD3F}" presName="Name35" presStyleLbl="parChTrans1D2" presStyleIdx="3" presStyleCnt="5"/>
      <dgm:spPr/>
    </dgm:pt>
    <dgm:pt modelId="{20FB6F00-8CCA-4DCA-8E7C-E7F2E79EABED}" type="pres">
      <dgm:prSet presAssocID="{519A0E07-2AB8-4FFF-B22E-B43A21FD02EE}" presName="hierRoot2" presStyleCnt="0">
        <dgm:presLayoutVars>
          <dgm:hierBranch/>
        </dgm:presLayoutVars>
      </dgm:prSet>
      <dgm:spPr/>
    </dgm:pt>
    <dgm:pt modelId="{52F11A29-7031-4ED6-8698-52D4B7614D80}" type="pres">
      <dgm:prSet presAssocID="{519A0E07-2AB8-4FFF-B22E-B43A21FD02EE}" presName="rootComposite" presStyleCnt="0"/>
      <dgm:spPr/>
    </dgm:pt>
    <dgm:pt modelId="{FA647BAA-6DD7-47C3-9D4A-0FB6D41C222E}" type="pres">
      <dgm:prSet presAssocID="{519A0E07-2AB8-4FFF-B22E-B43A21FD02EE}" presName="rootText" presStyleLbl="node2" presStyleIdx="3" presStyleCnt="5">
        <dgm:presLayoutVars>
          <dgm:chPref val="3"/>
        </dgm:presLayoutVars>
      </dgm:prSet>
      <dgm:spPr/>
    </dgm:pt>
    <dgm:pt modelId="{55851635-8B54-4143-80E5-9F1E9C00D84D}" type="pres">
      <dgm:prSet presAssocID="{519A0E07-2AB8-4FFF-B22E-B43A21FD02EE}" presName="rootConnector" presStyleLbl="node2" presStyleIdx="3" presStyleCnt="5"/>
      <dgm:spPr/>
    </dgm:pt>
    <dgm:pt modelId="{C2739557-4A18-4661-8644-DAE35328C495}" type="pres">
      <dgm:prSet presAssocID="{519A0E07-2AB8-4FFF-B22E-B43A21FD02EE}" presName="hierChild4" presStyleCnt="0"/>
      <dgm:spPr/>
    </dgm:pt>
    <dgm:pt modelId="{47427AAC-A2CA-4B3E-800A-97F08A40BA4D}" type="pres">
      <dgm:prSet presAssocID="{519A0E07-2AB8-4FFF-B22E-B43A21FD02EE}" presName="hierChild5" presStyleCnt="0"/>
      <dgm:spPr/>
    </dgm:pt>
    <dgm:pt modelId="{40A46793-5B14-484C-BF9E-AAD64C5A7508}" type="pres">
      <dgm:prSet presAssocID="{8E4C6650-2123-4BAF-9DE1-3A11720BB14C}" presName="Name35" presStyleLbl="parChTrans1D2" presStyleIdx="4" presStyleCnt="5"/>
      <dgm:spPr/>
    </dgm:pt>
    <dgm:pt modelId="{B67725F7-423D-4AC9-82E8-C32E73A47381}" type="pres">
      <dgm:prSet presAssocID="{AAACE0EE-38EB-44C6-A91F-B928E2B639FD}" presName="hierRoot2" presStyleCnt="0">
        <dgm:presLayoutVars>
          <dgm:hierBranch/>
        </dgm:presLayoutVars>
      </dgm:prSet>
      <dgm:spPr/>
    </dgm:pt>
    <dgm:pt modelId="{FA4EAE60-98BE-45BD-9C58-2B7B9E798D29}" type="pres">
      <dgm:prSet presAssocID="{AAACE0EE-38EB-44C6-A91F-B928E2B639FD}" presName="rootComposite" presStyleCnt="0"/>
      <dgm:spPr/>
    </dgm:pt>
    <dgm:pt modelId="{BB5ED08B-B7B0-4693-9585-BDA5F7035BE8}" type="pres">
      <dgm:prSet presAssocID="{AAACE0EE-38EB-44C6-A91F-B928E2B639FD}" presName="rootText" presStyleLbl="node2" presStyleIdx="4" presStyleCnt="5">
        <dgm:presLayoutVars>
          <dgm:chPref val="3"/>
        </dgm:presLayoutVars>
      </dgm:prSet>
      <dgm:spPr/>
    </dgm:pt>
    <dgm:pt modelId="{7B03B650-FBF5-4145-803D-37845A8D0CEB}" type="pres">
      <dgm:prSet presAssocID="{AAACE0EE-38EB-44C6-A91F-B928E2B639FD}" presName="rootConnector" presStyleLbl="node2" presStyleIdx="4" presStyleCnt="5"/>
      <dgm:spPr/>
    </dgm:pt>
    <dgm:pt modelId="{63F5B640-DF5F-4401-AD34-E89F227B63CE}" type="pres">
      <dgm:prSet presAssocID="{AAACE0EE-38EB-44C6-A91F-B928E2B639FD}" presName="hierChild4" presStyleCnt="0"/>
      <dgm:spPr/>
    </dgm:pt>
    <dgm:pt modelId="{4B4AFC59-9115-4CB0-BD90-6E2F37F11F53}" type="pres">
      <dgm:prSet presAssocID="{AAACE0EE-38EB-44C6-A91F-B928E2B639FD}" presName="hierChild5" presStyleCnt="0"/>
      <dgm:spPr/>
    </dgm:pt>
    <dgm:pt modelId="{87996799-0115-47F8-B179-F344707EDFE7}" type="pres">
      <dgm:prSet presAssocID="{60BA965E-1646-487D-8A51-350D020AB911}" presName="hierChild3" presStyleCnt="0"/>
      <dgm:spPr/>
    </dgm:pt>
  </dgm:ptLst>
  <dgm:cxnLst>
    <dgm:cxn modelId="{7DF19B05-4D42-480E-A00C-E088C0EA875A}" srcId="{60BA965E-1646-487D-8A51-350D020AB911}" destId="{2E38D2A2-5F12-4EF4-8370-9EDC56173393}" srcOrd="1" destOrd="0" parTransId="{5E2A4B4C-3485-4B66-ABA7-52AC6E5CFB0D}" sibTransId="{A8605801-A9AD-47E8-84FB-6C3D45315079}"/>
    <dgm:cxn modelId="{9FBF560A-A9AA-41EE-8D77-BF585F418DFB}" type="presOf" srcId="{946ECFFE-87C9-4F2B-9CDB-2D2B8CCDAD3F}" destId="{BD01957A-1B3F-47B8-AF8B-0EC711D30E30}" srcOrd="0" destOrd="0" presId="urn:microsoft.com/office/officeart/2005/8/layout/orgChart1"/>
    <dgm:cxn modelId="{98527B19-4DD7-44AA-B839-74196804730D}" type="presOf" srcId="{2E38D2A2-5F12-4EF4-8370-9EDC56173393}" destId="{9057409B-3A50-46DD-8F0C-0FF944F1B65E}" srcOrd="0" destOrd="0" presId="urn:microsoft.com/office/officeart/2005/8/layout/orgChart1"/>
    <dgm:cxn modelId="{35DC4225-1DE1-4568-A625-16398DD6FD22}" type="presOf" srcId="{740E267E-CE76-4F10-A9D8-598BDCB21026}" destId="{0BA05A49-D506-478F-A902-C91AA4FF33CE}" srcOrd="0" destOrd="0" presId="urn:microsoft.com/office/officeart/2005/8/layout/orgChart1"/>
    <dgm:cxn modelId="{E51D4D31-943E-408D-889A-A867BBAEDC6D}" srcId="{60BA965E-1646-487D-8A51-350D020AB911}" destId="{D02DBBF6-E779-426B-9C1D-F92CC8F18E5A}" srcOrd="2" destOrd="0" parTransId="{0BA868DC-3B0B-4047-A0E8-865877BA2F21}" sibTransId="{979D234D-7D5A-447D-8306-DD7F1D3DBF46}"/>
    <dgm:cxn modelId="{1565FE3B-AF67-40D0-A2FB-861E89CF3FDD}" type="presOf" srcId="{4C649E53-0414-45EE-9B91-453A00E3B734}" destId="{C3A91F4A-DBC7-410C-A976-216D27677C8E}" srcOrd="0" destOrd="0" presId="urn:microsoft.com/office/officeart/2005/8/layout/orgChart1"/>
    <dgm:cxn modelId="{F5C6823C-9B67-4962-A6DA-B1F56D1B7B9D}" type="presOf" srcId="{8E4C6650-2123-4BAF-9DE1-3A11720BB14C}" destId="{40A46793-5B14-484C-BF9E-AAD64C5A7508}" srcOrd="0" destOrd="0" presId="urn:microsoft.com/office/officeart/2005/8/layout/orgChart1"/>
    <dgm:cxn modelId="{5A07CD74-8950-45E2-8B66-D19AB2DE6A02}" type="presOf" srcId="{519A0E07-2AB8-4FFF-B22E-B43A21FD02EE}" destId="{FA647BAA-6DD7-47C3-9D4A-0FB6D41C222E}" srcOrd="0" destOrd="0" presId="urn:microsoft.com/office/officeart/2005/8/layout/orgChart1"/>
    <dgm:cxn modelId="{06DBC455-6773-4202-8547-5BBB25A1C73E}" type="presOf" srcId="{D02DBBF6-E779-426B-9C1D-F92CC8F18E5A}" destId="{5CBF4893-3613-4B21-B951-76120FE65A11}" srcOrd="1" destOrd="0" presId="urn:microsoft.com/office/officeart/2005/8/layout/orgChart1"/>
    <dgm:cxn modelId="{43696E85-7C40-4872-B2A7-69D6A05D1B33}" type="presOf" srcId="{60BA965E-1646-487D-8A51-350D020AB911}" destId="{D9F3C140-A01E-4D81-B339-D9CD7813B404}" srcOrd="1" destOrd="0" presId="urn:microsoft.com/office/officeart/2005/8/layout/orgChart1"/>
    <dgm:cxn modelId="{74F8F985-5FAD-40D3-9462-9C728418C259}" srcId="{88D24F38-21C1-4F0F-9890-49D438C01A1D}" destId="{60BA965E-1646-487D-8A51-350D020AB911}" srcOrd="0" destOrd="0" parTransId="{A78A3E43-B916-4D0C-8CA5-7D7319990EB5}" sibTransId="{58469CE0-87A0-4904-AAA3-2F20038B5636}"/>
    <dgm:cxn modelId="{B7048586-C3FE-458B-9744-221B2FDEC57D}" type="presOf" srcId="{AAACE0EE-38EB-44C6-A91F-B928E2B639FD}" destId="{BB5ED08B-B7B0-4693-9585-BDA5F7035BE8}" srcOrd="0" destOrd="0" presId="urn:microsoft.com/office/officeart/2005/8/layout/orgChart1"/>
    <dgm:cxn modelId="{9BC12190-36EC-4E24-BD2A-B4DF5F2E792C}" type="presOf" srcId="{2E38D2A2-5F12-4EF4-8370-9EDC56173393}" destId="{5879850A-EF4A-4FDB-8B1B-1342DD5693FC}" srcOrd="1" destOrd="0" presId="urn:microsoft.com/office/officeart/2005/8/layout/orgChart1"/>
    <dgm:cxn modelId="{C25A3F94-30A1-4B55-BEB4-234A38025341}" type="presOf" srcId="{0BA868DC-3B0B-4047-A0E8-865877BA2F21}" destId="{2334CE2C-1553-466D-AA72-64DF28F37B71}" srcOrd="0" destOrd="0" presId="urn:microsoft.com/office/officeart/2005/8/layout/orgChart1"/>
    <dgm:cxn modelId="{13454B9B-4EC8-45A3-9D3F-CB302CE6FA89}" type="presOf" srcId="{AAACE0EE-38EB-44C6-A91F-B928E2B639FD}" destId="{7B03B650-FBF5-4145-803D-37845A8D0CEB}" srcOrd="1" destOrd="0" presId="urn:microsoft.com/office/officeart/2005/8/layout/orgChart1"/>
    <dgm:cxn modelId="{85DED29D-747D-451E-A860-7FDB6A91BEF0}" type="presOf" srcId="{88D24F38-21C1-4F0F-9890-49D438C01A1D}" destId="{02FCA1D6-E3FA-4EAC-A736-38AB1704CB25}" srcOrd="0" destOrd="0" presId="urn:microsoft.com/office/officeart/2005/8/layout/orgChart1"/>
    <dgm:cxn modelId="{FD6AD7AC-96C1-4EB7-8DBC-D1884922CE09}" type="presOf" srcId="{740E267E-CE76-4F10-A9D8-598BDCB21026}" destId="{14D835A9-D16D-494E-B7FE-E9FAA938A9A4}" srcOrd="1" destOrd="0" presId="urn:microsoft.com/office/officeart/2005/8/layout/orgChart1"/>
    <dgm:cxn modelId="{08618EB3-CDF6-409C-9CA5-BD257FDE88D0}" srcId="{60BA965E-1646-487D-8A51-350D020AB911}" destId="{519A0E07-2AB8-4FFF-B22E-B43A21FD02EE}" srcOrd="3" destOrd="0" parTransId="{946ECFFE-87C9-4F2B-9CDB-2D2B8CCDAD3F}" sibTransId="{164A946E-9468-46E7-8BEC-31CB79325D7E}"/>
    <dgm:cxn modelId="{AA2B9CB5-2243-4881-96DA-60F28015D493}" type="presOf" srcId="{5E2A4B4C-3485-4B66-ABA7-52AC6E5CFB0D}" destId="{EB1010A6-33EF-4E53-83E1-16B286C03A2C}" srcOrd="0" destOrd="0" presId="urn:microsoft.com/office/officeart/2005/8/layout/orgChart1"/>
    <dgm:cxn modelId="{FA2B28C1-7BBE-4F17-9A63-63C6943C2673}" srcId="{60BA965E-1646-487D-8A51-350D020AB911}" destId="{740E267E-CE76-4F10-A9D8-598BDCB21026}" srcOrd="0" destOrd="0" parTransId="{4C649E53-0414-45EE-9B91-453A00E3B734}" sibTransId="{9A382A0B-0267-433B-ACC2-9E8A4313359D}"/>
    <dgm:cxn modelId="{80FB3BD2-A132-42E6-A1C8-6D04C7667420}" type="presOf" srcId="{60BA965E-1646-487D-8A51-350D020AB911}" destId="{37ED01C0-ACAB-4F7D-A048-229059965D66}" srcOrd="0" destOrd="0" presId="urn:microsoft.com/office/officeart/2005/8/layout/orgChart1"/>
    <dgm:cxn modelId="{6E03CFD3-0A8E-44AB-BB37-7B4400AF0B70}" srcId="{60BA965E-1646-487D-8A51-350D020AB911}" destId="{AAACE0EE-38EB-44C6-A91F-B928E2B639FD}" srcOrd="4" destOrd="0" parTransId="{8E4C6650-2123-4BAF-9DE1-3A11720BB14C}" sibTransId="{278F5E5E-9934-46E2-B8A7-9A613E343A77}"/>
    <dgm:cxn modelId="{5FB374D6-A805-45F5-96D8-A3292A5BBD3C}" type="presOf" srcId="{D02DBBF6-E779-426B-9C1D-F92CC8F18E5A}" destId="{D22F6D88-5ACA-44C4-B7C3-75857BA15D02}" srcOrd="0" destOrd="0" presId="urn:microsoft.com/office/officeart/2005/8/layout/orgChart1"/>
    <dgm:cxn modelId="{34A4A9EC-9311-49D7-9B94-DD45140BB448}" type="presOf" srcId="{519A0E07-2AB8-4FFF-B22E-B43A21FD02EE}" destId="{55851635-8B54-4143-80E5-9F1E9C00D84D}" srcOrd="1" destOrd="0" presId="urn:microsoft.com/office/officeart/2005/8/layout/orgChart1"/>
    <dgm:cxn modelId="{516C4AA7-65C1-4E66-976C-C97B9F06CAFE}" type="presParOf" srcId="{02FCA1D6-E3FA-4EAC-A736-38AB1704CB25}" destId="{37898CA9-0E24-4A86-91B5-4C1E5D484A7D}" srcOrd="0" destOrd="0" presId="urn:microsoft.com/office/officeart/2005/8/layout/orgChart1"/>
    <dgm:cxn modelId="{01766C90-8E7E-4BEF-934E-44E9B1A9BEB3}" type="presParOf" srcId="{37898CA9-0E24-4A86-91B5-4C1E5D484A7D}" destId="{686C5842-0460-4EAD-A311-951038CDFCD2}" srcOrd="0" destOrd="0" presId="urn:microsoft.com/office/officeart/2005/8/layout/orgChart1"/>
    <dgm:cxn modelId="{409FF345-4F3E-4271-9EC9-F9DFA50E262E}" type="presParOf" srcId="{686C5842-0460-4EAD-A311-951038CDFCD2}" destId="{37ED01C0-ACAB-4F7D-A048-229059965D66}" srcOrd="0" destOrd="0" presId="urn:microsoft.com/office/officeart/2005/8/layout/orgChart1"/>
    <dgm:cxn modelId="{432CCDFA-0488-4B31-8EFC-9BB53EE63F28}" type="presParOf" srcId="{686C5842-0460-4EAD-A311-951038CDFCD2}" destId="{D9F3C140-A01E-4D81-B339-D9CD7813B404}" srcOrd="1" destOrd="0" presId="urn:microsoft.com/office/officeart/2005/8/layout/orgChart1"/>
    <dgm:cxn modelId="{DB2BF249-FEF9-4D79-AE0A-A27C3ABDB016}" type="presParOf" srcId="{37898CA9-0E24-4A86-91B5-4C1E5D484A7D}" destId="{1756E97B-6D16-41F9-B4E5-A9333BCF8ED3}" srcOrd="1" destOrd="0" presId="urn:microsoft.com/office/officeart/2005/8/layout/orgChart1"/>
    <dgm:cxn modelId="{80226676-994F-441B-B525-217B4CB2F312}" type="presParOf" srcId="{1756E97B-6D16-41F9-B4E5-A9333BCF8ED3}" destId="{C3A91F4A-DBC7-410C-A976-216D27677C8E}" srcOrd="0" destOrd="0" presId="urn:microsoft.com/office/officeart/2005/8/layout/orgChart1"/>
    <dgm:cxn modelId="{DFFAB476-990A-4CBA-AD7F-A06FD61E650A}" type="presParOf" srcId="{1756E97B-6D16-41F9-B4E5-A9333BCF8ED3}" destId="{3F470ED0-8C1E-4A84-9901-BA74F9B9BDFB}" srcOrd="1" destOrd="0" presId="urn:microsoft.com/office/officeart/2005/8/layout/orgChart1"/>
    <dgm:cxn modelId="{D62B5F96-0E00-44E6-A9CA-A9C1B844AA20}" type="presParOf" srcId="{3F470ED0-8C1E-4A84-9901-BA74F9B9BDFB}" destId="{93E34F6F-A1C5-4954-9304-7AA2CBA6267F}" srcOrd="0" destOrd="0" presId="urn:microsoft.com/office/officeart/2005/8/layout/orgChart1"/>
    <dgm:cxn modelId="{6119F11E-F040-4E09-BF62-D15610639FEE}" type="presParOf" srcId="{93E34F6F-A1C5-4954-9304-7AA2CBA6267F}" destId="{0BA05A49-D506-478F-A902-C91AA4FF33CE}" srcOrd="0" destOrd="0" presId="urn:microsoft.com/office/officeart/2005/8/layout/orgChart1"/>
    <dgm:cxn modelId="{DAAE104E-FD29-412C-9B5B-E7E12DE26802}" type="presParOf" srcId="{93E34F6F-A1C5-4954-9304-7AA2CBA6267F}" destId="{14D835A9-D16D-494E-B7FE-E9FAA938A9A4}" srcOrd="1" destOrd="0" presId="urn:microsoft.com/office/officeart/2005/8/layout/orgChart1"/>
    <dgm:cxn modelId="{1BDE5F79-F6AA-41F0-8072-5ED55C7D99B4}" type="presParOf" srcId="{3F470ED0-8C1E-4A84-9901-BA74F9B9BDFB}" destId="{95E5F18C-9E9C-407B-BA24-2AD58AD5B0EF}" srcOrd="1" destOrd="0" presId="urn:microsoft.com/office/officeart/2005/8/layout/orgChart1"/>
    <dgm:cxn modelId="{1B30660A-0794-4C27-A165-169874A790BD}" type="presParOf" srcId="{3F470ED0-8C1E-4A84-9901-BA74F9B9BDFB}" destId="{A767660C-4237-4080-B077-AF686CD60EC9}" srcOrd="2" destOrd="0" presId="urn:microsoft.com/office/officeart/2005/8/layout/orgChart1"/>
    <dgm:cxn modelId="{B8A77136-5044-4831-819D-F1A513FD525D}" type="presParOf" srcId="{1756E97B-6D16-41F9-B4E5-A9333BCF8ED3}" destId="{EB1010A6-33EF-4E53-83E1-16B286C03A2C}" srcOrd="2" destOrd="0" presId="urn:microsoft.com/office/officeart/2005/8/layout/orgChart1"/>
    <dgm:cxn modelId="{597DAB9C-26EF-4810-B371-191705C345BD}" type="presParOf" srcId="{1756E97B-6D16-41F9-B4E5-A9333BCF8ED3}" destId="{7EFB1F40-853F-4F9F-BC80-511E0B4F2E3F}" srcOrd="3" destOrd="0" presId="urn:microsoft.com/office/officeart/2005/8/layout/orgChart1"/>
    <dgm:cxn modelId="{0440E8AC-BA45-4060-A455-F07217A3FD4D}" type="presParOf" srcId="{7EFB1F40-853F-4F9F-BC80-511E0B4F2E3F}" destId="{6B7567AA-1CE5-41ED-BCF6-84125E9E8D82}" srcOrd="0" destOrd="0" presId="urn:microsoft.com/office/officeart/2005/8/layout/orgChart1"/>
    <dgm:cxn modelId="{2528438D-4639-4484-BA38-40BBBAC2E47B}" type="presParOf" srcId="{6B7567AA-1CE5-41ED-BCF6-84125E9E8D82}" destId="{9057409B-3A50-46DD-8F0C-0FF944F1B65E}" srcOrd="0" destOrd="0" presId="urn:microsoft.com/office/officeart/2005/8/layout/orgChart1"/>
    <dgm:cxn modelId="{2FD5A631-351E-4CA7-874C-77C5569E5579}" type="presParOf" srcId="{6B7567AA-1CE5-41ED-BCF6-84125E9E8D82}" destId="{5879850A-EF4A-4FDB-8B1B-1342DD5693FC}" srcOrd="1" destOrd="0" presId="urn:microsoft.com/office/officeart/2005/8/layout/orgChart1"/>
    <dgm:cxn modelId="{17CE893F-D174-45FB-91F6-50BE89509210}" type="presParOf" srcId="{7EFB1F40-853F-4F9F-BC80-511E0B4F2E3F}" destId="{6FB7BABC-A268-4787-81F5-02387F15AFF9}" srcOrd="1" destOrd="0" presId="urn:microsoft.com/office/officeart/2005/8/layout/orgChart1"/>
    <dgm:cxn modelId="{4EFA05B9-EDCE-4D03-B0E1-1B3CFEE2F2B4}" type="presParOf" srcId="{7EFB1F40-853F-4F9F-BC80-511E0B4F2E3F}" destId="{6C687BDE-E31F-48CE-B233-F55F83B40BD8}" srcOrd="2" destOrd="0" presId="urn:microsoft.com/office/officeart/2005/8/layout/orgChart1"/>
    <dgm:cxn modelId="{8E303DB6-0451-4112-A339-CA7F842844A6}" type="presParOf" srcId="{1756E97B-6D16-41F9-B4E5-A9333BCF8ED3}" destId="{2334CE2C-1553-466D-AA72-64DF28F37B71}" srcOrd="4" destOrd="0" presId="urn:microsoft.com/office/officeart/2005/8/layout/orgChart1"/>
    <dgm:cxn modelId="{E1D83A02-B2BB-4316-8E86-67ECC0E13CC7}" type="presParOf" srcId="{1756E97B-6D16-41F9-B4E5-A9333BCF8ED3}" destId="{8B4B1A73-ED4E-46A2-B785-F3F3E43AC005}" srcOrd="5" destOrd="0" presId="urn:microsoft.com/office/officeart/2005/8/layout/orgChart1"/>
    <dgm:cxn modelId="{2BA4E597-19EA-4688-96E0-8D17F0E9DD3D}" type="presParOf" srcId="{8B4B1A73-ED4E-46A2-B785-F3F3E43AC005}" destId="{E1115706-7D6B-4DC0-A055-527985131B11}" srcOrd="0" destOrd="0" presId="urn:microsoft.com/office/officeart/2005/8/layout/orgChart1"/>
    <dgm:cxn modelId="{B36594EE-13CB-466C-BBDA-913D55BE0A92}" type="presParOf" srcId="{E1115706-7D6B-4DC0-A055-527985131B11}" destId="{D22F6D88-5ACA-44C4-B7C3-75857BA15D02}" srcOrd="0" destOrd="0" presId="urn:microsoft.com/office/officeart/2005/8/layout/orgChart1"/>
    <dgm:cxn modelId="{1EFA7C41-3497-4E57-9583-1D334FE0209B}" type="presParOf" srcId="{E1115706-7D6B-4DC0-A055-527985131B11}" destId="{5CBF4893-3613-4B21-B951-76120FE65A11}" srcOrd="1" destOrd="0" presId="urn:microsoft.com/office/officeart/2005/8/layout/orgChart1"/>
    <dgm:cxn modelId="{8480EB2A-0809-4F43-BE41-B3F8BB8715CE}" type="presParOf" srcId="{8B4B1A73-ED4E-46A2-B785-F3F3E43AC005}" destId="{92CF4304-ED47-4467-A348-BB6A38B08E9A}" srcOrd="1" destOrd="0" presId="urn:microsoft.com/office/officeart/2005/8/layout/orgChart1"/>
    <dgm:cxn modelId="{91D9E480-D269-494E-A46D-5B7FCF305977}" type="presParOf" srcId="{8B4B1A73-ED4E-46A2-B785-F3F3E43AC005}" destId="{AEC24A7A-2E77-4450-AF49-254C1A4E0109}" srcOrd="2" destOrd="0" presId="urn:microsoft.com/office/officeart/2005/8/layout/orgChart1"/>
    <dgm:cxn modelId="{56AD3740-D56D-44CE-9C69-84A06E89240F}" type="presParOf" srcId="{1756E97B-6D16-41F9-B4E5-A9333BCF8ED3}" destId="{BD01957A-1B3F-47B8-AF8B-0EC711D30E30}" srcOrd="6" destOrd="0" presId="urn:microsoft.com/office/officeart/2005/8/layout/orgChart1"/>
    <dgm:cxn modelId="{E3123F77-119A-4C96-9BE7-7A4E6D5C6012}" type="presParOf" srcId="{1756E97B-6D16-41F9-B4E5-A9333BCF8ED3}" destId="{20FB6F00-8CCA-4DCA-8E7C-E7F2E79EABED}" srcOrd="7" destOrd="0" presId="urn:microsoft.com/office/officeart/2005/8/layout/orgChart1"/>
    <dgm:cxn modelId="{7BD01FAE-C333-40A8-90C0-CD2249360E3F}" type="presParOf" srcId="{20FB6F00-8CCA-4DCA-8E7C-E7F2E79EABED}" destId="{52F11A29-7031-4ED6-8698-52D4B7614D80}" srcOrd="0" destOrd="0" presId="urn:microsoft.com/office/officeart/2005/8/layout/orgChart1"/>
    <dgm:cxn modelId="{4144FD04-1137-4C99-85E0-9ABAFD9EB067}" type="presParOf" srcId="{52F11A29-7031-4ED6-8698-52D4B7614D80}" destId="{FA647BAA-6DD7-47C3-9D4A-0FB6D41C222E}" srcOrd="0" destOrd="0" presId="urn:microsoft.com/office/officeart/2005/8/layout/orgChart1"/>
    <dgm:cxn modelId="{AE802341-2C67-4F2F-95DC-AFDE6A151D9E}" type="presParOf" srcId="{52F11A29-7031-4ED6-8698-52D4B7614D80}" destId="{55851635-8B54-4143-80E5-9F1E9C00D84D}" srcOrd="1" destOrd="0" presId="urn:microsoft.com/office/officeart/2005/8/layout/orgChart1"/>
    <dgm:cxn modelId="{2E058645-2E2F-45C1-AE6E-1E7616DD2412}" type="presParOf" srcId="{20FB6F00-8CCA-4DCA-8E7C-E7F2E79EABED}" destId="{C2739557-4A18-4661-8644-DAE35328C495}" srcOrd="1" destOrd="0" presId="urn:microsoft.com/office/officeart/2005/8/layout/orgChart1"/>
    <dgm:cxn modelId="{AAC095E0-1963-4F1B-96A0-659782659960}" type="presParOf" srcId="{20FB6F00-8CCA-4DCA-8E7C-E7F2E79EABED}" destId="{47427AAC-A2CA-4B3E-800A-97F08A40BA4D}" srcOrd="2" destOrd="0" presId="urn:microsoft.com/office/officeart/2005/8/layout/orgChart1"/>
    <dgm:cxn modelId="{4825F242-58C2-4C68-AB2E-2DACE15CDBE6}" type="presParOf" srcId="{1756E97B-6D16-41F9-B4E5-A9333BCF8ED3}" destId="{40A46793-5B14-484C-BF9E-AAD64C5A7508}" srcOrd="8" destOrd="0" presId="urn:microsoft.com/office/officeart/2005/8/layout/orgChart1"/>
    <dgm:cxn modelId="{8EB87079-EAEA-41FD-B221-5C90572E6004}" type="presParOf" srcId="{1756E97B-6D16-41F9-B4E5-A9333BCF8ED3}" destId="{B67725F7-423D-4AC9-82E8-C32E73A47381}" srcOrd="9" destOrd="0" presId="urn:microsoft.com/office/officeart/2005/8/layout/orgChart1"/>
    <dgm:cxn modelId="{9B0AE6BC-398D-4F3C-B866-E26D1A096796}" type="presParOf" srcId="{B67725F7-423D-4AC9-82E8-C32E73A47381}" destId="{FA4EAE60-98BE-45BD-9C58-2B7B9E798D29}" srcOrd="0" destOrd="0" presId="urn:microsoft.com/office/officeart/2005/8/layout/orgChart1"/>
    <dgm:cxn modelId="{E9989951-0588-4A4F-8D85-12860D21590B}" type="presParOf" srcId="{FA4EAE60-98BE-45BD-9C58-2B7B9E798D29}" destId="{BB5ED08B-B7B0-4693-9585-BDA5F7035BE8}" srcOrd="0" destOrd="0" presId="urn:microsoft.com/office/officeart/2005/8/layout/orgChart1"/>
    <dgm:cxn modelId="{042643C5-7DD8-43A0-A35E-E5AC0AB61BC5}" type="presParOf" srcId="{FA4EAE60-98BE-45BD-9C58-2B7B9E798D29}" destId="{7B03B650-FBF5-4145-803D-37845A8D0CEB}" srcOrd="1" destOrd="0" presId="urn:microsoft.com/office/officeart/2005/8/layout/orgChart1"/>
    <dgm:cxn modelId="{4E562C19-2732-4CDE-9D47-8D67872B4846}" type="presParOf" srcId="{B67725F7-423D-4AC9-82E8-C32E73A47381}" destId="{63F5B640-DF5F-4401-AD34-E89F227B63CE}" srcOrd="1" destOrd="0" presId="urn:microsoft.com/office/officeart/2005/8/layout/orgChart1"/>
    <dgm:cxn modelId="{47F737F6-E417-47CA-80FD-B067E3FB27F5}" type="presParOf" srcId="{B67725F7-423D-4AC9-82E8-C32E73A47381}" destId="{4B4AFC59-9115-4CB0-BD90-6E2F37F11F53}" srcOrd="2" destOrd="0" presId="urn:microsoft.com/office/officeart/2005/8/layout/orgChart1"/>
    <dgm:cxn modelId="{FFE6B829-9E6C-4CE0-932F-A89542A30209}" type="presParOf" srcId="{37898CA9-0E24-4A86-91B5-4C1E5D484A7D}" destId="{87996799-0115-47F8-B179-F344707EDFE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A46793-5B14-484C-BF9E-AAD64C5A7508}">
      <dsp:nvSpPr>
        <dsp:cNvPr id="0" name=""/>
        <dsp:cNvSpPr/>
      </dsp:nvSpPr>
      <dsp:spPr>
        <a:xfrm>
          <a:off x="4571519" y="1461105"/>
          <a:ext cx="3788077" cy="328717"/>
        </a:xfrm>
        <a:custGeom>
          <a:avLst/>
          <a:gdLst/>
          <a:ahLst/>
          <a:cxnLst/>
          <a:rect l="0" t="0" r="0" b="0"/>
          <a:pathLst>
            <a:path>
              <a:moveTo>
                <a:pt x="0" y="0"/>
              </a:moveTo>
              <a:lnTo>
                <a:pt x="0" y="164358"/>
              </a:lnTo>
              <a:lnTo>
                <a:pt x="3788077" y="164358"/>
              </a:lnTo>
              <a:lnTo>
                <a:pt x="3788077" y="3287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01957A-1B3F-47B8-AF8B-0EC711D30E30}">
      <dsp:nvSpPr>
        <dsp:cNvPr id="0" name=""/>
        <dsp:cNvSpPr/>
      </dsp:nvSpPr>
      <dsp:spPr>
        <a:xfrm>
          <a:off x="4571519" y="1461105"/>
          <a:ext cx="1894038" cy="328717"/>
        </a:xfrm>
        <a:custGeom>
          <a:avLst/>
          <a:gdLst/>
          <a:ahLst/>
          <a:cxnLst/>
          <a:rect l="0" t="0" r="0" b="0"/>
          <a:pathLst>
            <a:path>
              <a:moveTo>
                <a:pt x="0" y="0"/>
              </a:moveTo>
              <a:lnTo>
                <a:pt x="0" y="164358"/>
              </a:lnTo>
              <a:lnTo>
                <a:pt x="1894038" y="164358"/>
              </a:lnTo>
              <a:lnTo>
                <a:pt x="1894038" y="3287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34CE2C-1553-466D-AA72-64DF28F37B71}">
      <dsp:nvSpPr>
        <dsp:cNvPr id="0" name=""/>
        <dsp:cNvSpPr/>
      </dsp:nvSpPr>
      <dsp:spPr>
        <a:xfrm>
          <a:off x="4525799" y="1461105"/>
          <a:ext cx="91440" cy="328717"/>
        </a:xfrm>
        <a:custGeom>
          <a:avLst/>
          <a:gdLst/>
          <a:ahLst/>
          <a:cxnLst/>
          <a:rect l="0" t="0" r="0" b="0"/>
          <a:pathLst>
            <a:path>
              <a:moveTo>
                <a:pt x="45720" y="0"/>
              </a:moveTo>
              <a:lnTo>
                <a:pt x="45720" y="3287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1010A6-33EF-4E53-83E1-16B286C03A2C}">
      <dsp:nvSpPr>
        <dsp:cNvPr id="0" name=""/>
        <dsp:cNvSpPr/>
      </dsp:nvSpPr>
      <dsp:spPr>
        <a:xfrm>
          <a:off x="2677480" y="1461105"/>
          <a:ext cx="1894038" cy="328717"/>
        </a:xfrm>
        <a:custGeom>
          <a:avLst/>
          <a:gdLst/>
          <a:ahLst/>
          <a:cxnLst/>
          <a:rect l="0" t="0" r="0" b="0"/>
          <a:pathLst>
            <a:path>
              <a:moveTo>
                <a:pt x="1894038" y="0"/>
              </a:moveTo>
              <a:lnTo>
                <a:pt x="1894038" y="164358"/>
              </a:lnTo>
              <a:lnTo>
                <a:pt x="0" y="164358"/>
              </a:lnTo>
              <a:lnTo>
                <a:pt x="0" y="3287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A91F4A-DBC7-410C-A976-216D27677C8E}">
      <dsp:nvSpPr>
        <dsp:cNvPr id="0" name=""/>
        <dsp:cNvSpPr/>
      </dsp:nvSpPr>
      <dsp:spPr>
        <a:xfrm>
          <a:off x="783441" y="1461105"/>
          <a:ext cx="3788077" cy="328717"/>
        </a:xfrm>
        <a:custGeom>
          <a:avLst/>
          <a:gdLst/>
          <a:ahLst/>
          <a:cxnLst/>
          <a:rect l="0" t="0" r="0" b="0"/>
          <a:pathLst>
            <a:path>
              <a:moveTo>
                <a:pt x="3788077" y="0"/>
              </a:moveTo>
              <a:lnTo>
                <a:pt x="3788077" y="164358"/>
              </a:lnTo>
              <a:lnTo>
                <a:pt x="0" y="164358"/>
              </a:lnTo>
              <a:lnTo>
                <a:pt x="0" y="3287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ED01C0-ACAB-4F7D-A048-229059965D66}">
      <dsp:nvSpPr>
        <dsp:cNvPr id="0" name=""/>
        <dsp:cNvSpPr/>
      </dsp:nvSpPr>
      <dsp:spPr>
        <a:xfrm>
          <a:off x="3788858" y="678444"/>
          <a:ext cx="1565321" cy="782660"/>
        </a:xfrm>
        <a:prstGeom prst="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LB" altLang="en-US" sz="2500" b="0" i="0" u="none" strike="noStrike" kern="1200" cap="none" normalizeH="0" baseline="0" dirty="0">
              <a:ln>
                <a:noFill/>
              </a:ln>
              <a:solidFill>
                <a:schemeClr val="tx1"/>
              </a:solidFill>
              <a:effectLst/>
              <a:latin typeface="Arial" panose="020B0604020202020204" pitchFamily="34" charset="0"/>
              <a:cs typeface="Arial" panose="020B0604020202020204" pitchFamily="34" charset="0"/>
            </a:rPr>
            <a:t>ا</a:t>
          </a:r>
          <a:r>
            <a:rPr kumimoji="0" lang="ar-LB" altLang="en-US" sz="2500" b="0" i="0" u="none" strike="noStrike" kern="1200" cap="none" normalizeH="0" baseline="0" dirty="0">
              <a:ln>
                <a:noFill/>
              </a:ln>
              <a:solidFill>
                <a:srgbClr val="3720E0"/>
              </a:solidFill>
              <a:effectLst>
                <a:outerShdw blurRad="38100" dist="38100" dir="2700000" algn="tl">
                  <a:srgbClr val="C0C0C0"/>
                </a:outerShdw>
              </a:effectLst>
              <a:latin typeface="Arial" panose="020B0604020202020204" pitchFamily="34" charset="0"/>
              <a:cs typeface="Arial" panose="020B0604020202020204" pitchFamily="34" charset="0"/>
            </a:rPr>
            <a:t>لمفاعيل</a:t>
          </a:r>
          <a:r>
            <a:rPr kumimoji="0" lang="ar-LB" altLang="en-US" sz="2500" b="0" i="0" u="none" strike="noStrike" kern="1200"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en-US" altLang="en-US" sz="2500" b="0" i="0" u="none" strike="noStrike" kern="1200" cap="none" normalizeH="0" baseline="0" dirty="0">
            <a:ln>
              <a:noFill/>
            </a:ln>
            <a:solidFill>
              <a:schemeClr val="tx1"/>
            </a:solidFill>
            <a:effectLst/>
            <a:latin typeface="Arial" panose="020B0604020202020204" pitchFamily="34" charset="0"/>
            <a:cs typeface="Arial" panose="020B0604020202020204" pitchFamily="34" charset="0"/>
          </a:endParaRPr>
        </a:p>
      </dsp:txBody>
      <dsp:txXfrm>
        <a:off x="3788858" y="678444"/>
        <a:ext cx="1565321" cy="782660"/>
      </dsp:txXfrm>
    </dsp:sp>
    <dsp:sp modelId="{0BA05A49-D506-478F-A902-C91AA4FF33CE}">
      <dsp:nvSpPr>
        <dsp:cNvPr id="0" name=""/>
        <dsp:cNvSpPr/>
      </dsp:nvSpPr>
      <dsp:spPr>
        <a:xfrm>
          <a:off x="781" y="1789822"/>
          <a:ext cx="1565321" cy="782660"/>
        </a:xfrm>
        <a:prstGeom prst="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LB" altLang="en-US" sz="2500" b="0" i="0" u="none" strike="noStrike" kern="1200" cap="none" normalizeH="0" baseline="0" dirty="0">
              <a:ln>
                <a:noFill/>
              </a:ln>
              <a:solidFill>
                <a:srgbClr val="FF9900"/>
              </a:solidFill>
              <a:effectLst/>
              <a:latin typeface="Arial" panose="020B0604020202020204" pitchFamily="34" charset="0"/>
              <a:cs typeface="Arial" panose="020B0604020202020204" pitchFamily="34" charset="0"/>
            </a:rPr>
            <a:t>المفعول المطلق</a:t>
          </a:r>
          <a:endParaRPr kumimoji="0" lang="en-US" altLang="en-US" sz="2500" b="0" i="0" u="none" strike="noStrike" kern="1200" cap="none" normalizeH="0" baseline="0" dirty="0">
            <a:ln>
              <a:noFill/>
            </a:ln>
            <a:solidFill>
              <a:srgbClr val="FF9900"/>
            </a:solidFill>
            <a:effectLst/>
            <a:latin typeface="Arial" panose="020B0604020202020204" pitchFamily="34" charset="0"/>
            <a:cs typeface="Arial" panose="020B0604020202020204" pitchFamily="34" charset="0"/>
          </a:endParaRPr>
        </a:p>
      </dsp:txBody>
      <dsp:txXfrm>
        <a:off x="781" y="1789822"/>
        <a:ext cx="1565321" cy="782660"/>
      </dsp:txXfrm>
    </dsp:sp>
    <dsp:sp modelId="{9057409B-3A50-46DD-8F0C-0FF944F1B65E}">
      <dsp:nvSpPr>
        <dsp:cNvPr id="0" name=""/>
        <dsp:cNvSpPr/>
      </dsp:nvSpPr>
      <dsp:spPr>
        <a:xfrm>
          <a:off x="1894820" y="1789822"/>
          <a:ext cx="1565321" cy="782660"/>
        </a:xfrm>
        <a:prstGeom prst="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IQ" altLang="en-US" sz="2500" b="0" i="0" u="none" strike="noStrike" kern="1200" cap="none" normalizeH="0" baseline="0" dirty="0">
              <a:ln>
                <a:noFill/>
              </a:ln>
              <a:solidFill>
                <a:srgbClr val="CC00CC"/>
              </a:solidFill>
              <a:effectLst/>
              <a:latin typeface="Arial" panose="020B0604020202020204" pitchFamily="34" charset="0"/>
              <a:cs typeface="Arial" panose="020B0604020202020204" pitchFamily="34" charset="0"/>
            </a:rPr>
            <a:t>المفعول معه</a:t>
          </a:r>
          <a:endParaRPr kumimoji="0" lang="en-US" altLang="en-US" sz="2500" b="0" i="0" u="none" strike="noStrike" kern="1200" cap="none" normalizeH="0" baseline="0" dirty="0">
            <a:ln>
              <a:noFill/>
            </a:ln>
            <a:solidFill>
              <a:srgbClr val="CC00CC"/>
            </a:solidFill>
            <a:effectLst/>
            <a:latin typeface="Arial" panose="020B0604020202020204" pitchFamily="34" charset="0"/>
            <a:cs typeface="Arial" panose="020B0604020202020204" pitchFamily="34" charset="0"/>
          </a:endParaRPr>
        </a:p>
      </dsp:txBody>
      <dsp:txXfrm>
        <a:off x="1894820" y="1789822"/>
        <a:ext cx="1565321" cy="782660"/>
      </dsp:txXfrm>
    </dsp:sp>
    <dsp:sp modelId="{D22F6D88-5ACA-44C4-B7C3-75857BA15D02}">
      <dsp:nvSpPr>
        <dsp:cNvPr id="0" name=""/>
        <dsp:cNvSpPr/>
      </dsp:nvSpPr>
      <dsp:spPr>
        <a:xfrm>
          <a:off x="3788858" y="1789822"/>
          <a:ext cx="1565321" cy="782660"/>
        </a:xfrm>
        <a:prstGeom prst="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LB" altLang="en-US" sz="2500" b="0" i="0" u="none" strike="noStrike" kern="1200" cap="none" normalizeH="0" baseline="0" dirty="0">
              <a:ln>
                <a:noFill/>
              </a:ln>
              <a:solidFill>
                <a:srgbClr val="CC00CC"/>
              </a:solidFill>
              <a:effectLst/>
              <a:latin typeface="Arial" panose="020B0604020202020204" pitchFamily="34" charset="0"/>
              <a:cs typeface="Arial" panose="020B0604020202020204" pitchFamily="34" charset="0"/>
            </a:rPr>
            <a:t>المفعول لأجله</a:t>
          </a:r>
          <a:endParaRPr kumimoji="0" lang="en-US" altLang="en-US" sz="2500" b="0" i="0" u="none" strike="noStrike" kern="1200" cap="none" normalizeH="0" baseline="0" dirty="0">
            <a:ln>
              <a:noFill/>
            </a:ln>
            <a:solidFill>
              <a:srgbClr val="CC00CC"/>
            </a:solidFill>
            <a:effectLst/>
            <a:latin typeface="Arial" panose="020B0604020202020204" pitchFamily="34" charset="0"/>
            <a:cs typeface="Arial" panose="020B0604020202020204" pitchFamily="34" charset="0"/>
          </a:endParaRPr>
        </a:p>
      </dsp:txBody>
      <dsp:txXfrm>
        <a:off x="3788858" y="1789822"/>
        <a:ext cx="1565321" cy="782660"/>
      </dsp:txXfrm>
    </dsp:sp>
    <dsp:sp modelId="{FA647BAA-6DD7-47C3-9D4A-0FB6D41C222E}">
      <dsp:nvSpPr>
        <dsp:cNvPr id="0" name=""/>
        <dsp:cNvSpPr/>
      </dsp:nvSpPr>
      <dsp:spPr>
        <a:xfrm>
          <a:off x="5682897" y="1789822"/>
          <a:ext cx="1565321" cy="782660"/>
        </a:xfrm>
        <a:prstGeom prst="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LB" altLang="en-US" sz="2500" b="0" i="0" u="none" strike="noStrike" kern="1200" cap="none" normalizeH="0" baseline="0">
              <a:ln>
                <a:noFill/>
              </a:ln>
              <a:solidFill>
                <a:schemeClr val="folHlink"/>
              </a:solidFill>
              <a:effectLst/>
              <a:latin typeface="Arial" panose="020B0604020202020204" pitchFamily="34" charset="0"/>
              <a:cs typeface="Arial" panose="020B0604020202020204" pitchFamily="34" charset="0"/>
            </a:rPr>
            <a:t>المفعول فيه</a:t>
          </a:r>
          <a:r>
            <a:rPr kumimoji="0" lang="ar-LB" altLang="en-US" sz="2500" b="0" i="0" u="none" strike="noStrike" kern="1200"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2500" b="0" i="0" u="none" strike="noStrike" kern="1200" cap="none" normalizeH="0" baseline="0">
            <a:ln>
              <a:noFill/>
            </a:ln>
            <a:solidFill>
              <a:schemeClr val="tx1"/>
            </a:solidFill>
            <a:effectLst/>
            <a:latin typeface="Arial" panose="020B0604020202020204" pitchFamily="34" charset="0"/>
            <a:cs typeface="Arial" panose="020B0604020202020204" pitchFamily="34" charset="0"/>
          </a:endParaRPr>
        </a:p>
      </dsp:txBody>
      <dsp:txXfrm>
        <a:off x="5682897" y="1789822"/>
        <a:ext cx="1565321" cy="782660"/>
      </dsp:txXfrm>
    </dsp:sp>
    <dsp:sp modelId="{BB5ED08B-B7B0-4693-9585-BDA5F7035BE8}">
      <dsp:nvSpPr>
        <dsp:cNvPr id="0" name=""/>
        <dsp:cNvSpPr/>
      </dsp:nvSpPr>
      <dsp:spPr>
        <a:xfrm>
          <a:off x="7576936" y="1789822"/>
          <a:ext cx="1565321" cy="782660"/>
        </a:xfrm>
        <a:prstGeom prst="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LB" altLang="en-US" sz="2500" b="0" i="0" u="none" strike="noStrike" kern="1200" cap="none" normalizeH="0" baseline="0" dirty="0">
              <a:ln>
                <a:noFill/>
              </a:ln>
              <a:solidFill>
                <a:srgbClr val="FF66CC"/>
              </a:solidFill>
              <a:effectLst/>
              <a:latin typeface="Arial" panose="020B0604020202020204" pitchFamily="34" charset="0"/>
              <a:cs typeface="Arial" panose="020B0604020202020204" pitchFamily="34" charset="0"/>
            </a:rPr>
            <a:t>المفعول به</a:t>
          </a:r>
          <a:endParaRPr kumimoji="0" lang="en-US" altLang="en-US" sz="2500" b="0" i="0" u="none" strike="noStrike" kern="1200" cap="none" normalizeH="0" baseline="0" dirty="0">
            <a:ln>
              <a:noFill/>
            </a:ln>
            <a:solidFill>
              <a:schemeClr val="tx1"/>
            </a:solidFill>
            <a:effectLst/>
            <a:latin typeface="Arial" panose="020B0604020202020204" pitchFamily="34" charset="0"/>
            <a:cs typeface="Arial" panose="020B0604020202020204" pitchFamily="34" charset="0"/>
          </a:endParaRPr>
        </a:p>
      </dsp:txBody>
      <dsp:txXfrm>
        <a:off x="7576936" y="1789822"/>
        <a:ext cx="1565321" cy="78266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DF0666-D719-46E7-A736-A398C7979DB2}" type="datetimeFigureOut">
              <a:rPr lang="en-US" smtClean="0"/>
              <a:t>12/30/2022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013346-B13A-445B-86D6-5DF757BA3221}" type="slidenum">
              <a:rPr lang="en-US" smtClean="0"/>
              <a:t>‹#›</a:t>
            </a:fld>
            <a:endParaRPr lang="en-US"/>
          </a:p>
        </p:txBody>
      </p:sp>
    </p:spTree>
    <p:extLst>
      <p:ext uri="{BB962C8B-B14F-4D97-AF65-F5344CB8AC3E}">
        <p14:creationId xmlns:p14="http://schemas.microsoft.com/office/powerpoint/2010/main" val="3611390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a:t>انقر لتحرير نمط العنوان الرئيسي</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r>
              <a:rPr lang="en-US"/>
              <a:t>11/15/2021</a:t>
            </a:r>
            <a:endParaRPr lang="en-US" dirty="0"/>
          </a:p>
        </p:txBody>
      </p:sp>
      <p:sp>
        <p:nvSpPr>
          <p:cNvPr id="19" name="Footer Placeholder 18"/>
          <p:cNvSpPr>
            <a:spLocks noGrp="1"/>
          </p:cNvSpPr>
          <p:nvPr>
            <p:ph type="ftr" sz="quarter" idx="11"/>
          </p:nvPr>
        </p:nvSpPr>
        <p:spPr/>
        <p:txBody>
          <a:bodyPr/>
          <a:lstStyle/>
          <a:p>
            <a:r>
              <a:rPr lang="ar-IQ"/>
              <a:t>كليه الاداب /شعبه التعليم مستمر (كفاءة عربي وانكليزي )</a:t>
            </a:r>
            <a:endParaRPr lang="en-US" dirty="0"/>
          </a:p>
        </p:txBody>
      </p:sp>
      <p:sp>
        <p:nvSpPr>
          <p:cNvPr id="27" name="Slide Number Placeholder 26"/>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Date Placeholder 3"/>
          <p:cNvSpPr>
            <a:spLocks noGrp="1"/>
          </p:cNvSpPr>
          <p:nvPr>
            <p:ph type="dt" sz="half" idx="10"/>
          </p:nvPr>
        </p:nvSpPr>
        <p:spPr/>
        <p:txBody>
          <a:bodyPr/>
          <a:lstStyle/>
          <a:p>
            <a:r>
              <a:rPr lang="en-US"/>
              <a:t>11/15/2021</a:t>
            </a:r>
            <a:endParaRPr lang="en-US" dirty="0"/>
          </a:p>
        </p:txBody>
      </p:sp>
      <p:sp>
        <p:nvSpPr>
          <p:cNvPr id="5" name="Footer Placeholder 4"/>
          <p:cNvSpPr>
            <a:spLocks noGrp="1"/>
          </p:cNvSpPr>
          <p:nvPr>
            <p:ph type="ftr" sz="quarter" idx="11"/>
          </p:nvPr>
        </p:nvSpPr>
        <p:spPr/>
        <p:txBody>
          <a:bodyPr/>
          <a:lstStyle/>
          <a:p>
            <a:r>
              <a:rPr lang="ar-IQ"/>
              <a:t>كليه الاداب /شعبه التعليم مستمر (كفاءة عربي وانكليزي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ar-SA"/>
              <a:t>انقر لتحرير نمط العنوان الرئيسي</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Date Placeholder 3"/>
          <p:cNvSpPr>
            <a:spLocks noGrp="1"/>
          </p:cNvSpPr>
          <p:nvPr>
            <p:ph type="dt" sz="half" idx="10"/>
          </p:nvPr>
        </p:nvSpPr>
        <p:spPr/>
        <p:txBody>
          <a:bodyPr/>
          <a:lstStyle/>
          <a:p>
            <a:r>
              <a:rPr lang="en-US"/>
              <a:t>11/15/2021</a:t>
            </a:r>
            <a:endParaRPr lang="en-US" dirty="0"/>
          </a:p>
        </p:txBody>
      </p:sp>
      <p:sp>
        <p:nvSpPr>
          <p:cNvPr id="5" name="Footer Placeholder 4"/>
          <p:cNvSpPr>
            <a:spLocks noGrp="1"/>
          </p:cNvSpPr>
          <p:nvPr>
            <p:ph type="ftr" sz="quarter" idx="11"/>
          </p:nvPr>
        </p:nvSpPr>
        <p:spPr/>
        <p:txBody>
          <a:bodyPr/>
          <a:lstStyle/>
          <a:p>
            <a:r>
              <a:rPr lang="ar-IQ"/>
              <a:t>كليه الاداب /شعبه التعليم مستمر (كفاءة عربي وانكليزي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Date Placeholder 3"/>
          <p:cNvSpPr>
            <a:spLocks noGrp="1"/>
          </p:cNvSpPr>
          <p:nvPr>
            <p:ph type="dt" sz="half" idx="10"/>
          </p:nvPr>
        </p:nvSpPr>
        <p:spPr/>
        <p:txBody>
          <a:bodyPr/>
          <a:lstStyle/>
          <a:p>
            <a:r>
              <a:rPr lang="en-US"/>
              <a:t>11/15/2021</a:t>
            </a:r>
            <a:endParaRPr lang="en-US" dirty="0"/>
          </a:p>
        </p:txBody>
      </p:sp>
      <p:sp>
        <p:nvSpPr>
          <p:cNvPr id="5" name="Footer Placeholder 4"/>
          <p:cNvSpPr>
            <a:spLocks noGrp="1"/>
          </p:cNvSpPr>
          <p:nvPr>
            <p:ph type="ftr" sz="quarter" idx="11"/>
          </p:nvPr>
        </p:nvSpPr>
        <p:spPr/>
        <p:txBody>
          <a:bodyPr/>
          <a:lstStyle/>
          <a:p>
            <a:r>
              <a:rPr lang="ar-IQ"/>
              <a:t>كليه الاداب /شعبه التعليم مستمر (كفاءة عربي وانكليزي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a:t>انقر لتحرير نمط العنوان الرئيسي</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a:t>انقر لتحرير أنماط النص الرئيسي</a:t>
            </a:r>
          </a:p>
        </p:txBody>
      </p:sp>
      <p:sp>
        <p:nvSpPr>
          <p:cNvPr id="4" name="Date Placeholder 3"/>
          <p:cNvSpPr>
            <a:spLocks noGrp="1"/>
          </p:cNvSpPr>
          <p:nvPr>
            <p:ph type="dt" sz="half" idx="10"/>
          </p:nvPr>
        </p:nvSpPr>
        <p:spPr/>
        <p:txBody>
          <a:bodyPr/>
          <a:lstStyle/>
          <a:p>
            <a:r>
              <a:rPr lang="en-US"/>
              <a:t>11/15/2021</a:t>
            </a:r>
            <a:endParaRPr lang="en-US" dirty="0"/>
          </a:p>
        </p:txBody>
      </p:sp>
      <p:sp>
        <p:nvSpPr>
          <p:cNvPr id="5" name="Footer Placeholder 4"/>
          <p:cNvSpPr>
            <a:spLocks noGrp="1"/>
          </p:cNvSpPr>
          <p:nvPr>
            <p:ph type="ftr" sz="quarter" idx="11"/>
          </p:nvPr>
        </p:nvSpPr>
        <p:spPr/>
        <p:txBody>
          <a:bodyPr/>
          <a:lstStyle/>
          <a:p>
            <a:r>
              <a:rPr lang="ar-IQ"/>
              <a:t>كليه الاداب /شعبه التعليم مستمر (كفاءة عربي وانكليزي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ar-SA"/>
              <a:t>انقر لتحرير نمط العنوان الرئيسي</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Date Placeholder 4"/>
          <p:cNvSpPr>
            <a:spLocks noGrp="1"/>
          </p:cNvSpPr>
          <p:nvPr>
            <p:ph type="dt" sz="half" idx="10"/>
          </p:nvPr>
        </p:nvSpPr>
        <p:spPr/>
        <p:txBody>
          <a:bodyPr/>
          <a:lstStyle/>
          <a:p>
            <a:r>
              <a:rPr lang="en-US"/>
              <a:t>11/15/2021</a:t>
            </a:r>
            <a:endParaRPr lang="en-US" dirty="0"/>
          </a:p>
        </p:txBody>
      </p:sp>
      <p:sp>
        <p:nvSpPr>
          <p:cNvPr id="6" name="Footer Placeholder 5"/>
          <p:cNvSpPr>
            <a:spLocks noGrp="1"/>
          </p:cNvSpPr>
          <p:nvPr>
            <p:ph type="ftr" sz="quarter" idx="11"/>
          </p:nvPr>
        </p:nvSpPr>
        <p:spPr/>
        <p:txBody>
          <a:bodyPr/>
          <a:lstStyle/>
          <a:p>
            <a:r>
              <a:rPr lang="ar-IQ"/>
              <a:t>كليه الاداب /شعبه التعليم مستمر (كفاءة عربي وانكليزي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ar-SA"/>
              <a:t>انقر لتحرير نمط العنوان الرئيسي</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7" name="Date Placeholder 6"/>
          <p:cNvSpPr>
            <a:spLocks noGrp="1"/>
          </p:cNvSpPr>
          <p:nvPr>
            <p:ph type="dt" sz="half" idx="10"/>
          </p:nvPr>
        </p:nvSpPr>
        <p:spPr/>
        <p:txBody>
          <a:bodyPr/>
          <a:lstStyle/>
          <a:p>
            <a:r>
              <a:rPr lang="en-US"/>
              <a:t>11/15/2021</a:t>
            </a:r>
            <a:endParaRPr lang="en-US" dirty="0"/>
          </a:p>
        </p:txBody>
      </p:sp>
      <p:sp>
        <p:nvSpPr>
          <p:cNvPr id="8" name="Footer Placeholder 7"/>
          <p:cNvSpPr>
            <a:spLocks noGrp="1"/>
          </p:cNvSpPr>
          <p:nvPr>
            <p:ph type="ftr" sz="quarter" idx="11"/>
          </p:nvPr>
        </p:nvSpPr>
        <p:spPr/>
        <p:txBody>
          <a:bodyPr/>
          <a:lstStyle/>
          <a:p>
            <a:r>
              <a:rPr lang="ar-IQ"/>
              <a:t>كليه الاداب /شعبه التعليم مستمر (كفاءة عربي وانكليزي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a:t>انقر لتحرير نمط العنوان الرئيسي</a:t>
            </a:r>
            <a:endParaRPr kumimoji="0" lang="en-US"/>
          </a:p>
        </p:txBody>
      </p:sp>
      <p:sp>
        <p:nvSpPr>
          <p:cNvPr id="3" name="Date Placeholder 2"/>
          <p:cNvSpPr>
            <a:spLocks noGrp="1"/>
          </p:cNvSpPr>
          <p:nvPr>
            <p:ph type="dt" sz="half" idx="10"/>
          </p:nvPr>
        </p:nvSpPr>
        <p:spPr/>
        <p:txBody>
          <a:bodyPr/>
          <a:lstStyle/>
          <a:p>
            <a:r>
              <a:rPr lang="en-US"/>
              <a:t>11/15/2021</a:t>
            </a:r>
            <a:endParaRPr lang="en-US" dirty="0"/>
          </a:p>
        </p:txBody>
      </p:sp>
      <p:sp>
        <p:nvSpPr>
          <p:cNvPr id="4" name="Footer Placeholder 3"/>
          <p:cNvSpPr>
            <a:spLocks noGrp="1"/>
          </p:cNvSpPr>
          <p:nvPr>
            <p:ph type="ftr" sz="quarter" idx="11"/>
          </p:nvPr>
        </p:nvSpPr>
        <p:spPr/>
        <p:txBody>
          <a:bodyPr/>
          <a:lstStyle/>
          <a:p>
            <a:r>
              <a:rPr lang="ar-IQ"/>
              <a:t>كليه الاداب /شعبه التعليم مستمر (كفاءة عربي وانكليزي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11/15/2021</a:t>
            </a:r>
            <a:endParaRPr lang="en-US" dirty="0"/>
          </a:p>
        </p:txBody>
      </p:sp>
      <p:sp>
        <p:nvSpPr>
          <p:cNvPr id="3" name="Footer Placeholder 2"/>
          <p:cNvSpPr>
            <a:spLocks noGrp="1"/>
          </p:cNvSpPr>
          <p:nvPr>
            <p:ph type="ftr" sz="quarter" idx="11"/>
          </p:nvPr>
        </p:nvSpPr>
        <p:spPr/>
        <p:txBody>
          <a:bodyPr/>
          <a:lstStyle/>
          <a:p>
            <a:r>
              <a:rPr lang="ar-IQ"/>
              <a:t>كليه الاداب /شعبه التعليم مستمر (كفاءة عربي وانكليزي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a:t>انقر لتحرير نمط العنوان الرئيسي</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a:t>انقر لتحرير أنماط النص الرئيسي</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Date Placeholder 4"/>
          <p:cNvSpPr>
            <a:spLocks noGrp="1"/>
          </p:cNvSpPr>
          <p:nvPr>
            <p:ph type="dt" sz="half" idx="10"/>
          </p:nvPr>
        </p:nvSpPr>
        <p:spPr/>
        <p:txBody>
          <a:bodyPr/>
          <a:lstStyle/>
          <a:p>
            <a:r>
              <a:rPr lang="en-US"/>
              <a:t>11/15/2021</a:t>
            </a:r>
            <a:endParaRPr lang="en-US" dirty="0"/>
          </a:p>
        </p:txBody>
      </p:sp>
      <p:sp>
        <p:nvSpPr>
          <p:cNvPr id="6" name="Footer Placeholder 5"/>
          <p:cNvSpPr>
            <a:spLocks noGrp="1"/>
          </p:cNvSpPr>
          <p:nvPr>
            <p:ph type="ftr" sz="quarter" idx="11"/>
          </p:nvPr>
        </p:nvSpPr>
        <p:spPr/>
        <p:txBody>
          <a:bodyPr/>
          <a:lstStyle/>
          <a:p>
            <a:r>
              <a:rPr lang="ar-IQ"/>
              <a:t>كليه الاداب /شعبه التعليم مستمر (كفاءة عربي وانكليزي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ar-SA"/>
              <a:t>انقر لتحرير نمط العنوان الرئيسي</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a:t>انقر لتحرير أنماط النص الرئيسي</a:t>
            </a:r>
          </a:p>
        </p:txBody>
      </p:sp>
      <p:sp>
        <p:nvSpPr>
          <p:cNvPr id="5" name="Date Placeholder 4"/>
          <p:cNvSpPr>
            <a:spLocks noGrp="1"/>
          </p:cNvSpPr>
          <p:nvPr>
            <p:ph type="dt" sz="half" idx="10"/>
          </p:nvPr>
        </p:nvSpPr>
        <p:spPr/>
        <p:txBody>
          <a:bodyPr/>
          <a:lstStyle/>
          <a:p>
            <a:r>
              <a:rPr lang="en-US"/>
              <a:t>11/15/2021</a:t>
            </a:r>
            <a:endParaRPr lang="en-US" dirty="0"/>
          </a:p>
        </p:txBody>
      </p:sp>
      <p:sp>
        <p:nvSpPr>
          <p:cNvPr id="6" name="Footer Placeholder 5"/>
          <p:cNvSpPr>
            <a:spLocks noGrp="1"/>
          </p:cNvSpPr>
          <p:nvPr>
            <p:ph type="ftr" sz="quarter" idx="11"/>
          </p:nvPr>
        </p:nvSpPr>
        <p:spPr/>
        <p:txBody>
          <a:bodyPr/>
          <a:lstStyle/>
          <a:p>
            <a:r>
              <a:rPr lang="ar-IQ"/>
              <a:t>كليه الاداب /شعبه التعليم مستمر (كفاءة عربي وانكليزي )</a:t>
            </a:r>
            <a:endParaRPr lang="en-US" dirty="0"/>
          </a:p>
        </p:txBody>
      </p:sp>
      <p:sp>
        <p:nvSpPr>
          <p:cNvPr id="7" name="Slide Number Placeholder 6"/>
          <p:cNvSpPr>
            <a:spLocks noGrp="1"/>
          </p:cNvSpPr>
          <p:nvPr>
            <p:ph type="sldNum" sz="quarter" idx="12"/>
          </p:nvPr>
        </p:nvSpPr>
        <p:spPr>
          <a:xfrm>
            <a:off x="10769600" y="6356351"/>
            <a:ext cx="812800" cy="365125"/>
          </a:xfrm>
        </p:spPr>
        <p:txBody>
          <a:bodyPr/>
          <a:lstStyle/>
          <a:p>
            <a:fld id="{6D22F896-40B5-4ADD-8801-0D06FADFA095}" type="slidenum">
              <a:rPr lang="en-US" smtClean="0"/>
              <a:pPr/>
              <a:t>‹#›</a:t>
            </a:fld>
            <a:endParaRPr lang="en-US" dirty="0"/>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a:t>انقر فوق الأيقونة لإضافة صورة</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ar-SA"/>
              <a:t>انقر لتحرير نمط العنوان الرئيسي</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a:t>11/15/2021</a:t>
            </a:r>
            <a:endParaRPr lang="en-US" dirty="0"/>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ar-IQ"/>
              <a:t>كليه الاداب /شعبه التعليم مستمر (كفاءة عربي وانكليزي )</a:t>
            </a:r>
            <a:endParaRPr lang="en-US" dirty="0"/>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D22F896-40B5-4ADD-8801-0D06FADFA095}" type="slidenum">
              <a:rPr lang="en-US" smtClean="0"/>
              <a:pPr/>
              <a:t>‹#›</a:t>
            </a:fld>
            <a:endParaRPr lang="en-US" dirty="0"/>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hf hdr="0"/>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https://ar.wikipedia.org/wiki/%D8%B8%D8%B1%D9%81"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7.xml"/><Relationship Id="rId1" Type="http://schemas.openxmlformats.org/officeDocument/2006/relationships/slideLayout" Target="../slideLayouts/slideLayout7.xml"/><Relationship Id="rId6" Type="http://schemas.openxmlformats.org/officeDocument/2006/relationships/slide" Target="slide10.xml"/><Relationship Id="rId5" Type="http://schemas.openxmlformats.org/officeDocument/2006/relationships/slide" Target="slide4.xml"/><Relationship Id="rId4" Type="http://schemas.openxmlformats.org/officeDocument/2006/relationships/slide" Target="slide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2">
            <a:alphaModFix amt="0"/>
            <a:lum/>
          </a:blip>
          <a:srcRect/>
          <a:tile tx="0" ty="0" sx="100000" sy="100000" flip="none" algn="tl"/>
        </a:blipFill>
        <a:effectLst/>
      </p:bgPr>
    </p:bg>
    <p:spTree>
      <p:nvGrpSpPr>
        <p:cNvPr id="1" name=""/>
        <p:cNvGrpSpPr/>
        <p:nvPr/>
      </p:nvGrpSpPr>
      <p:grpSpPr>
        <a:xfrm>
          <a:off x="0" y="0"/>
          <a:ext cx="0" cy="0"/>
          <a:chOff x="0" y="0"/>
          <a:chExt cx="0" cy="0"/>
        </a:xfrm>
      </p:grpSpPr>
      <p:sp>
        <p:nvSpPr>
          <p:cNvPr id="2068" name="Rectangle 20"/>
          <p:cNvSpPr>
            <a:spLocks noGrp="1" noChangeArrowheads="1"/>
          </p:cNvSpPr>
          <p:nvPr>
            <p:ph type="ctrTitle"/>
          </p:nvPr>
        </p:nvSpPr>
        <p:spPr>
          <a:xfrm>
            <a:off x="2711450" y="1751014"/>
            <a:ext cx="7772400" cy="1470025"/>
          </a:xfrm>
        </p:spPr>
        <p:txBody>
          <a:bodyPr>
            <a:normAutofit fontScale="90000"/>
          </a:bodyPr>
          <a:lstStyle/>
          <a:p>
            <a:pPr eaLnBrk="1" hangingPunct="1">
              <a:defRPr/>
            </a:pPr>
            <a:br>
              <a:rPr lang="en-US" sz="8800" dirty="0">
                <a:solidFill>
                  <a:srgbClr val="3720E0"/>
                </a:solidFill>
                <a:effectLst>
                  <a:outerShdw blurRad="38100" dist="38100" dir="2700000" algn="tl">
                    <a:srgbClr val="C0C0C0"/>
                  </a:outerShdw>
                </a:effectLst>
                <a:latin typeface="Arabic Typesetting" pitchFamily="66" charset="-78"/>
                <a:cs typeface="Arabic Typesetting" pitchFamily="66" charset="-78"/>
              </a:rPr>
            </a:br>
            <a:br>
              <a:rPr lang="en-US" sz="8800" dirty="0">
                <a:solidFill>
                  <a:srgbClr val="3720E0"/>
                </a:solidFill>
                <a:effectLst>
                  <a:outerShdw blurRad="38100" dist="38100" dir="2700000" algn="tl">
                    <a:srgbClr val="C0C0C0"/>
                  </a:outerShdw>
                </a:effectLst>
                <a:latin typeface="Arabic Typesetting" pitchFamily="66" charset="-78"/>
                <a:cs typeface="Arabic Typesetting" pitchFamily="66" charset="-78"/>
              </a:rPr>
            </a:br>
            <a:r>
              <a:rPr lang="en-US" sz="8800" dirty="0">
                <a:solidFill>
                  <a:srgbClr val="3720E0"/>
                </a:solidFill>
                <a:effectLst>
                  <a:outerShdw blurRad="38100" dist="38100" dir="2700000" algn="tl">
                    <a:srgbClr val="C0C0C0"/>
                  </a:outerShdw>
                </a:effectLst>
                <a:latin typeface="Arabic Typesetting" pitchFamily="66" charset="-78"/>
                <a:cs typeface="Arabic Typesetting" pitchFamily="66" charset="-78"/>
              </a:rPr>
              <a:t> </a:t>
            </a:r>
            <a:endParaRPr lang="en-US" sz="8800" b="1" dirty="0">
              <a:solidFill>
                <a:srgbClr val="FF0000"/>
              </a:solidFill>
              <a:effectLst>
                <a:outerShdw blurRad="38100" dist="38100" dir="2700000" algn="tl">
                  <a:srgbClr val="C0C0C0"/>
                </a:outerShdw>
              </a:effectLst>
              <a:latin typeface="Arabic Typesetting" pitchFamily="66" charset="-78"/>
              <a:cs typeface="Arabic Typesetting" pitchFamily="66" charset="-78"/>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0296" y="3221039"/>
            <a:ext cx="3637936" cy="2182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descr="C:\Users\Ali\Desktop\logo.png">
            <a:extLst>
              <a:ext uri="{FF2B5EF4-FFF2-40B4-BE49-F238E27FC236}">
                <a16:creationId xmlns:a16="http://schemas.microsoft.com/office/drawing/2014/main" id="{0644FC89-241A-C517-1DF2-CCA68AE45B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8019" y="624875"/>
            <a:ext cx="1577327" cy="15696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Users\Ali\Desktop\photo_2022-09-25_21-08-39.jpg">
            <a:extLst>
              <a:ext uri="{FF2B5EF4-FFF2-40B4-BE49-F238E27FC236}">
                <a16:creationId xmlns:a16="http://schemas.microsoft.com/office/drawing/2014/main" id="{995F7AB4-5989-1F3C-C56E-06783F27B07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30931" y="486227"/>
            <a:ext cx="2044932" cy="175552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79894CD-28EB-ACEB-FE7D-3EC0B2D06EAB}"/>
              </a:ext>
            </a:extLst>
          </p:cNvPr>
          <p:cNvSpPr txBox="1"/>
          <p:nvPr/>
        </p:nvSpPr>
        <p:spPr>
          <a:xfrm>
            <a:off x="3979610" y="780871"/>
            <a:ext cx="4459308" cy="1569660"/>
          </a:xfrm>
          <a:prstGeom prst="rect">
            <a:avLst/>
          </a:prstGeom>
          <a:noFill/>
        </p:spPr>
        <p:txBody>
          <a:bodyPr wrap="square" rtlCol="0">
            <a:spAutoFit/>
          </a:bodyPr>
          <a:lstStyle/>
          <a:p>
            <a:pPr algn="ctr"/>
            <a:r>
              <a:rPr lang="ar-IQ" sz="2400" b="1" dirty="0">
                <a:solidFill>
                  <a:schemeClr val="accent3">
                    <a:lumMod val="50000"/>
                  </a:schemeClr>
                </a:solidFill>
                <a:latin typeface="Simplified Arabic" panose="02020603050405020304" pitchFamily="18" charset="-78"/>
                <a:cs typeface="Simplified Arabic" panose="02020603050405020304" pitchFamily="18" charset="-78"/>
              </a:rPr>
              <a:t>الجامعة المســــتنصرية </a:t>
            </a:r>
          </a:p>
          <a:p>
            <a:pPr algn="ctr"/>
            <a:r>
              <a:rPr lang="ar-IQ" sz="2400" b="1" dirty="0">
                <a:solidFill>
                  <a:schemeClr val="accent3">
                    <a:lumMod val="50000"/>
                  </a:schemeClr>
                </a:solidFill>
                <a:latin typeface="Simplified Arabic" panose="02020603050405020304" pitchFamily="18" charset="-78"/>
                <a:cs typeface="Simplified Arabic" panose="02020603050405020304" pitchFamily="18" charset="-78"/>
              </a:rPr>
              <a:t>مركز التعليم المســــتمر </a:t>
            </a:r>
          </a:p>
          <a:p>
            <a:pPr algn="ctr"/>
            <a:r>
              <a:rPr lang="ar-IQ" sz="2400" b="1" dirty="0">
                <a:solidFill>
                  <a:schemeClr val="accent3">
                    <a:lumMod val="50000"/>
                  </a:schemeClr>
                </a:solidFill>
                <a:latin typeface="Simplified Arabic" panose="02020603050405020304" pitchFamily="18" charset="-78"/>
                <a:cs typeface="Simplified Arabic" panose="02020603050405020304" pitchFamily="18" charset="-78"/>
              </a:rPr>
              <a:t>شــــعبة التـــدريـــب</a:t>
            </a:r>
          </a:p>
          <a:p>
            <a:pPr algn="ctr"/>
            <a:r>
              <a:rPr lang="ar-IQ" sz="2400" b="1" dirty="0">
                <a:solidFill>
                  <a:schemeClr val="accent3">
                    <a:lumMod val="50000"/>
                  </a:schemeClr>
                </a:solidFill>
                <a:latin typeface="Simplified Arabic" panose="02020603050405020304" pitchFamily="18" charset="-78"/>
                <a:cs typeface="Simplified Arabic" panose="02020603050405020304" pitchFamily="18" charset="-78"/>
              </a:rPr>
              <a:t>دورة كفاءة اللغة العربية  </a:t>
            </a:r>
          </a:p>
        </p:txBody>
      </p:sp>
    </p:spTree>
    <p:extLst>
      <p:ext uri="{BB962C8B-B14F-4D97-AF65-F5344CB8AC3E}">
        <p14:creationId xmlns:p14="http://schemas.microsoft.com/office/powerpoint/2010/main" val="4274855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068"/>
                                        </p:tgtEl>
                                        <p:attrNameLst>
                                          <p:attrName>style.visibility</p:attrName>
                                        </p:attrNameLst>
                                      </p:cBhvr>
                                      <p:to>
                                        <p:strVal val="visible"/>
                                      </p:to>
                                    </p:set>
                                    <p:animEffect transition="in" filter="fade">
                                      <p:cBhvr>
                                        <p:cTn id="7" dur="768" decel="100000"/>
                                        <p:tgtEl>
                                          <p:spTgt spid="2068"/>
                                        </p:tgtEl>
                                      </p:cBhvr>
                                    </p:animEffect>
                                    <p:animScale>
                                      <p:cBhvr>
                                        <p:cTn id="8" dur="768" decel="100000"/>
                                        <p:tgtEl>
                                          <p:spTgt spid="2068"/>
                                        </p:tgtEl>
                                      </p:cBhvr>
                                      <p:from x="10000" y="10000"/>
                                      <p:to x="200000" y="450000"/>
                                    </p:animScale>
                                    <p:animScale>
                                      <p:cBhvr>
                                        <p:cTn id="9" dur="1230" accel="100000" fill="hold">
                                          <p:stCondLst>
                                            <p:cond delay="768"/>
                                          </p:stCondLst>
                                        </p:cTn>
                                        <p:tgtEl>
                                          <p:spTgt spid="2068"/>
                                        </p:tgtEl>
                                      </p:cBhvr>
                                      <p:from x="200000" y="450000"/>
                                      <p:to x="100000" y="100000"/>
                                    </p:animScale>
                                    <p:set>
                                      <p:cBhvr>
                                        <p:cTn id="10" dur="768" fill="hold"/>
                                        <p:tgtEl>
                                          <p:spTgt spid="2068"/>
                                        </p:tgtEl>
                                        <p:attrNameLst>
                                          <p:attrName>ppt_x</p:attrName>
                                        </p:attrNameLst>
                                      </p:cBhvr>
                                      <p:to>
                                        <p:strVal val="(0.5)"/>
                                      </p:to>
                                    </p:set>
                                    <p:anim from="(0.5)" to="(#ppt_x)" calcmode="lin" valueType="num">
                                      <p:cBhvr>
                                        <p:cTn id="11" dur="1230" accel="100000" fill="hold">
                                          <p:stCondLst>
                                            <p:cond delay="768"/>
                                          </p:stCondLst>
                                        </p:cTn>
                                        <p:tgtEl>
                                          <p:spTgt spid="2068"/>
                                        </p:tgtEl>
                                        <p:attrNameLst>
                                          <p:attrName>ppt_x</p:attrName>
                                        </p:attrNameLst>
                                      </p:cBhvr>
                                    </p:anim>
                                    <p:set>
                                      <p:cBhvr>
                                        <p:cTn id="12" dur="768" fill="hold"/>
                                        <p:tgtEl>
                                          <p:spTgt spid="2068"/>
                                        </p:tgtEl>
                                        <p:attrNameLst>
                                          <p:attrName>ppt_y</p:attrName>
                                        </p:attrNameLst>
                                      </p:cBhvr>
                                      <p:to>
                                        <p:strVal val="(#ppt_y+0.4)"/>
                                      </p:to>
                                    </p:set>
                                    <p:anim from="(#ppt_y+0.4)" to="(#ppt_y)" calcmode="lin" valueType="num">
                                      <p:cBhvr>
                                        <p:cTn id="13" dur="1230" accel="100000" fill="hold">
                                          <p:stCondLst>
                                            <p:cond delay="768"/>
                                          </p:stCondLst>
                                        </p:cTn>
                                        <p:tgtEl>
                                          <p:spTgt spid="206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r>
              <a:rPr lang="ar-IQ" sz="3200" dirty="0"/>
              <a:t>وقد ينصب بالكسرة(نيابةً عن الفتحة): </a:t>
            </a:r>
          </a:p>
          <a:p>
            <a:r>
              <a:rPr lang="ar-IQ" sz="3200" dirty="0"/>
              <a:t>مثل: ركبَ الطلابُ الحافلاتِ </a:t>
            </a:r>
          </a:p>
          <a:p>
            <a:r>
              <a:rPr lang="ar-IQ" sz="3200" dirty="0"/>
              <a:t>ركبَ: فعل ماض مبني على الفتحة الظاهرة على اخره. </a:t>
            </a:r>
          </a:p>
          <a:p>
            <a:r>
              <a:rPr lang="ar-IQ" sz="3200" dirty="0"/>
              <a:t>الطلابُ: فاعل مرفوع وعلامة رفعه الضمة الظاهرة على اخره. </a:t>
            </a:r>
          </a:p>
          <a:p>
            <a:r>
              <a:rPr lang="ar-IQ" sz="3200" dirty="0"/>
              <a:t>الحافلاتِ: مفعول به منصوب وعلامة نصبة الكسرة نيابةً عن الفتح لأنه جمع مؤنث سالم.</a:t>
            </a:r>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10</a:t>
            </a:fld>
            <a:endParaRPr lang="en-US" dirty="0"/>
          </a:p>
        </p:txBody>
      </p:sp>
    </p:spTree>
    <p:extLst>
      <p:ext uri="{BB962C8B-B14F-4D97-AF65-F5344CB8AC3E}">
        <p14:creationId xmlns:p14="http://schemas.microsoft.com/office/powerpoint/2010/main" val="3589992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r>
              <a:rPr lang="ar-IQ" sz="3200" dirty="0"/>
              <a:t>وقد ينصب بالألف إذا كان من الأسماء الخمسة: </a:t>
            </a:r>
          </a:p>
          <a:p>
            <a:r>
              <a:rPr lang="ar-IQ" sz="3200" dirty="0" err="1"/>
              <a:t>مثل:رأيت</a:t>
            </a:r>
            <a:r>
              <a:rPr lang="ar-IQ" sz="3200" dirty="0"/>
              <a:t> أباكَ</a:t>
            </a:r>
          </a:p>
          <a:p>
            <a:r>
              <a:rPr lang="ar-IQ" sz="3200" dirty="0"/>
              <a:t>رأيتُ: فعل ماض مبني على الفتحة المقدرة على الياء للثقل والتاء تاء الفاعل في محل رفع فاعل </a:t>
            </a:r>
          </a:p>
          <a:p>
            <a:r>
              <a:rPr lang="ar-IQ" sz="3200" dirty="0"/>
              <a:t>أباكَ: مفعول به منصوب وعلامة نصبه الألف لأنه من الأسماء الخمسة والكاف ضمير متصل في محل جر بالإضافة.</a:t>
            </a:r>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11</a:t>
            </a:fld>
            <a:endParaRPr lang="en-US" dirty="0"/>
          </a:p>
        </p:txBody>
      </p:sp>
    </p:spTree>
    <p:extLst>
      <p:ext uri="{BB962C8B-B14F-4D97-AF65-F5344CB8AC3E}">
        <p14:creationId xmlns:p14="http://schemas.microsoft.com/office/powerpoint/2010/main" val="2469983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09600" y="961292"/>
            <a:ext cx="10867292" cy="5363308"/>
          </a:xfrm>
        </p:spPr>
        <p:txBody>
          <a:bodyPr>
            <a:normAutofit/>
          </a:bodyPr>
          <a:lstStyle/>
          <a:p>
            <a:r>
              <a:rPr lang="ar-IQ" dirty="0"/>
              <a:t>مثال:</a:t>
            </a:r>
          </a:p>
          <a:p>
            <a:r>
              <a:rPr lang="ar-IQ" dirty="0"/>
              <a:t>كتب الطالب الدرس</a:t>
            </a:r>
          </a:p>
          <a:p>
            <a:r>
              <a:rPr lang="ar-IQ" dirty="0"/>
              <a:t>كلمة الدرس تعرب؟</a:t>
            </a:r>
          </a:p>
          <a:p>
            <a:endParaRPr lang="ar-IQ" dirty="0"/>
          </a:p>
          <a:p>
            <a:r>
              <a:rPr lang="ar-IQ" dirty="0"/>
              <a:t>مفعول به</a:t>
            </a:r>
          </a:p>
          <a:p>
            <a:r>
              <a:rPr lang="ar-IQ" dirty="0"/>
              <a:t>مفعول فيه</a:t>
            </a:r>
          </a:p>
          <a:p>
            <a:r>
              <a:rPr lang="ar-IQ" dirty="0"/>
              <a:t>مفعول لأجله</a:t>
            </a:r>
          </a:p>
          <a:p>
            <a:r>
              <a:rPr lang="ar-IQ" dirty="0"/>
              <a:t>مفعول مطلق</a:t>
            </a:r>
          </a:p>
          <a:p>
            <a:endParaRPr lang="ar-IQ" dirty="0"/>
          </a:p>
          <a:p>
            <a:endParaRPr lang="ar-IQ" dirty="0"/>
          </a:p>
          <a:p>
            <a:endParaRPr lang="ar-IQ" dirty="0"/>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12</a:t>
            </a:fld>
            <a:endParaRPr lang="en-US" dirty="0"/>
          </a:p>
        </p:txBody>
      </p:sp>
    </p:spTree>
    <p:extLst>
      <p:ext uri="{BB962C8B-B14F-4D97-AF65-F5344CB8AC3E}">
        <p14:creationId xmlns:p14="http://schemas.microsoft.com/office/powerpoint/2010/main" val="2026265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09600" y="1277815"/>
            <a:ext cx="10996246" cy="5046785"/>
          </a:xfrm>
        </p:spPr>
        <p:txBody>
          <a:bodyPr/>
          <a:lstStyle/>
          <a:p>
            <a:r>
              <a:rPr lang="ar-IQ" dirty="0"/>
              <a:t>الحالة الاعرابية ل المفاعيل؟</a:t>
            </a:r>
          </a:p>
          <a:p>
            <a:endParaRPr lang="ar-IQ" dirty="0"/>
          </a:p>
          <a:p>
            <a:r>
              <a:rPr lang="ar-IQ" dirty="0"/>
              <a:t>مرفوعة</a:t>
            </a:r>
          </a:p>
          <a:p>
            <a:r>
              <a:rPr lang="ar-IQ" dirty="0"/>
              <a:t>منصوبة</a:t>
            </a:r>
          </a:p>
          <a:p>
            <a:r>
              <a:rPr lang="ar-IQ" dirty="0"/>
              <a:t>مجرورة</a:t>
            </a:r>
          </a:p>
          <a:p>
            <a:r>
              <a:rPr lang="ar-IQ" dirty="0"/>
              <a:t>مجزومة</a:t>
            </a:r>
          </a:p>
          <a:p>
            <a:endParaRPr lang="ar-IQ" dirty="0"/>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13</a:t>
            </a:fld>
            <a:endParaRPr lang="en-US" dirty="0"/>
          </a:p>
        </p:txBody>
      </p:sp>
    </p:spTree>
    <p:extLst>
      <p:ext uri="{BB962C8B-B14F-4D97-AF65-F5344CB8AC3E}">
        <p14:creationId xmlns:p14="http://schemas.microsoft.com/office/powerpoint/2010/main" val="3402629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r>
              <a:rPr lang="ar-IQ" sz="3200" dirty="0"/>
              <a:t>المفعول فيه</a:t>
            </a:r>
          </a:p>
          <a:p>
            <a:r>
              <a:rPr lang="ar-IQ" sz="3200" dirty="0"/>
              <a:t>هو أحد المفاعيل، وهو اسم يدل على زمان أو مكان وقوع الفعل ويكون منصوبا، وينقسم إلى قسمين وهما:</a:t>
            </a:r>
          </a:p>
          <a:p>
            <a:r>
              <a:rPr lang="ar-IQ" sz="3200" dirty="0"/>
              <a:t>ظرف زمان: ويعد بمثابة جوابًا على سؤال يبدأ بـ(</a:t>
            </a:r>
            <a:r>
              <a:rPr lang="ar-IQ" sz="3200" dirty="0" err="1"/>
              <a:t>بمتى</a:t>
            </a:r>
            <a:r>
              <a:rPr lang="ar-IQ" sz="3200" dirty="0"/>
              <a:t>) أداة الاستفهام ، مثل: لحظة، شهر، يوم.</a:t>
            </a:r>
          </a:p>
          <a:p>
            <a:r>
              <a:rPr lang="ar-IQ" sz="3200" dirty="0"/>
              <a:t>ظرف مكان: ويبدأ ذلك الظرف بأداة الاستفهام (أين) ومن أمثلتها: (فوق، شمال، يمين).</a:t>
            </a:r>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14</a:t>
            </a:fld>
            <a:endParaRPr lang="en-US" dirty="0"/>
          </a:p>
        </p:txBody>
      </p:sp>
    </p:spTree>
    <p:extLst>
      <p:ext uri="{BB962C8B-B14F-4D97-AF65-F5344CB8AC3E}">
        <p14:creationId xmlns:p14="http://schemas.microsoft.com/office/powerpoint/2010/main" val="455121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r>
              <a:rPr lang="ar-IQ" sz="3200" dirty="0"/>
              <a:t>يقسم الظرف إلى قسمين:</a:t>
            </a:r>
          </a:p>
          <a:p>
            <a:r>
              <a:rPr lang="ar-IQ" sz="3200" dirty="0"/>
              <a:t>ظرف زمان: يدل على وقت حدوث الفعل. مثال: سافرتُ ليلاً.</a:t>
            </a:r>
          </a:p>
          <a:p>
            <a:r>
              <a:rPr lang="ar-IQ" sz="3200" dirty="0"/>
              <a:t>ظرف مكان: يدل على مكان حدوث الفعل. مثال: جلستُ عندَكَ.</a:t>
            </a:r>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15</a:t>
            </a:fld>
            <a:endParaRPr lang="en-US" dirty="0"/>
          </a:p>
        </p:txBody>
      </p:sp>
    </p:spTree>
    <p:extLst>
      <p:ext uri="{BB962C8B-B14F-4D97-AF65-F5344CB8AC3E}">
        <p14:creationId xmlns:p14="http://schemas.microsoft.com/office/powerpoint/2010/main" val="1027367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9" name="Text Box 9"/>
          <p:cNvSpPr txBox="1">
            <a:spLocks noChangeArrowheads="1"/>
          </p:cNvSpPr>
          <p:nvPr/>
        </p:nvSpPr>
        <p:spPr bwMode="auto">
          <a:xfrm>
            <a:off x="4440239" y="620713"/>
            <a:ext cx="4319587"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6600">
                <a:solidFill>
                  <a:schemeClr val="folHlink"/>
                </a:solidFill>
                <a:latin typeface="Arabic Typesetting" panose="03020402040406030203" pitchFamily="66" charset="-78"/>
                <a:cs typeface="Arabic Typesetting" panose="03020402040406030203" pitchFamily="66" charset="-78"/>
              </a:rPr>
              <a:t>الظّرْفُ أو المفعول فيه</a:t>
            </a:r>
            <a:endParaRPr lang="en-US" altLang="en-US" sz="6600">
              <a:solidFill>
                <a:schemeClr val="folHlink"/>
              </a:solidFill>
              <a:latin typeface="Arabic Typesetting" panose="03020402040406030203" pitchFamily="66" charset="-78"/>
              <a:cs typeface="Arabic Typesetting" panose="03020402040406030203" pitchFamily="66" charset="-78"/>
            </a:endParaRPr>
          </a:p>
        </p:txBody>
      </p:sp>
      <p:sp>
        <p:nvSpPr>
          <p:cNvPr id="7174" name="Oval 11"/>
          <p:cNvSpPr>
            <a:spLocks noChangeArrowheads="1"/>
          </p:cNvSpPr>
          <p:nvPr/>
        </p:nvSpPr>
        <p:spPr bwMode="auto">
          <a:xfrm>
            <a:off x="6527801" y="1341438"/>
            <a:ext cx="144463" cy="215900"/>
          </a:xfrm>
          <a:prstGeom prst="ellipse">
            <a:avLst/>
          </a:prstGeom>
          <a:solidFill>
            <a:schemeClr val="folHlink"/>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7175" name="Line 12"/>
          <p:cNvSpPr>
            <a:spLocks noChangeShapeType="1"/>
          </p:cNvSpPr>
          <p:nvPr/>
        </p:nvSpPr>
        <p:spPr bwMode="auto">
          <a:xfrm>
            <a:off x="6672263" y="1484313"/>
            <a:ext cx="2087562" cy="5762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6" name="Line 13"/>
          <p:cNvSpPr>
            <a:spLocks noChangeShapeType="1"/>
          </p:cNvSpPr>
          <p:nvPr/>
        </p:nvSpPr>
        <p:spPr bwMode="auto">
          <a:xfrm flipV="1">
            <a:off x="4367214" y="1484314"/>
            <a:ext cx="2160587" cy="6492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8014" name="Rectangle 14"/>
          <p:cNvSpPr>
            <a:spLocks noChangeArrowheads="1"/>
          </p:cNvSpPr>
          <p:nvPr/>
        </p:nvSpPr>
        <p:spPr bwMode="auto">
          <a:xfrm>
            <a:off x="8759826" y="2060576"/>
            <a:ext cx="1223963" cy="576263"/>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800" dirty="0"/>
              <a:t>ظرف الزمان </a:t>
            </a:r>
            <a:endParaRPr lang="en-US" altLang="en-US" sz="1800" dirty="0"/>
          </a:p>
        </p:txBody>
      </p:sp>
      <p:sp>
        <p:nvSpPr>
          <p:cNvPr id="128015" name="Rectangle 15"/>
          <p:cNvSpPr>
            <a:spLocks noChangeArrowheads="1"/>
          </p:cNvSpPr>
          <p:nvPr/>
        </p:nvSpPr>
        <p:spPr bwMode="auto">
          <a:xfrm>
            <a:off x="3432176" y="2133601"/>
            <a:ext cx="1223963" cy="576263"/>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800" dirty="0"/>
              <a:t>ظرف مكان </a:t>
            </a:r>
            <a:endParaRPr lang="en-US" altLang="en-US" sz="1800" dirty="0"/>
          </a:p>
        </p:txBody>
      </p:sp>
      <p:sp>
        <p:nvSpPr>
          <p:cNvPr id="7179" name="Line 16"/>
          <p:cNvSpPr>
            <a:spLocks noChangeShapeType="1"/>
          </p:cNvSpPr>
          <p:nvPr/>
        </p:nvSpPr>
        <p:spPr bwMode="auto">
          <a:xfrm>
            <a:off x="6600825" y="1557339"/>
            <a:ext cx="0" cy="3587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8017" name="Rectangle 17"/>
          <p:cNvSpPr>
            <a:spLocks noChangeArrowheads="1"/>
          </p:cNvSpPr>
          <p:nvPr/>
        </p:nvSpPr>
        <p:spPr bwMode="auto">
          <a:xfrm>
            <a:off x="5303839" y="1916114"/>
            <a:ext cx="2808287" cy="720725"/>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800"/>
              <a:t>اسمٌ منصوبٌ يدلُّ على زمان </a:t>
            </a:r>
          </a:p>
          <a:p>
            <a:pPr algn="ctr" eaLnBrk="1" hangingPunct="1">
              <a:spcBef>
                <a:spcPct val="0"/>
              </a:spcBef>
              <a:buFontTx/>
              <a:buNone/>
            </a:pPr>
            <a:r>
              <a:rPr lang="ar-LB" altLang="en-US" sz="1800"/>
              <a:t>وقوع الفعل أو مكانه </a:t>
            </a:r>
            <a:endParaRPr lang="en-US" altLang="en-US" sz="1800"/>
          </a:p>
        </p:txBody>
      </p:sp>
      <p:sp>
        <p:nvSpPr>
          <p:cNvPr id="7181" name="Oval 18"/>
          <p:cNvSpPr>
            <a:spLocks noChangeArrowheads="1"/>
          </p:cNvSpPr>
          <p:nvPr/>
        </p:nvSpPr>
        <p:spPr bwMode="auto">
          <a:xfrm>
            <a:off x="9264650" y="2565401"/>
            <a:ext cx="215900" cy="142875"/>
          </a:xfrm>
          <a:prstGeom prst="ellipse">
            <a:avLst/>
          </a:prstGeom>
          <a:solidFill>
            <a:schemeClr val="folHlink"/>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7182" name="Oval 19"/>
          <p:cNvSpPr>
            <a:spLocks noChangeArrowheads="1"/>
          </p:cNvSpPr>
          <p:nvPr/>
        </p:nvSpPr>
        <p:spPr bwMode="auto">
          <a:xfrm>
            <a:off x="3935413" y="2636839"/>
            <a:ext cx="215900" cy="142875"/>
          </a:xfrm>
          <a:prstGeom prst="ellipse">
            <a:avLst/>
          </a:prstGeom>
          <a:solidFill>
            <a:schemeClr val="folHlink"/>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7183" name="Line 20"/>
          <p:cNvSpPr>
            <a:spLocks noChangeShapeType="1"/>
          </p:cNvSpPr>
          <p:nvPr/>
        </p:nvSpPr>
        <p:spPr bwMode="auto">
          <a:xfrm>
            <a:off x="9409114" y="2708275"/>
            <a:ext cx="287337" cy="2159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84" name="Line 21"/>
          <p:cNvSpPr>
            <a:spLocks noChangeShapeType="1"/>
          </p:cNvSpPr>
          <p:nvPr/>
        </p:nvSpPr>
        <p:spPr bwMode="auto">
          <a:xfrm flipH="1">
            <a:off x="8904288" y="2708275"/>
            <a:ext cx="360362" cy="2159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8022" name="Rectangle 22"/>
          <p:cNvSpPr>
            <a:spLocks noChangeArrowheads="1"/>
          </p:cNvSpPr>
          <p:nvPr/>
        </p:nvSpPr>
        <p:spPr bwMode="auto">
          <a:xfrm>
            <a:off x="9551988" y="2924176"/>
            <a:ext cx="1116012" cy="360363"/>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600" dirty="0"/>
              <a:t>مُتَصرّف -</a:t>
            </a:r>
            <a:r>
              <a:rPr lang="ar-LB" altLang="en-US" sz="1600" b="1" dirty="0"/>
              <a:t>مُعرَب</a:t>
            </a:r>
            <a:endParaRPr lang="en-US" altLang="en-US" sz="1600" b="1" dirty="0"/>
          </a:p>
        </p:txBody>
      </p:sp>
      <p:sp>
        <p:nvSpPr>
          <p:cNvPr id="128023" name="Rectangle 23"/>
          <p:cNvSpPr>
            <a:spLocks noChangeArrowheads="1"/>
          </p:cNvSpPr>
          <p:nvPr/>
        </p:nvSpPr>
        <p:spPr bwMode="auto">
          <a:xfrm>
            <a:off x="7751763" y="2924176"/>
            <a:ext cx="1223962" cy="360363"/>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600"/>
              <a:t>غير متصرّف </a:t>
            </a:r>
            <a:r>
              <a:rPr lang="ar-LB" altLang="en-US" sz="1600" b="1"/>
              <a:t>مبني </a:t>
            </a:r>
            <a:endParaRPr lang="en-US" altLang="en-US" sz="1600" b="1"/>
          </a:p>
        </p:txBody>
      </p:sp>
      <p:sp>
        <p:nvSpPr>
          <p:cNvPr id="7187" name="Line 24"/>
          <p:cNvSpPr>
            <a:spLocks noChangeShapeType="1"/>
          </p:cNvSpPr>
          <p:nvPr/>
        </p:nvSpPr>
        <p:spPr bwMode="auto">
          <a:xfrm>
            <a:off x="10056813" y="32845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88" name="Rectangle 25"/>
          <p:cNvSpPr>
            <a:spLocks noChangeArrowheads="1"/>
          </p:cNvSpPr>
          <p:nvPr/>
        </p:nvSpPr>
        <p:spPr bwMode="auto">
          <a:xfrm>
            <a:off x="9551989" y="3644901"/>
            <a:ext cx="936625" cy="504825"/>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600" dirty="0"/>
              <a:t>يُستَعْمَل ظرفاً </a:t>
            </a:r>
          </a:p>
          <a:p>
            <a:pPr algn="ctr" eaLnBrk="1" hangingPunct="1">
              <a:spcBef>
                <a:spcPct val="0"/>
              </a:spcBef>
              <a:buFontTx/>
              <a:buNone/>
            </a:pPr>
            <a:r>
              <a:rPr lang="ar-LB" altLang="en-US" sz="1600" dirty="0"/>
              <a:t>وغير ظرفٍ </a:t>
            </a:r>
            <a:endParaRPr lang="en-US" altLang="en-US" sz="1600" dirty="0"/>
          </a:p>
        </p:txBody>
      </p:sp>
      <p:sp>
        <p:nvSpPr>
          <p:cNvPr id="7189" name="Line 26"/>
          <p:cNvSpPr>
            <a:spLocks noChangeShapeType="1"/>
          </p:cNvSpPr>
          <p:nvPr/>
        </p:nvSpPr>
        <p:spPr bwMode="auto">
          <a:xfrm>
            <a:off x="9912350" y="4149725"/>
            <a:ext cx="0" cy="9350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90" name="Oval 27"/>
          <p:cNvSpPr>
            <a:spLocks noChangeArrowheads="1"/>
          </p:cNvSpPr>
          <p:nvPr/>
        </p:nvSpPr>
        <p:spPr bwMode="auto">
          <a:xfrm>
            <a:off x="9767888" y="4365626"/>
            <a:ext cx="215900" cy="142875"/>
          </a:xfrm>
          <a:prstGeom prst="ellipse">
            <a:avLst/>
          </a:prstGeom>
          <a:solidFill>
            <a:schemeClr val="folHlink"/>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7191" name="Text Box 29"/>
          <p:cNvSpPr txBox="1">
            <a:spLocks noChangeArrowheads="1"/>
          </p:cNvSpPr>
          <p:nvPr/>
        </p:nvSpPr>
        <p:spPr bwMode="auto">
          <a:xfrm>
            <a:off x="9983788" y="4240213"/>
            <a:ext cx="711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800"/>
              <a:t>الأمس ُ</a:t>
            </a:r>
            <a:endParaRPr lang="en-US" altLang="en-US" sz="1800"/>
          </a:p>
        </p:txBody>
      </p:sp>
      <p:sp>
        <p:nvSpPr>
          <p:cNvPr id="7192" name="Text Box 30"/>
          <p:cNvSpPr txBox="1">
            <a:spLocks noChangeArrowheads="1"/>
          </p:cNvSpPr>
          <p:nvPr/>
        </p:nvSpPr>
        <p:spPr bwMode="auto">
          <a:xfrm>
            <a:off x="8616950" y="4221164"/>
            <a:ext cx="11509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ar-LB" altLang="en-US" sz="1800"/>
              <a:t>بمعنى </a:t>
            </a:r>
            <a:r>
              <a:rPr lang="ar-LB" altLang="en-US" sz="1400"/>
              <a:t>الماضي </a:t>
            </a:r>
            <a:endParaRPr lang="en-US" altLang="en-US" sz="1400"/>
          </a:p>
        </p:txBody>
      </p:sp>
      <p:sp>
        <p:nvSpPr>
          <p:cNvPr id="7193" name="Line 31"/>
          <p:cNvSpPr>
            <a:spLocks noChangeShapeType="1"/>
          </p:cNvSpPr>
          <p:nvPr/>
        </p:nvSpPr>
        <p:spPr bwMode="auto">
          <a:xfrm>
            <a:off x="8183563" y="4221164"/>
            <a:ext cx="0" cy="23764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94" name="Oval 32"/>
          <p:cNvSpPr>
            <a:spLocks noChangeArrowheads="1"/>
          </p:cNvSpPr>
          <p:nvPr/>
        </p:nvSpPr>
        <p:spPr bwMode="auto">
          <a:xfrm>
            <a:off x="8112125" y="4652964"/>
            <a:ext cx="215900" cy="142875"/>
          </a:xfrm>
          <a:prstGeom prst="ellipse">
            <a:avLst/>
          </a:prstGeom>
          <a:solidFill>
            <a:schemeClr val="folHlink"/>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7195" name="Oval 33"/>
          <p:cNvSpPr>
            <a:spLocks noChangeArrowheads="1"/>
          </p:cNvSpPr>
          <p:nvPr/>
        </p:nvSpPr>
        <p:spPr bwMode="auto">
          <a:xfrm>
            <a:off x="8040688" y="4365626"/>
            <a:ext cx="215900" cy="142875"/>
          </a:xfrm>
          <a:prstGeom prst="ellipse">
            <a:avLst/>
          </a:prstGeom>
          <a:solidFill>
            <a:schemeClr val="folHlink"/>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7196" name="Oval 34"/>
          <p:cNvSpPr>
            <a:spLocks noChangeArrowheads="1"/>
          </p:cNvSpPr>
          <p:nvPr/>
        </p:nvSpPr>
        <p:spPr bwMode="auto">
          <a:xfrm>
            <a:off x="8040688" y="4868864"/>
            <a:ext cx="215900" cy="142875"/>
          </a:xfrm>
          <a:prstGeom prst="ellipse">
            <a:avLst/>
          </a:prstGeom>
          <a:solidFill>
            <a:schemeClr val="folHlink"/>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7197" name="Oval 35"/>
          <p:cNvSpPr>
            <a:spLocks noChangeArrowheads="1"/>
          </p:cNvSpPr>
          <p:nvPr/>
        </p:nvSpPr>
        <p:spPr bwMode="auto">
          <a:xfrm>
            <a:off x="8040688" y="5373689"/>
            <a:ext cx="215900" cy="142875"/>
          </a:xfrm>
          <a:prstGeom prst="ellipse">
            <a:avLst/>
          </a:prstGeom>
          <a:solidFill>
            <a:schemeClr val="folHlink"/>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7198" name="Oval 36"/>
          <p:cNvSpPr>
            <a:spLocks noChangeArrowheads="1"/>
          </p:cNvSpPr>
          <p:nvPr/>
        </p:nvSpPr>
        <p:spPr bwMode="auto">
          <a:xfrm>
            <a:off x="8040688" y="5661026"/>
            <a:ext cx="215900" cy="142875"/>
          </a:xfrm>
          <a:prstGeom prst="ellipse">
            <a:avLst/>
          </a:prstGeom>
          <a:solidFill>
            <a:schemeClr val="folHlink"/>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7199" name="Oval 37"/>
          <p:cNvSpPr>
            <a:spLocks noChangeArrowheads="1"/>
          </p:cNvSpPr>
          <p:nvPr/>
        </p:nvSpPr>
        <p:spPr bwMode="auto">
          <a:xfrm>
            <a:off x="8040688" y="6165851"/>
            <a:ext cx="215900" cy="142875"/>
          </a:xfrm>
          <a:prstGeom prst="ellipse">
            <a:avLst/>
          </a:prstGeom>
          <a:solidFill>
            <a:schemeClr val="folHlink"/>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7200" name="Oval 38"/>
          <p:cNvSpPr>
            <a:spLocks noChangeArrowheads="1"/>
          </p:cNvSpPr>
          <p:nvPr/>
        </p:nvSpPr>
        <p:spPr bwMode="auto">
          <a:xfrm>
            <a:off x="8040688" y="5157789"/>
            <a:ext cx="215900" cy="142875"/>
          </a:xfrm>
          <a:prstGeom prst="ellipse">
            <a:avLst/>
          </a:prstGeom>
          <a:solidFill>
            <a:schemeClr val="folHlink"/>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7201" name="Oval 40"/>
          <p:cNvSpPr>
            <a:spLocks noChangeArrowheads="1"/>
          </p:cNvSpPr>
          <p:nvPr/>
        </p:nvSpPr>
        <p:spPr bwMode="auto">
          <a:xfrm>
            <a:off x="8040688" y="5949951"/>
            <a:ext cx="215900" cy="142875"/>
          </a:xfrm>
          <a:prstGeom prst="ellipse">
            <a:avLst/>
          </a:prstGeom>
          <a:solidFill>
            <a:schemeClr val="folHlink"/>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7202" name="Text Box 46"/>
          <p:cNvSpPr txBox="1">
            <a:spLocks noChangeArrowheads="1"/>
          </p:cNvSpPr>
          <p:nvPr/>
        </p:nvSpPr>
        <p:spPr bwMode="auto">
          <a:xfrm>
            <a:off x="6383339" y="4581525"/>
            <a:ext cx="1800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800"/>
              <a:t>أ</a:t>
            </a:r>
            <a:r>
              <a:rPr lang="ar-LB" altLang="en-US" sz="1400"/>
              <a:t>مسِ(بمعنى البارحة)</a:t>
            </a:r>
            <a:endParaRPr lang="en-US" altLang="en-US" sz="1400"/>
          </a:p>
        </p:txBody>
      </p:sp>
      <p:sp>
        <p:nvSpPr>
          <p:cNvPr id="7203" name="Text Box 47"/>
          <p:cNvSpPr txBox="1">
            <a:spLocks noChangeArrowheads="1"/>
          </p:cNvSpPr>
          <p:nvPr/>
        </p:nvSpPr>
        <p:spPr bwMode="auto">
          <a:xfrm>
            <a:off x="7464426" y="4292601"/>
            <a:ext cx="5762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a:t>الآن</a:t>
            </a:r>
            <a:endParaRPr lang="en-US" altLang="en-US" sz="1800"/>
          </a:p>
        </p:txBody>
      </p:sp>
      <p:sp>
        <p:nvSpPr>
          <p:cNvPr id="7204" name="Text Box 48"/>
          <p:cNvSpPr txBox="1">
            <a:spLocks noChangeArrowheads="1"/>
          </p:cNvSpPr>
          <p:nvPr/>
        </p:nvSpPr>
        <p:spPr bwMode="auto">
          <a:xfrm>
            <a:off x="7680325" y="4941888"/>
            <a:ext cx="4079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800"/>
              <a:t>مُنْذُ</a:t>
            </a:r>
            <a:endParaRPr lang="en-US" altLang="en-US" sz="1800"/>
          </a:p>
        </p:txBody>
      </p:sp>
      <p:sp>
        <p:nvSpPr>
          <p:cNvPr id="7205" name="Text Box 49"/>
          <p:cNvSpPr txBox="1">
            <a:spLocks noChangeArrowheads="1"/>
          </p:cNvSpPr>
          <p:nvPr/>
        </p:nvSpPr>
        <p:spPr bwMode="auto">
          <a:xfrm>
            <a:off x="7608889" y="5300664"/>
            <a:ext cx="5032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a:t>بينما </a:t>
            </a:r>
            <a:endParaRPr lang="en-US" altLang="en-US" sz="1800"/>
          </a:p>
        </p:txBody>
      </p:sp>
      <p:sp>
        <p:nvSpPr>
          <p:cNvPr id="7206" name="Text Box 50"/>
          <p:cNvSpPr txBox="1">
            <a:spLocks noChangeArrowheads="1"/>
          </p:cNvSpPr>
          <p:nvPr/>
        </p:nvSpPr>
        <p:spPr bwMode="auto">
          <a:xfrm>
            <a:off x="7464426" y="5589589"/>
            <a:ext cx="5762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a:t>ريثما </a:t>
            </a:r>
            <a:endParaRPr lang="en-US" altLang="en-US" sz="1800"/>
          </a:p>
        </p:txBody>
      </p:sp>
      <p:sp>
        <p:nvSpPr>
          <p:cNvPr id="7207" name="Text Box 51"/>
          <p:cNvSpPr txBox="1">
            <a:spLocks noChangeArrowheads="1"/>
          </p:cNvSpPr>
          <p:nvPr/>
        </p:nvSpPr>
        <p:spPr bwMode="auto">
          <a:xfrm>
            <a:off x="7608889" y="5084763"/>
            <a:ext cx="5032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a:t>حينَ</a:t>
            </a:r>
            <a:endParaRPr lang="en-US" altLang="en-US" sz="1800"/>
          </a:p>
        </p:txBody>
      </p:sp>
      <p:sp>
        <p:nvSpPr>
          <p:cNvPr id="7208" name="Text Box 52"/>
          <p:cNvSpPr txBox="1">
            <a:spLocks noChangeArrowheads="1"/>
          </p:cNvSpPr>
          <p:nvPr/>
        </p:nvSpPr>
        <p:spPr bwMode="auto">
          <a:xfrm>
            <a:off x="7032625" y="5805488"/>
            <a:ext cx="11509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a:t>صباحَ مساءَ </a:t>
            </a:r>
            <a:endParaRPr lang="en-US" altLang="en-US" sz="1800"/>
          </a:p>
        </p:txBody>
      </p:sp>
      <p:sp>
        <p:nvSpPr>
          <p:cNvPr id="7209" name="Text Box 53"/>
          <p:cNvSpPr txBox="1">
            <a:spLocks noChangeArrowheads="1"/>
          </p:cNvSpPr>
          <p:nvPr/>
        </p:nvSpPr>
        <p:spPr bwMode="auto">
          <a:xfrm>
            <a:off x="7248525" y="6092826"/>
            <a:ext cx="863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a:t>لدى </a:t>
            </a:r>
            <a:endParaRPr lang="en-US" altLang="en-US" sz="1800"/>
          </a:p>
        </p:txBody>
      </p:sp>
      <p:sp>
        <p:nvSpPr>
          <p:cNvPr id="128054" name="Rectangle 54"/>
          <p:cNvSpPr>
            <a:spLocks noChangeArrowheads="1"/>
          </p:cNvSpPr>
          <p:nvPr/>
        </p:nvSpPr>
        <p:spPr bwMode="auto">
          <a:xfrm>
            <a:off x="5087938" y="3068638"/>
            <a:ext cx="900112" cy="360362"/>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600" dirty="0"/>
              <a:t>مُتصرّف</a:t>
            </a:r>
            <a:endParaRPr lang="en-US" altLang="en-US" sz="1600" b="1" dirty="0"/>
          </a:p>
        </p:txBody>
      </p:sp>
      <p:sp>
        <p:nvSpPr>
          <p:cNvPr id="7211" name="Line 55"/>
          <p:cNvSpPr>
            <a:spLocks noChangeShapeType="1"/>
          </p:cNvSpPr>
          <p:nvPr/>
        </p:nvSpPr>
        <p:spPr bwMode="auto">
          <a:xfrm>
            <a:off x="4079876" y="2708276"/>
            <a:ext cx="1008063" cy="5762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12" name="Line 57"/>
          <p:cNvSpPr>
            <a:spLocks noChangeShapeType="1"/>
          </p:cNvSpPr>
          <p:nvPr/>
        </p:nvSpPr>
        <p:spPr bwMode="auto">
          <a:xfrm flipH="1">
            <a:off x="3287713" y="2781300"/>
            <a:ext cx="647700" cy="43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8058" name="Rectangle 58"/>
          <p:cNvSpPr>
            <a:spLocks noChangeArrowheads="1"/>
          </p:cNvSpPr>
          <p:nvPr/>
        </p:nvSpPr>
        <p:spPr bwMode="auto">
          <a:xfrm>
            <a:off x="2855913" y="3213101"/>
            <a:ext cx="1223962" cy="360363"/>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600" dirty="0"/>
              <a:t>غير متصرّف</a:t>
            </a:r>
            <a:endParaRPr lang="en-US" altLang="en-US" sz="1600" b="1" dirty="0"/>
          </a:p>
        </p:txBody>
      </p:sp>
      <p:sp>
        <p:nvSpPr>
          <p:cNvPr id="7214" name="Line 59"/>
          <p:cNvSpPr>
            <a:spLocks noChangeShapeType="1"/>
          </p:cNvSpPr>
          <p:nvPr/>
        </p:nvSpPr>
        <p:spPr bwMode="auto">
          <a:xfrm>
            <a:off x="5519738" y="3429000"/>
            <a:ext cx="0" cy="43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15" name="Rectangle 60"/>
          <p:cNvSpPr>
            <a:spLocks noChangeArrowheads="1"/>
          </p:cNvSpPr>
          <p:nvPr/>
        </p:nvSpPr>
        <p:spPr bwMode="auto">
          <a:xfrm>
            <a:off x="5087939" y="3860801"/>
            <a:ext cx="936625" cy="504825"/>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600" dirty="0"/>
              <a:t>يُستَعْمَل ظرفاً </a:t>
            </a:r>
          </a:p>
          <a:p>
            <a:pPr algn="ctr" eaLnBrk="1" hangingPunct="1">
              <a:spcBef>
                <a:spcPct val="0"/>
              </a:spcBef>
              <a:buFontTx/>
              <a:buNone/>
            </a:pPr>
            <a:r>
              <a:rPr lang="ar-LB" altLang="en-US" sz="1600" dirty="0"/>
              <a:t>وغير ظرفٍ </a:t>
            </a:r>
            <a:endParaRPr lang="en-US" altLang="en-US" sz="1600" dirty="0"/>
          </a:p>
        </p:txBody>
      </p:sp>
      <p:sp>
        <p:nvSpPr>
          <p:cNvPr id="7216" name="Line 61"/>
          <p:cNvSpPr>
            <a:spLocks noChangeShapeType="1"/>
          </p:cNvSpPr>
          <p:nvPr/>
        </p:nvSpPr>
        <p:spPr bwMode="auto">
          <a:xfrm>
            <a:off x="5519738" y="4365625"/>
            <a:ext cx="0" cy="7191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17" name="Oval 62"/>
          <p:cNvSpPr>
            <a:spLocks noChangeArrowheads="1"/>
          </p:cNvSpPr>
          <p:nvPr/>
        </p:nvSpPr>
        <p:spPr bwMode="auto">
          <a:xfrm>
            <a:off x="5375275" y="4652964"/>
            <a:ext cx="215900" cy="142875"/>
          </a:xfrm>
          <a:prstGeom prst="ellipse">
            <a:avLst/>
          </a:prstGeom>
          <a:solidFill>
            <a:schemeClr val="folHlink"/>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7218" name="Text Box 63"/>
          <p:cNvSpPr txBox="1">
            <a:spLocks noChangeArrowheads="1"/>
          </p:cNvSpPr>
          <p:nvPr/>
        </p:nvSpPr>
        <p:spPr bwMode="auto">
          <a:xfrm>
            <a:off x="5591175" y="4508500"/>
            <a:ext cx="10810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600"/>
              <a:t>الجهات الستّ</a:t>
            </a:r>
            <a:endParaRPr lang="en-US" altLang="en-US" sz="1600"/>
          </a:p>
        </p:txBody>
      </p:sp>
      <p:sp>
        <p:nvSpPr>
          <p:cNvPr id="7219" name="Line 64"/>
          <p:cNvSpPr>
            <a:spLocks noChangeShapeType="1"/>
          </p:cNvSpPr>
          <p:nvPr/>
        </p:nvSpPr>
        <p:spPr bwMode="auto">
          <a:xfrm>
            <a:off x="3432175" y="3573463"/>
            <a:ext cx="0" cy="18716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20" name="Oval 65"/>
          <p:cNvSpPr>
            <a:spLocks noChangeArrowheads="1"/>
          </p:cNvSpPr>
          <p:nvPr/>
        </p:nvSpPr>
        <p:spPr bwMode="auto">
          <a:xfrm>
            <a:off x="3359150" y="3716339"/>
            <a:ext cx="215900" cy="142875"/>
          </a:xfrm>
          <a:prstGeom prst="ellipse">
            <a:avLst/>
          </a:prstGeom>
          <a:solidFill>
            <a:schemeClr val="folHlink"/>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7221" name="Line 67"/>
          <p:cNvSpPr>
            <a:spLocks noChangeShapeType="1"/>
          </p:cNvSpPr>
          <p:nvPr/>
        </p:nvSpPr>
        <p:spPr bwMode="auto">
          <a:xfrm>
            <a:off x="8183563" y="3284538"/>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22" name="Rectangle 68"/>
          <p:cNvSpPr>
            <a:spLocks noChangeArrowheads="1"/>
          </p:cNvSpPr>
          <p:nvPr/>
        </p:nvSpPr>
        <p:spPr bwMode="auto">
          <a:xfrm>
            <a:off x="7175500" y="3644901"/>
            <a:ext cx="1873250" cy="576263"/>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600" dirty="0"/>
              <a:t>وهو ما لا يُستعمل إلاّ ظرفاً</a:t>
            </a:r>
            <a:endParaRPr lang="ar-LB" altLang="en-US" sz="2400" dirty="0"/>
          </a:p>
          <a:p>
            <a:pPr algn="ctr" eaLnBrk="1" hangingPunct="1">
              <a:spcBef>
                <a:spcPct val="0"/>
              </a:spcBef>
              <a:buFontTx/>
              <a:buNone/>
            </a:pPr>
            <a:r>
              <a:rPr lang="ar-LB" altLang="en-US" sz="1800" dirty="0"/>
              <a:t> مبنيّاً في محل نصب</a:t>
            </a:r>
            <a:endParaRPr lang="en-US" altLang="en-US" sz="1800" dirty="0"/>
          </a:p>
        </p:txBody>
      </p:sp>
      <p:sp>
        <p:nvSpPr>
          <p:cNvPr id="7223" name="Text Box 69"/>
          <p:cNvSpPr txBox="1">
            <a:spLocks noChangeArrowheads="1"/>
          </p:cNvSpPr>
          <p:nvPr/>
        </p:nvSpPr>
        <p:spPr bwMode="auto">
          <a:xfrm>
            <a:off x="2855914" y="3573463"/>
            <a:ext cx="4714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7224" name="Text Box 70"/>
          <p:cNvSpPr txBox="1">
            <a:spLocks noChangeArrowheads="1"/>
          </p:cNvSpPr>
          <p:nvPr/>
        </p:nvSpPr>
        <p:spPr bwMode="auto">
          <a:xfrm>
            <a:off x="2711451" y="3644901"/>
            <a:ext cx="9366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a:t>حيث</a:t>
            </a:r>
            <a:endParaRPr lang="en-US" altLang="en-US" sz="1800"/>
          </a:p>
        </p:txBody>
      </p:sp>
      <p:sp>
        <p:nvSpPr>
          <p:cNvPr id="7225" name="Oval 71"/>
          <p:cNvSpPr>
            <a:spLocks noChangeArrowheads="1"/>
          </p:cNvSpPr>
          <p:nvPr/>
        </p:nvSpPr>
        <p:spPr bwMode="auto">
          <a:xfrm>
            <a:off x="3359150" y="3716339"/>
            <a:ext cx="215900" cy="142875"/>
          </a:xfrm>
          <a:prstGeom prst="ellipse">
            <a:avLst/>
          </a:prstGeom>
          <a:solidFill>
            <a:schemeClr val="folHlink"/>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7226" name="Oval 72"/>
          <p:cNvSpPr>
            <a:spLocks noChangeArrowheads="1"/>
          </p:cNvSpPr>
          <p:nvPr/>
        </p:nvSpPr>
        <p:spPr bwMode="auto">
          <a:xfrm>
            <a:off x="3359150" y="4005264"/>
            <a:ext cx="215900" cy="142875"/>
          </a:xfrm>
          <a:prstGeom prst="ellipse">
            <a:avLst/>
          </a:prstGeom>
          <a:solidFill>
            <a:schemeClr val="folHlink"/>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7227" name="Text Box 73"/>
          <p:cNvSpPr txBox="1">
            <a:spLocks noChangeArrowheads="1"/>
          </p:cNvSpPr>
          <p:nvPr/>
        </p:nvSpPr>
        <p:spPr bwMode="auto">
          <a:xfrm>
            <a:off x="2855913" y="3933826"/>
            <a:ext cx="5762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a:t>لدى </a:t>
            </a:r>
            <a:endParaRPr lang="en-US" altLang="en-US" sz="1800"/>
          </a:p>
        </p:txBody>
      </p:sp>
      <p:sp>
        <p:nvSpPr>
          <p:cNvPr id="7228" name="Oval 74"/>
          <p:cNvSpPr>
            <a:spLocks noChangeArrowheads="1"/>
          </p:cNvSpPr>
          <p:nvPr/>
        </p:nvSpPr>
        <p:spPr bwMode="auto">
          <a:xfrm>
            <a:off x="3359150" y="4292601"/>
            <a:ext cx="215900" cy="142875"/>
          </a:xfrm>
          <a:prstGeom prst="ellipse">
            <a:avLst/>
          </a:prstGeom>
          <a:solidFill>
            <a:schemeClr val="folHlink"/>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7229" name="Text Box 75"/>
          <p:cNvSpPr txBox="1">
            <a:spLocks noChangeArrowheads="1"/>
          </p:cNvSpPr>
          <p:nvPr/>
        </p:nvSpPr>
        <p:spPr bwMode="auto">
          <a:xfrm>
            <a:off x="3071813" y="4221163"/>
            <a:ext cx="431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a:t>ثَمَّ</a:t>
            </a:r>
            <a:endParaRPr lang="en-US" altLang="en-US" sz="1800"/>
          </a:p>
        </p:txBody>
      </p:sp>
      <p:sp>
        <p:nvSpPr>
          <p:cNvPr id="7230" name="Oval 76"/>
          <p:cNvSpPr>
            <a:spLocks noChangeArrowheads="1"/>
          </p:cNvSpPr>
          <p:nvPr/>
        </p:nvSpPr>
        <p:spPr bwMode="auto">
          <a:xfrm>
            <a:off x="3359150" y="4581526"/>
            <a:ext cx="215900" cy="142875"/>
          </a:xfrm>
          <a:prstGeom prst="ellipse">
            <a:avLst/>
          </a:prstGeom>
          <a:solidFill>
            <a:schemeClr val="folHlink"/>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7231" name="Text Box 77"/>
          <p:cNvSpPr txBox="1">
            <a:spLocks noChangeArrowheads="1"/>
          </p:cNvSpPr>
          <p:nvPr/>
        </p:nvSpPr>
        <p:spPr bwMode="auto">
          <a:xfrm>
            <a:off x="2927351" y="4508501"/>
            <a:ext cx="5048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a:t>أينَ</a:t>
            </a:r>
            <a:endParaRPr lang="en-US" altLang="en-US" sz="1800"/>
          </a:p>
        </p:txBody>
      </p:sp>
      <p:sp>
        <p:nvSpPr>
          <p:cNvPr id="128078" name="AutoShape 78"/>
          <p:cNvSpPr>
            <a:spLocks noChangeArrowheads="1"/>
          </p:cNvSpPr>
          <p:nvPr/>
        </p:nvSpPr>
        <p:spPr bwMode="auto">
          <a:xfrm>
            <a:off x="3143251" y="5516563"/>
            <a:ext cx="3889375" cy="9144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2800"/>
              <a:t>زُرْتُكَ </a:t>
            </a:r>
            <a:r>
              <a:rPr lang="ar-LB" altLang="en-US" sz="2800">
                <a:solidFill>
                  <a:schemeClr val="folHlink"/>
                </a:solidFill>
              </a:rPr>
              <a:t>يَوْمَ</a:t>
            </a:r>
            <a:r>
              <a:rPr lang="ar-LB" altLang="en-US" sz="2800"/>
              <a:t> الأحدِ </a:t>
            </a:r>
            <a:r>
              <a:rPr lang="ar-LB" altLang="en-US" sz="2800">
                <a:solidFill>
                  <a:srgbClr val="1BE32E"/>
                </a:solidFill>
              </a:rPr>
              <a:t>صباحاً</a:t>
            </a:r>
            <a:endParaRPr lang="en-US" altLang="en-US" sz="2800">
              <a:solidFill>
                <a:srgbClr val="1BE32E"/>
              </a:solidFill>
            </a:endParaRPr>
          </a:p>
        </p:txBody>
      </p:sp>
      <p:sp>
        <p:nvSpPr>
          <p:cNvPr id="7233" name="AutoShape 79"/>
          <p:cNvSpPr>
            <a:spLocks noChangeArrowheads="1"/>
          </p:cNvSpPr>
          <p:nvPr/>
        </p:nvSpPr>
        <p:spPr bwMode="auto">
          <a:xfrm>
            <a:off x="8688388" y="188914"/>
            <a:ext cx="1655762" cy="1152525"/>
          </a:xfrm>
          <a:prstGeom prst="cloudCallout">
            <a:avLst>
              <a:gd name="adj1" fmla="val 28713"/>
              <a:gd name="adj2" fmla="val 116528"/>
            </a:avLst>
          </a:prstGeom>
          <a:solidFill>
            <a:srgbClr val="CCFFCC"/>
          </a:solidFill>
          <a:ln w="9525">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ar-LB" altLang="en-US" sz="1800"/>
          </a:p>
          <a:p>
            <a:pPr algn="ctr" eaLnBrk="1" hangingPunct="1">
              <a:spcBef>
                <a:spcPct val="0"/>
              </a:spcBef>
              <a:buFontTx/>
              <a:buNone/>
            </a:pPr>
            <a:r>
              <a:rPr lang="ar-LB" altLang="en-US" sz="3600"/>
              <a:t>متى ؟</a:t>
            </a:r>
            <a:endParaRPr lang="en-US" altLang="en-US" sz="3600"/>
          </a:p>
        </p:txBody>
      </p:sp>
      <p:sp>
        <p:nvSpPr>
          <p:cNvPr id="7234" name="AutoShape 80"/>
          <p:cNvSpPr>
            <a:spLocks noChangeArrowheads="1"/>
          </p:cNvSpPr>
          <p:nvPr/>
        </p:nvSpPr>
        <p:spPr bwMode="auto">
          <a:xfrm>
            <a:off x="2782889" y="188914"/>
            <a:ext cx="1800225" cy="1152525"/>
          </a:xfrm>
          <a:prstGeom prst="cloudCallout">
            <a:avLst>
              <a:gd name="adj1" fmla="val -13491"/>
              <a:gd name="adj2" fmla="val 116528"/>
            </a:avLst>
          </a:prstGeom>
          <a:solidFill>
            <a:srgbClr val="CCFFCC"/>
          </a:solidFill>
          <a:ln w="9525">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4000"/>
              <a:t>أين ؟</a:t>
            </a:r>
            <a:r>
              <a:rPr lang="ar-LB" altLang="en-US" sz="1800"/>
              <a:t> </a:t>
            </a:r>
            <a:endParaRPr lang="en-US" altLang="en-US" sz="1800"/>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36817457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 presetClass="emph" presetSubtype="2" fill="hold" nodeType="afterEffect">
                                  <p:stCondLst>
                                    <p:cond delay="0"/>
                                  </p:stCondLst>
                                  <p:childTnLst>
                                    <p:anim to="1.5" calcmode="lin" valueType="num">
                                      <p:cBhvr override="childStyle">
                                        <p:cTn id="6" dur="1000" fill="hold"/>
                                        <p:tgtEl>
                                          <p:spTgt spid="128009">
                                            <p:txEl>
                                              <p:pRg st="0" end="0"/>
                                            </p:txEl>
                                          </p:spTgt>
                                        </p:tgtEl>
                                        <p:attrNameLst>
                                          <p:attrName>style.fontSize</p:attrName>
                                        </p:attrNameLst>
                                      </p:cBhvr>
                                    </p:anim>
                                  </p:childTnLst>
                                </p:cTn>
                              </p:par>
                            </p:childTnLst>
                          </p:cTn>
                        </p:par>
                        <p:par>
                          <p:cTn id="7" fill="hold" nodeType="afterGroup">
                            <p:stCondLst>
                              <p:cond delay="1000"/>
                            </p:stCondLst>
                            <p:childTnLst>
                              <p:par>
                                <p:cTn id="8" presetID="6" presetClass="emph" presetSubtype="0" fill="hold" grpId="0" nodeType="afterEffect">
                                  <p:stCondLst>
                                    <p:cond delay="0"/>
                                  </p:stCondLst>
                                  <p:childTnLst>
                                    <p:animScale>
                                      <p:cBhvr>
                                        <p:cTn id="9" dur="2000" fill="hold"/>
                                        <p:tgtEl>
                                          <p:spTgt spid="128017"/>
                                        </p:tgtEl>
                                      </p:cBhvr>
                                      <p:by x="150000" y="150000"/>
                                    </p:animScale>
                                  </p:childTnLst>
                                </p:cTn>
                              </p:par>
                            </p:childTnLst>
                          </p:cTn>
                        </p:par>
                        <p:par>
                          <p:cTn id="10" fill="hold" nodeType="afterGroup">
                            <p:stCondLst>
                              <p:cond delay="3000"/>
                            </p:stCondLst>
                            <p:childTnLst>
                              <p:par>
                                <p:cTn id="11" presetID="2" presetClass="emph" presetSubtype="0" grpId="0" nodeType="afterEffect">
                                  <p:stCondLst>
                                    <p:cond delay="0"/>
                                  </p:stCondLst>
                                  <p:childTnLst>
                                    <p:set>
                                      <p:cBhvr override="childStyle">
                                        <p:cTn id="12" dur="indefinite"/>
                                        <p:tgtEl>
                                          <p:spTgt spid="128014">
                                            <p:txEl>
                                              <p:charRg st="4294967295" end="4294967295"/>
                                            </p:txEl>
                                          </p:spTgt>
                                        </p:tgtEl>
                                        <p:attrNameLst>
                                          <p:attrName>style.fontFamily</p:attrName>
                                        </p:attrNameLst>
                                      </p:cBhvr>
                                      <p:to>
                                        <p:strVal val="Times New Roman"/>
                                      </p:to>
                                    </p:set>
                                  </p:childTnLst>
                                </p:cTn>
                              </p:par>
                            </p:childTnLst>
                          </p:cTn>
                        </p:par>
                        <p:par>
                          <p:cTn id="13" fill="hold" nodeType="afterGroup">
                            <p:stCondLst>
                              <p:cond delay="3000"/>
                            </p:stCondLst>
                            <p:childTnLst>
                              <p:par>
                                <p:cTn id="14" presetID="8" presetClass="emph" presetSubtype="0" fill="hold" grpId="1" nodeType="afterEffect">
                                  <p:stCondLst>
                                    <p:cond delay="0"/>
                                  </p:stCondLst>
                                  <p:childTnLst>
                                    <p:animRot by="21600000">
                                      <p:cBhvr>
                                        <p:cTn id="15" dur="2000" fill="hold"/>
                                        <p:tgtEl>
                                          <p:spTgt spid="128014"/>
                                        </p:tgtEl>
                                        <p:attrNameLst>
                                          <p:attrName>r</p:attrName>
                                        </p:attrNameLst>
                                      </p:cBhvr>
                                    </p:animRot>
                                  </p:childTnLst>
                                </p:cTn>
                              </p:par>
                            </p:childTnLst>
                          </p:cTn>
                        </p:par>
                        <p:par>
                          <p:cTn id="16" fill="hold" nodeType="afterGroup">
                            <p:stCondLst>
                              <p:cond delay="5000"/>
                            </p:stCondLst>
                            <p:childTnLst>
                              <p:par>
                                <p:cTn id="17" presetID="8" presetClass="emph" presetSubtype="0" fill="hold" nodeType="afterEffect">
                                  <p:stCondLst>
                                    <p:cond delay="0"/>
                                  </p:stCondLst>
                                  <p:childTnLst>
                                    <p:animRot by="21600000">
                                      <p:cBhvr>
                                        <p:cTn id="18" dur="2000" fill="hold"/>
                                        <p:tgtEl>
                                          <p:spTgt spid="128015">
                                            <p:txEl>
                                              <p:pRg st="0" end="0"/>
                                            </p:txEl>
                                          </p:spTgt>
                                        </p:tgtEl>
                                        <p:attrNameLst>
                                          <p:attrName>r</p:attrName>
                                        </p:attrNameLst>
                                      </p:cBhvr>
                                    </p:animRot>
                                  </p:childTnLst>
                                </p:cTn>
                              </p:par>
                            </p:childTnLst>
                          </p:cTn>
                        </p:par>
                        <p:par>
                          <p:cTn id="19" fill="hold" nodeType="afterGroup">
                            <p:stCondLst>
                              <p:cond delay="7000"/>
                            </p:stCondLst>
                            <p:childTnLst>
                              <p:par>
                                <p:cTn id="20" presetID="2" presetClass="entr" presetSubtype="4" fill="hold" nodeType="afterEffect">
                                  <p:stCondLst>
                                    <p:cond delay="0"/>
                                  </p:stCondLst>
                                  <p:childTnLst>
                                    <p:set>
                                      <p:cBhvr>
                                        <p:cTn id="21" dur="1" fill="hold">
                                          <p:stCondLst>
                                            <p:cond delay="0"/>
                                          </p:stCondLst>
                                        </p:cTn>
                                        <p:tgtEl>
                                          <p:spTgt spid="128022">
                                            <p:txEl>
                                              <p:pRg st="0" end="0"/>
                                            </p:txEl>
                                          </p:spTgt>
                                        </p:tgtEl>
                                        <p:attrNameLst>
                                          <p:attrName>style.visibility</p:attrName>
                                        </p:attrNameLst>
                                      </p:cBhvr>
                                      <p:to>
                                        <p:strVal val="visible"/>
                                      </p:to>
                                    </p:set>
                                    <p:anim calcmode="lin" valueType="num">
                                      <p:cBhvr additive="base">
                                        <p:cTn id="22" dur="500" fill="hold"/>
                                        <p:tgtEl>
                                          <p:spTgt spid="128022">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28022">
                                            <p:txEl>
                                              <p:pRg st="0" end="0"/>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7500"/>
                            </p:stCondLst>
                            <p:childTnLst>
                              <p:par>
                                <p:cTn id="25" presetID="2" presetClass="entr" presetSubtype="4" fill="hold" nodeType="afterEffect">
                                  <p:stCondLst>
                                    <p:cond delay="0"/>
                                  </p:stCondLst>
                                  <p:childTnLst>
                                    <p:set>
                                      <p:cBhvr>
                                        <p:cTn id="26" dur="1" fill="hold">
                                          <p:stCondLst>
                                            <p:cond delay="0"/>
                                          </p:stCondLst>
                                        </p:cTn>
                                        <p:tgtEl>
                                          <p:spTgt spid="128023">
                                            <p:txEl>
                                              <p:pRg st="0" end="0"/>
                                            </p:txEl>
                                          </p:spTgt>
                                        </p:tgtEl>
                                        <p:attrNameLst>
                                          <p:attrName>style.visibility</p:attrName>
                                        </p:attrNameLst>
                                      </p:cBhvr>
                                      <p:to>
                                        <p:strVal val="visible"/>
                                      </p:to>
                                    </p:set>
                                    <p:anim calcmode="lin" valueType="num">
                                      <p:cBhvr additive="base">
                                        <p:cTn id="27" dur="500" fill="hold"/>
                                        <p:tgtEl>
                                          <p:spTgt spid="128023">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28023">
                                            <p:txEl>
                                              <p:pRg st="0" end="0"/>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8000"/>
                            </p:stCondLst>
                            <p:childTnLst>
                              <p:par>
                                <p:cTn id="30" presetID="2" presetClass="entr" presetSubtype="4" fill="hold" grpId="0" nodeType="afterEffect">
                                  <p:stCondLst>
                                    <p:cond delay="0"/>
                                  </p:stCondLst>
                                  <p:childTnLst>
                                    <p:set>
                                      <p:cBhvr>
                                        <p:cTn id="31" dur="1" fill="hold">
                                          <p:stCondLst>
                                            <p:cond delay="0"/>
                                          </p:stCondLst>
                                        </p:cTn>
                                        <p:tgtEl>
                                          <p:spTgt spid="128054"/>
                                        </p:tgtEl>
                                        <p:attrNameLst>
                                          <p:attrName>style.visibility</p:attrName>
                                        </p:attrNameLst>
                                      </p:cBhvr>
                                      <p:to>
                                        <p:strVal val="visible"/>
                                      </p:to>
                                    </p:set>
                                    <p:anim calcmode="lin" valueType="num">
                                      <p:cBhvr additive="base">
                                        <p:cTn id="32" dur="500" fill="hold"/>
                                        <p:tgtEl>
                                          <p:spTgt spid="128054"/>
                                        </p:tgtEl>
                                        <p:attrNameLst>
                                          <p:attrName>ppt_x</p:attrName>
                                        </p:attrNameLst>
                                      </p:cBhvr>
                                      <p:tavLst>
                                        <p:tav tm="0">
                                          <p:val>
                                            <p:strVal val="#ppt_x"/>
                                          </p:val>
                                        </p:tav>
                                        <p:tav tm="100000">
                                          <p:val>
                                            <p:strVal val="#ppt_x"/>
                                          </p:val>
                                        </p:tav>
                                      </p:tavLst>
                                    </p:anim>
                                    <p:anim calcmode="lin" valueType="num">
                                      <p:cBhvr additive="base">
                                        <p:cTn id="33" dur="500" fill="hold"/>
                                        <p:tgtEl>
                                          <p:spTgt spid="128054"/>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8500"/>
                            </p:stCondLst>
                            <p:childTnLst>
                              <p:par>
                                <p:cTn id="35" presetID="2" presetClass="entr" presetSubtype="4" fill="hold" nodeType="afterEffect">
                                  <p:stCondLst>
                                    <p:cond delay="0"/>
                                  </p:stCondLst>
                                  <p:childTnLst>
                                    <p:set>
                                      <p:cBhvr>
                                        <p:cTn id="36" dur="1" fill="hold">
                                          <p:stCondLst>
                                            <p:cond delay="0"/>
                                          </p:stCondLst>
                                        </p:cTn>
                                        <p:tgtEl>
                                          <p:spTgt spid="128058">
                                            <p:txEl>
                                              <p:pRg st="0" end="0"/>
                                            </p:txEl>
                                          </p:spTgt>
                                        </p:tgtEl>
                                        <p:attrNameLst>
                                          <p:attrName>style.visibility</p:attrName>
                                        </p:attrNameLst>
                                      </p:cBhvr>
                                      <p:to>
                                        <p:strVal val="visible"/>
                                      </p:to>
                                    </p:set>
                                    <p:anim calcmode="lin" valueType="num">
                                      <p:cBhvr additive="base">
                                        <p:cTn id="37" dur="500" fill="hold"/>
                                        <p:tgtEl>
                                          <p:spTgt spid="128058">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805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6" presetClass="emph" presetSubtype="0" repeatCount="2000" fill="hold" grpId="0" nodeType="clickEffect">
                                  <p:stCondLst>
                                    <p:cond delay="0"/>
                                  </p:stCondLst>
                                  <p:childTnLst>
                                    <p:animScale>
                                      <p:cBhvr>
                                        <p:cTn id="42" dur="2000" fill="hold"/>
                                        <p:tgtEl>
                                          <p:spTgt spid="128078">
                                            <p:bg/>
                                          </p:spTgt>
                                        </p:tgtEl>
                                      </p:cBhvr>
                                      <p:by x="150000" y="150000"/>
                                    </p:animScale>
                                  </p:childTnLst>
                                </p:cTn>
                              </p:par>
                            </p:childTnLst>
                          </p:cTn>
                        </p:par>
                      </p:childTnLst>
                    </p:cTn>
                  </p:par>
                  <p:par>
                    <p:cTn id="43" fill="hold" nodeType="clickPar">
                      <p:stCondLst>
                        <p:cond delay="indefinite"/>
                      </p:stCondLst>
                      <p:childTnLst>
                        <p:par>
                          <p:cTn id="44" fill="hold" nodeType="withGroup">
                            <p:stCondLst>
                              <p:cond delay="0"/>
                            </p:stCondLst>
                            <p:childTnLst>
                              <p:par>
                                <p:cTn id="45" presetID="6" presetClass="emph" presetSubtype="0" repeatCount="2000" fill="hold" grpId="0" nodeType="clickEffect">
                                  <p:stCondLst>
                                    <p:cond delay="0"/>
                                  </p:stCondLst>
                                  <p:childTnLst>
                                    <p:animScale>
                                      <p:cBhvr>
                                        <p:cTn id="46" dur="2000" fill="hold"/>
                                        <p:tgtEl>
                                          <p:spTgt spid="128078">
                                            <p:txEl>
                                              <p:pRg st="0" end="0"/>
                                            </p:txEl>
                                          </p:spTgt>
                                        </p:tgtEl>
                                      </p:cBhvr>
                                      <p:by x="150000" y="150000"/>
                                    </p:animScale>
                                  </p:childTnLst>
                                </p:cTn>
                              </p:par>
                            </p:childTnLst>
                          </p:cTn>
                        </p:par>
                        <p:par>
                          <p:cTn id="47" fill="hold" nodeType="afterGroup">
                            <p:stCondLst>
                              <p:cond delay="4000"/>
                            </p:stCondLst>
                            <p:childTnLst>
                              <p:par>
                                <p:cTn id="48" presetID="8" presetClass="emph" presetSubtype="0" fill="hold" nodeType="afterEffect">
                                  <p:stCondLst>
                                    <p:cond delay="0"/>
                                  </p:stCondLst>
                                  <p:childTnLst>
                                    <p:animRot by="21600000">
                                      <p:cBhvr>
                                        <p:cTn id="49" dur="2000" fill="hold"/>
                                        <p:tgtEl>
                                          <p:spTgt spid="128078">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14" grpId="0"/>
      <p:bldP spid="128014" grpId="1" animBg="1"/>
      <p:bldP spid="128017" grpId="0" animBg="1"/>
      <p:bldP spid="128054" grpId="0" animBg="1"/>
      <p:bldP spid="128078" grpId="0" build="allAtOnce"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endParaRPr lang="en-US" dirty="0"/>
          </a:p>
        </p:txBody>
      </p:sp>
      <p:sp>
        <p:nvSpPr>
          <p:cNvPr id="3" name="عنصر نائب للتذييل 2"/>
          <p:cNvSpPr>
            <a:spLocks noGrp="1"/>
          </p:cNvSpPr>
          <p:nvPr>
            <p:ph type="ftr" sz="quarter" idx="11"/>
          </p:nvPr>
        </p:nvSpPr>
        <p:spPr/>
        <p:txBody>
          <a:bodyPr/>
          <a:lstStyle/>
          <a:p>
            <a:endParaRPr lang="en-US" dirty="0"/>
          </a:p>
        </p:txBody>
      </p:sp>
      <p:sp>
        <p:nvSpPr>
          <p:cNvPr id="4" name="عنصر نائب لرقم الشريحة 3"/>
          <p:cNvSpPr>
            <a:spLocks noGrp="1"/>
          </p:cNvSpPr>
          <p:nvPr>
            <p:ph type="sldNum" sz="quarter" idx="12"/>
          </p:nvPr>
        </p:nvSpPr>
        <p:spPr/>
        <p:txBody>
          <a:bodyPr/>
          <a:lstStyle/>
          <a:p>
            <a:fld id="{6D22F896-40B5-4ADD-8801-0D06FADFA095}" type="slidenum">
              <a:rPr lang="en-US" smtClean="0"/>
              <a:pPr/>
              <a:t>17</a:t>
            </a:fld>
            <a:endParaRPr lang="en-US" dirty="0"/>
          </a:p>
        </p:txBody>
      </p:sp>
      <p:graphicFrame>
        <p:nvGraphicFramePr>
          <p:cNvPr id="12" name="جدول 11"/>
          <p:cNvGraphicFramePr>
            <a:graphicFrameLocks noGrp="1"/>
          </p:cNvGraphicFramePr>
          <p:nvPr>
            <p:extLst>
              <p:ext uri="{D42A27DB-BD31-4B8C-83A1-F6EECF244321}">
                <p14:modId xmlns:p14="http://schemas.microsoft.com/office/powerpoint/2010/main" val="523747445"/>
              </p:ext>
            </p:extLst>
          </p:nvPr>
        </p:nvGraphicFramePr>
        <p:xfrm>
          <a:off x="609600" y="2203938"/>
          <a:ext cx="10972800" cy="3931920"/>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gridCol w="2743200">
                  <a:extLst>
                    <a:ext uri="{9D8B030D-6E8A-4147-A177-3AD203B41FA5}">
                      <a16:colId xmlns:a16="http://schemas.microsoft.com/office/drawing/2014/main" val="20003"/>
                    </a:ext>
                  </a:extLst>
                </a:gridCol>
              </a:tblGrid>
              <a:tr h="325743">
                <a:tc>
                  <a:txBody>
                    <a:bodyPr/>
                    <a:lstStyle/>
                    <a:p>
                      <a:endParaRPr lang="ar-IQ" dirty="0">
                        <a:effectLst/>
                      </a:endParaRP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rtl="1"/>
                      <a:endParaRPr lang="ar-IQ"/>
                    </a:p>
                  </a:txBody>
                  <a:tcPr>
                    <a:lnL w="9525" cap="flat" cmpd="sng" algn="ctr">
                      <a:solidFill>
                        <a:srgbClr val="A2A9B1"/>
                      </a:solidFill>
                      <a:prstDash val="solid"/>
                      <a:round/>
                      <a:headEnd type="none" w="med" len="med"/>
                      <a:tailEnd type="none" w="med" len="med"/>
                    </a:lnL>
                    <a:lnB w="9525" cap="flat" cmpd="sng" algn="ctr">
                      <a:solidFill>
                        <a:srgbClr val="A2A9B1"/>
                      </a:solidFill>
                      <a:prstDash val="solid"/>
                      <a:round/>
                      <a:headEnd type="none" w="med" len="med"/>
                      <a:tailEnd type="none" w="med" len="med"/>
                    </a:lnB>
                  </a:tcPr>
                </a:tc>
                <a:tc>
                  <a:txBody>
                    <a:bodyPr/>
                    <a:lstStyle/>
                    <a:p>
                      <a:pPr rtl="1"/>
                      <a:endParaRPr lang="ar-IQ" dirty="0"/>
                    </a:p>
                  </a:txBody>
                  <a:tcPr>
                    <a:lnB w="9525" cap="flat" cmpd="sng" algn="ctr">
                      <a:solidFill>
                        <a:srgbClr val="A2A9B1"/>
                      </a:solidFill>
                      <a:prstDash val="solid"/>
                      <a:round/>
                      <a:headEnd type="none" w="med" len="med"/>
                      <a:tailEnd type="none" w="med" len="med"/>
                    </a:lnB>
                  </a:tcPr>
                </a:tc>
                <a:tc>
                  <a:txBody>
                    <a:bodyPr/>
                    <a:lstStyle/>
                    <a:p>
                      <a:pPr rtl="1"/>
                      <a:endParaRPr lang="ar-IQ" dirty="0"/>
                    </a:p>
                  </a:txBody>
                  <a:tcPr>
                    <a:lnB w="9525" cap="flat" cmpd="sng" algn="ctr">
                      <a:solidFill>
                        <a:srgbClr val="A2A9B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endParaRPr lang="ar-IQ" dirty="0"/>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tc>
                  <a:txBody>
                    <a:bodyPr/>
                    <a:lstStyle/>
                    <a:p>
                      <a:pPr algn="ctr"/>
                      <a:r>
                        <a:rPr lang="ar-IQ" dirty="0">
                          <a:effectLst/>
                        </a:rPr>
                        <a:t>حكمه الإعرابي</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tc>
                  <a:txBody>
                    <a:bodyPr/>
                    <a:lstStyle/>
                    <a:p>
                      <a:pPr algn="ctr"/>
                      <a:r>
                        <a:rPr lang="ar-IQ" dirty="0">
                          <a:effectLst/>
                        </a:rPr>
                        <a:t>المفعول فيه</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tc>
                  <a:txBody>
                    <a:bodyPr/>
                    <a:lstStyle/>
                    <a:p>
                      <a:pPr algn="ctr"/>
                      <a:r>
                        <a:rPr lang="ar-IQ" dirty="0">
                          <a:effectLst/>
                        </a:rPr>
                        <a:t>الجمل</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extLst>
                  <a:ext uri="{0D108BD9-81ED-4DB2-BD59-A6C34878D82A}">
                    <a16:rowId xmlns:a16="http://schemas.microsoft.com/office/drawing/2014/main" val="10001"/>
                  </a:ext>
                </a:extLst>
              </a:tr>
              <a:tr h="0">
                <a:tc>
                  <a:txBody>
                    <a:bodyPr/>
                    <a:lstStyle/>
                    <a:p>
                      <a:endParaRPr lang="ar-IQ" dirty="0"/>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ar-IQ" dirty="0">
                          <a:effectLst/>
                        </a:rPr>
                        <a:t>مفعول فيه / </a:t>
                      </a:r>
                      <a:r>
                        <a:rPr lang="ar-IQ" u="none" strike="noStrike" dirty="0">
                          <a:solidFill>
                            <a:srgbClr val="3366CC"/>
                          </a:solidFill>
                          <a:effectLst/>
                          <a:hlinkClick r:id="rId2" tooltip="ظرف"/>
                        </a:rPr>
                        <a:t>ظرف</a:t>
                      </a:r>
                      <a:r>
                        <a:rPr lang="ar-IQ" dirty="0">
                          <a:effectLst/>
                        </a:rPr>
                        <a:t> زمان منصوب بالفتحة الظاهرة في آخره.</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ar-IQ" dirty="0">
                          <a:effectLst/>
                        </a:rPr>
                        <a:t>صَبَاحاَ</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ar-IQ" dirty="0">
                          <a:effectLst/>
                        </a:rPr>
                        <a:t>- حضر الطلاب صَبَاحاَ</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0002"/>
                  </a:ext>
                </a:extLst>
              </a:tr>
              <a:tr h="0">
                <a:tc>
                  <a:txBody>
                    <a:bodyPr/>
                    <a:lstStyle/>
                    <a:p>
                      <a:endParaRPr lang="ar-IQ" dirty="0"/>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ar-IQ" dirty="0">
                          <a:effectLst/>
                        </a:rPr>
                        <a:t>مفعول فيه / </a:t>
                      </a:r>
                      <a:r>
                        <a:rPr lang="ar-IQ" u="none" strike="noStrike" dirty="0">
                          <a:solidFill>
                            <a:srgbClr val="3366CC"/>
                          </a:solidFill>
                          <a:effectLst/>
                          <a:hlinkClick r:id="rId2" tooltip="ظرف"/>
                        </a:rPr>
                        <a:t>ظرف</a:t>
                      </a:r>
                      <a:r>
                        <a:rPr lang="ar-IQ" dirty="0">
                          <a:effectLst/>
                        </a:rPr>
                        <a:t> زمان منصوب بالفتحة الظاهرة في آخره.</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ar-IQ" dirty="0">
                          <a:effectLst/>
                        </a:rPr>
                        <a:t>مساءَ</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ar-IQ" dirty="0">
                          <a:effectLst/>
                        </a:rPr>
                        <a:t>- شاهدت المسرحية لمساءًاَ</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0003"/>
                  </a:ext>
                </a:extLst>
              </a:tr>
              <a:tr h="0">
                <a:tc>
                  <a:txBody>
                    <a:bodyPr/>
                    <a:lstStyle/>
                    <a:p>
                      <a:endParaRPr lang="ar-IQ" dirty="0"/>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ar-IQ" dirty="0">
                          <a:effectLst/>
                        </a:rPr>
                        <a:t>مفعول فيه / </a:t>
                      </a:r>
                      <a:r>
                        <a:rPr lang="ar-IQ" u="none" strike="noStrike" dirty="0">
                          <a:solidFill>
                            <a:srgbClr val="3366CC"/>
                          </a:solidFill>
                          <a:effectLst/>
                          <a:hlinkClick r:id="rId2" tooltip="ظرف"/>
                        </a:rPr>
                        <a:t>ظرف</a:t>
                      </a:r>
                      <a:r>
                        <a:rPr lang="ar-IQ" dirty="0">
                          <a:effectLst/>
                        </a:rPr>
                        <a:t> مكان منصوب بالفتحة الظاهرة في آخره.</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ar-IQ" dirty="0">
                          <a:effectLst/>
                        </a:rPr>
                        <a:t>شَرقاَ</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ar-IQ" dirty="0">
                          <a:effectLst/>
                        </a:rPr>
                        <a:t>- </a:t>
                      </a:r>
                      <a:r>
                        <a:rPr lang="ar-IQ" dirty="0">
                          <a:solidFill>
                            <a:schemeClr val="tx1"/>
                          </a:solidFill>
                          <a:effectLst/>
                        </a:rPr>
                        <a:t>هرب الناس شَرقاَ</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0004"/>
                  </a:ext>
                </a:extLst>
              </a:tr>
              <a:tr h="0">
                <a:tc>
                  <a:txBody>
                    <a:bodyPr/>
                    <a:lstStyle/>
                    <a:p>
                      <a:endParaRPr lang="ar-IQ" dirty="0"/>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ar-IQ" u="none" strike="noStrike" dirty="0">
                          <a:solidFill>
                            <a:srgbClr val="3366CC"/>
                          </a:solidFill>
                          <a:effectLst/>
                          <a:hlinkClick r:id="rId2" tooltip="ظرف"/>
                        </a:rPr>
                        <a:t>ظرف</a:t>
                      </a:r>
                      <a:r>
                        <a:rPr lang="ar-IQ" dirty="0">
                          <a:effectLst/>
                        </a:rPr>
                        <a:t> زمان منصوب مفعول فيه منصوب بالفتحة الظاهرة في آخره.</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ar-IQ" dirty="0">
                          <a:effectLst/>
                        </a:rPr>
                        <a:t>ليلاً</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ar-IQ" dirty="0">
                          <a:solidFill>
                            <a:schemeClr val="tx1">
                              <a:lumMod val="95000"/>
                              <a:lumOff val="5000"/>
                            </a:schemeClr>
                          </a:solidFill>
                          <a:effectLst/>
                        </a:rPr>
                        <a:t>جاء المسافرون ليلاً</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0005"/>
                  </a:ext>
                </a:extLst>
              </a:tr>
              <a:tr h="0">
                <a:tc>
                  <a:txBody>
                    <a:bodyPr/>
                    <a:lstStyle/>
                    <a:p>
                      <a:endParaRPr lang="ar-IQ" dirty="0"/>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ar-IQ" u="none" strike="noStrike" dirty="0">
                          <a:solidFill>
                            <a:srgbClr val="3366CC"/>
                          </a:solidFill>
                          <a:effectLst/>
                          <a:hlinkClick r:id="rId2" tooltip="ظرف"/>
                        </a:rPr>
                        <a:t>ظرف</a:t>
                      </a:r>
                      <a:r>
                        <a:rPr lang="ar-IQ" dirty="0">
                          <a:effectLst/>
                        </a:rPr>
                        <a:t> مكان مبني على الفتح في محل نصب المفعول فيه.</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ar-IQ" dirty="0">
                          <a:effectLst/>
                        </a:rPr>
                        <a:t>فوقَ</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ar-IQ" dirty="0">
                          <a:effectLst/>
                        </a:rPr>
                        <a:t>- نشرت أعلامها فوقَ قمم الجبال</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0006"/>
                  </a:ext>
                </a:extLst>
              </a:tr>
            </a:tbl>
          </a:graphicData>
        </a:graphic>
      </p:graphicFrame>
      <p:sp>
        <p:nvSpPr>
          <p:cNvPr id="13" name="Rectangle 3"/>
          <p:cNvSpPr>
            <a:spLocks noChangeArrowheads="1"/>
          </p:cNvSpPr>
          <p:nvPr/>
        </p:nvSpPr>
        <p:spPr bwMode="auto">
          <a:xfrm>
            <a:off x="609600" y="21637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br>
              <a:rPr kumimoji="0" lang="ar-IQ" sz="1800" b="0" i="0" u="none" strike="noStrike" cap="none" normalizeH="0" baseline="0">
                <a:ln>
                  <a:noFill/>
                </a:ln>
                <a:solidFill>
                  <a:schemeClr val="tx1"/>
                </a:solidFill>
                <a:effectLst/>
                <a:latin typeface="Arial" pitchFamily="34" charset="0"/>
                <a:cs typeface="Arial" pitchFamily="34" charset="0"/>
              </a:rPr>
            </a:br>
            <a:endParaRPr kumimoji="0" lang="ar-IQ"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5946911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endParaRPr lang="en-US" dirty="0"/>
          </a:p>
        </p:txBody>
      </p:sp>
      <p:sp>
        <p:nvSpPr>
          <p:cNvPr id="3" name="عنصر نائب للتذييل 2"/>
          <p:cNvSpPr>
            <a:spLocks noGrp="1"/>
          </p:cNvSpPr>
          <p:nvPr>
            <p:ph type="ftr" sz="quarter" idx="11"/>
          </p:nvPr>
        </p:nvSpPr>
        <p:spPr/>
        <p:txBody>
          <a:bodyPr/>
          <a:lstStyle/>
          <a:p>
            <a:endParaRPr lang="en-US" dirty="0"/>
          </a:p>
        </p:txBody>
      </p:sp>
      <p:sp>
        <p:nvSpPr>
          <p:cNvPr id="4" name="عنصر نائب لرقم الشريحة 3"/>
          <p:cNvSpPr>
            <a:spLocks noGrp="1"/>
          </p:cNvSpPr>
          <p:nvPr>
            <p:ph type="sldNum" sz="quarter" idx="12"/>
          </p:nvPr>
        </p:nvSpPr>
        <p:spPr/>
        <p:txBody>
          <a:bodyPr/>
          <a:lstStyle/>
          <a:p>
            <a:fld id="{6D22F896-40B5-4ADD-8801-0D06FADFA095}" type="slidenum">
              <a:rPr lang="en-US" smtClean="0"/>
              <a:pPr/>
              <a:t>18</a:t>
            </a:fld>
            <a:endParaRPr lang="en-US" dirty="0"/>
          </a:p>
        </p:txBody>
      </p:sp>
      <p:sp>
        <p:nvSpPr>
          <p:cNvPr id="6" name="مستطيل 5"/>
          <p:cNvSpPr/>
          <p:nvPr/>
        </p:nvSpPr>
        <p:spPr>
          <a:xfrm>
            <a:off x="3047999" y="1312985"/>
            <a:ext cx="7197970" cy="3436838"/>
          </a:xfrm>
          <a:prstGeom prst="rect">
            <a:avLst/>
          </a:prstGeom>
        </p:spPr>
        <p:txBody>
          <a:bodyPr wrap="square">
            <a:spAutoFit/>
          </a:bodyPr>
          <a:lstStyle/>
          <a:p>
            <a:pPr algn="r" rtl="1">
              <a:lnSpc>
                <a:spcPct val="115000"/>
              </a:lnSpc>
              <a:spcAft>
                <a:spcPts val="1000"/>
              </a:spcAft>
            </a:pPr>
            <a:r>
              <a:rPr lang="ar-IQ" sz="3200" dirty="0">
                <a:latin typeface="Calibri"/>
                <a:ea typeface="Calibri"/>
                <a:cs typeface="Arial"/>
              </a:rPr>
              <a:t>يسمى ظرفا الزمان والمكان؟</a:t>
            </a:r>
          </a:p>
          <a:p>
            <a:pPr algn="r" rtl="1">
              <a:lnSpc>
                <a:spcPct val="115000"/>
              </a:lnSpc>
              <a:spcAft>
                <a:spcPts val="1000"/>
              </a:spcAft>
            </a:pPr>
            <a:r>
              <a:rPr lang="ar-IQ" sz="3200" dirty="0">
                <a:latin typeface="Calibri"/>
                <a:ea typeface="Calibri"/>
                <a:cs typeface="Arial"/>
              </a:rPr>
              <a:t>مفعول لأجله</a:t>
            </a:r>
          </a:p>
          <a:p>
            <a:pPr algn="r" rtl="1">
              <a:lnSpc>
                <a:spcPct val="115000"/>
              </a:lnSpc>
              <a:spcAft>
                <a:spcPts val="1000"/>
              </a:spcAft>
            </a:pPr>
            <a:r>
              <a:rPr lang="ar-IQ" sz="3200" dirty="0">
                <a:latin typeface="Calibri"/>
                <a:ea typeface="Calibri"/>
                <a:cs typeface="Arial"/>
              </a:rPr>
              <a:t>مفعول معه </a:t>
            </a:r>
            <a:endParaRPr lang="en-US" sz="3200" dirty="0">
              <a:latin typeface="Calibri"/>
              <a:ea typeface="Calibri"/>
              <a:cs typeface="Arial"/>
            </a:endParaRPr>
          </a:p>
          <a:p>
            <a:pPr algn="r" rtl="1">
              <a:lnSpc>
                <a:spcPct val="115000"/>
              </a:lnSpc>
              <a:spcAft>
                <a:spcPts val="1000"/>
              </a:spcAft>
            </a:pPr>
            <a:r>
              <a:rPr lang="ar-IQ" sz="3200" dirty="0">
                <a:latin typeface="Calibri"/>
                <a:ea typeface="Calibri"/>
                <a:cs typeface="Arial"/>
              </a:rPr>
              <a:t>مفعول فيه</a:t>
            </a:r>
          </a:p>
          <a:p>
            <a:pPr algn="r" rtl="1">
              <a:lnSpc>
                <a:spcPct val="115000"/>
              </a:lnSpc>
              <a:spcAft>
                <a:spcPts val="1000"/>
              </a:spcAft>
            </a:pPr>
            <a:r>
              <a:rPr lang="ar-IQ" sz="3200" dirty="0">
                <a:effectLst/>
                <a:latin typeface="Calibri"/>
                <a:ea typeface="Calibri"/>
                <a:cs typeface="Arial"/>
              </a:rPr>
              <a:t>مفعول به</a:t>
            </a:r>
            <a:endParaRPr lang="en-US" sz="3200" dirty="0">
              <a:effectLst/>
              <a:latin typeface="Calibri"/>
              <a:ea typeface="Calibri"/>
              <a:cs typeface="Arial"/>
            </a:endParaRPr>
          </a:p>
        </p:txBody>
      </p:sp>
    </p:spTree>
    <p:extLst>
      <p:ext uri="{BB962C8B-B14F-4D97-AF65-F5344CB8AC3E}">
        <p14:creationId xmlns:p14="http://schemas.microsoft.com/office/powerpoint/2010/main" val="25435920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endParaRPr lang="en-US" dirty="0"/>
          </a:p>
        </p:txBody>
      </p:sp>
      <p:sp>
        <p:nvSpPr>
          <p:cNvPr id="3" name="عنصر نائب للتذييل 2"/>
          <p:cNvSpPr>
            <a:spLocks noGrp="1"/>
          </p:cNvSpPr>
          <p:nvPr>
            <p:ph type="ftr" sz="quarter" idx="11"/>
          </p:nvPr>
        </p:nvSpPr>
        <p:spPr/>
        <p:txBody>
          <a:bodyPr/>
          <a:lstStyle/>
          <a:p>
            <a:endParaRPr lang="en-US" dirty="0"/>
          </a:p>
        </p:txBody>
      </p:sp>
      <p:sp>
        <p:nvSpPr>
          <p:cNvPr id="4" name="عنصر نائب لرقم الشريحة 3"/>
          <p:cNvSpPr>
            <a:spLocks noGrp="1"/>
          </p:cNvSpPr>
          <p:nvPr>
            <p:ph type="sldNum" sz="quarter" idx="12"/>
          </p:nvPr>
        </p:nvSpPr>
        <p:spPr/>
        <p:txBody>
          <a:bodyPr/>
          <a:lstStyle/>
          <a:p>
            <a:fld id="{6D22F896-40B5-4ADD-8801-0D06FADFA095}" type="slidenum">
              <a:rPr lang="en-US" smtClean="0"/>
              <a:pPr/>
              <a:t>19</a:t>
            </a:fld>
            <a:endParaRPr lang="en-US" dirty="0"/>
          </a:p>
        </p:txBody>
      </p:sp>
      <p:sp>
        <p:nvSpPr>
          <p:cNvPr id="5" name="مستطيل 4"/>
          <p:cNvSpPr/>
          <p:nvPr/>
        </p:nvSpPr>
        <p:spPr>
          <a:xfrm>
            <a:off x="3048000" y="1008185"/>
            <a:ext cx="5920154" cy="4131387"/>
          </a:xfrm>
          <a:prstGeom prst="rect">
            <a:avLst/>
          </a:prstGeom>
        </p:spPr>
        <p:txBody>
          <a:bodyPr wrap="square">
            <a:spAutoFit/>
          </a:bodyPr>
          <a:lstStyle/>
          <a:p>
            <a:pPr algn="r" rtl="1">
              <a:lnSpc>
                <a:spcPct val="115000"/>
              </a:lnSpc>
              <a:spcAft>
                <a:spcPts val="1000"/>
              </a:spcAft>
            </a:pPr>
            <a:r>
              <a:rPr lang="ar-IQ" sz="3200" dirty="0">
                <a:latin typeface="Calibri"/>
                <a:ea typeface="Calibri"/>
                <a:cs typeface="Arial"/>
              </a:rPr>
              <a:t>ألعب الكرة يوم الجمعة </a:t>
            </a:r>
            <a:endParaRPr lang="en-US" sz="3200" dirty="0">
              <a:latin typeface="Calibri"/>
              <a:ea typeface="Calibri"/>
              <a:cs typeface="Arial"/>
            </a:endParaRPr>
          </a:p>
          <a:p>
            <a:pPr algn="r" rtl="1">
              <a:lnSpc>
                <a:spcPct val="115000"/>
              </a:lnSpc>
              <a:spcAft>
                <a:spcPts val="1000"/>
              </a:spcAft>
            </a:pPr>
            <a:r>
              <a:rPr lang="ar-IQ" sz="3200" dirty="0">
                <a:latin typeface="Calibri"/>
                <a:ea typeface="Calibri"/>
                <a:cs typeface="Arial"/>
              </a:rPr>
              <a:t>كلمة يوم تعرب؟ </a:t>
            </a:r>
            <a:endParaRPr lang="en-US" sz="3200" dirty="0">
              <a:latin typeface="Calibri"/>
              <a:ea typeface="Calibri"/>
              <a:cs typeface="Arial"/>
            </a:endParaRPr>
          </a:p>
          <a:p>
            <a:pPr algn="r" rtl="1">
              <a:lnSpc>
                <a:spcPct val="115000"/>
              </a:lnSpc>
              <a:spcAft>
                <a:spcPts val="1000"/>
              </a:spcAft>
            </a:pPr>
            <a:r>
              <a:rPr lang="ar-IQ" sz="3200" dirty="0">
                <a:latin typeface="Calibri"/>
                <a:ea typeface="Calibri"/>
                <a:cs typeface="Arial"/>
              </a:rPr>
              <a:t>- مفعول به </a:t>
            </a:r>
            <a:endParaRPr lang="en-US" sz="3200" dirty="0">
              <a:latin typeface="Calibri"/>
              <a:ea typeface="Calibri"/>
              <a:cs typeface="Arial"/>
            </a:endParaRPr>
          </a:p>
          <a:p>
            <a:pPr algn="r" rtl="1">
              <a:lnSpc>
                <a:spcPct val="115000"/>
              </a:lnSpc>
              <a:spcAft>
                <a:spcPts val="1000"/>
              </a:spcAft>
            </a:pPr>
            <a:r>
              <a:rPr lang="ar-IQ" sz="3200" dirty="0">
                <a:latin typeface="Calibri"/>
                <a:ea typeface="Calibri"/>
                <a:cs typeface="Arial"/>
              </a:rPr>
              <a:t>- مفعول فيه </a:t>
            </a:r>
            <a:endParaRPr lang="en-US" sz="3200" dirty="0">
              <a:latin typeface="Calibri"/>
              <a:ea typeface="Calibri"/>
              <a:cs typeface="Arial"/>
            </a:endParaRPr>
          </a:p>
          <a:p>
            <a:pPr algn="r" rtl="1">
              <a:lnSpc>
                <a:spcPct val="115000"/>
              </a:lnSpc>
              <a:spcAft>
                <a:spcPts val="1000"/>
              </a:spcAft>
            </a:pPr>
            <a:r>
              <a:rPr lang="ar-IQ" sz="3200" dirty="0">
                <a:latin typeface="Calibri"/>
                <a:ea typeface="Calibri"/>
                <a:cs typeface="Arial"/>
              </a:rPr>
              <a:t>- مفعول لأجله </a:t>
            </a:r>
            <a:endParaRPr lang="en-US" sz="3200" dirty="0">
              <a:latin typeface="Calibri"/>
              <a:ea typeface="Calibri"/>
              <a:cs typeface="Arial"/>
            </a:endParaRPr>
          </a:p>
          <a:p>
            <a:pPr algn="r" rtl="1">
              <a:lnSpc>
                <a:spcPct val="115000"/>
              </a:lnSpc>
              <a:spcAft>
                <a:spcPts val="1000"/>
              </a:spcAft>
            </a:pPr>
            <a:r>
              <a:rPr lang="ar-IQ" sz="3200" dirty="0">
                <a:latin typeface="Calibri"/>
                <a:ea typeface="Calibri"/>
                <a:cs typeface="Arial"/>
              </a:rPr>
              <a:t>- مفعول مطلق</a:t>
            </a:r>
            <a:endParaRPr lang="en-US" sz="3200" dirty="0">
              <a:effectLst/>
              <a:latin typeface="Calibri"/>
              <a:ea typeface="Calibri"/>
              <a:cs typeface="Arial"/>
            </a:endParaRPr>
          </a:p>
        </p:txBody>
      </p:sp>
    </p:spTree>
    <p:extLst>
      <p:ext uri="{BB962C8B-B14F-4D97-AF65-F5344CB8AC3E}">
        <p14:creationId xmlns:p14="http://schemas.microsoft.com/office/powerpoint/2010/main" val="2305208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1015" name="Rectangle 7"/>
          <p:cNvSpPr>
            <a:spLocks noChangeArrowheads="1"/>
          </p:cNvSpPr>
          <p:nvPr/>
        </p:nvSpPr>
        <p:spPr bwMode="auto">
          <a:xfrm>
            <a:off x="2711450" y="1700214"/>
            <a:ext cx="7772400" cy="1470025"/>
          </a:xfrm>
          <a:prstGeom prst="rect">
            <a:avLst/>
          </a:prstGeom>
          <a:noFill/>
          <a:ln w="9525">
            <a:noFill/>
            <a:miter lim="800000"/>
            <a:headEnd/>
            <a:tailEnd/>
          </a:ln>
          <a:effectLst/>
        </p:spPr>
        <p:txBody>
          <a:bodyPr anchor="ctr"/>
          <a:lstStyle/>
          <a:p>
            <a:pPr algn="ctr" eaLnBrk="1" hangingPunct="1">
              <a:defRPr/>
            </a:pPr>
            <a:br>
              <a:rPr lang="ar-LB" sz="8800">
                <a:solidFill>
                  <a:srgbClr val="3720E0"/>
                </a:solidFill>
                <a:effectLst>
                  <a:outerShdw blurRad="38100" dist="38100" dir="2700000" algn="tl">
                    <a:srgbClr val="C0C0C0"/>
                  </a:outerShdw>
                </a:effectLst>
                <a:latin typeface="Arabic Typesetting" pitchFamily="66" charset="-78"/>
                <a:cs typeface="Arabic Typesetting" pitchFamily="66" charset="-78"/>
              </a:rPr>
            </a:br>
            <a:endParaRPr lang="en-US" sz="8800">
              <a:solidFill>
                <a:srgbClr val="3720E0"/>
              </a:solidFill>
              <a:effectLst>
                <a:outerShdw blurRad="38100" dist="38100" dir="2700000" algn="tl">
                  <a:srgbClr val="C0C0C0"/>
                </a:outerShdw>
              </a:effectLst>
              <a:latin typeface="Arabic Typesetting" pitchFamily="66" charset="-78"/>
              <a:cs typeface="Arabic Typesetting" pitchFamily="66" charset="-78"/>
            </a:endParaRPr>
          </a:p>
        </p:txBody>
      </p:sp>
      <p:sp>
        <p:nvSpPr>
          <p:cNvPr id="171016" name="Text Box 8"/>
          <p:cNvSpPr txBox="1">
            <a:spLocks noChangeArrowheads="1"/>
          </p:cNvSpPr>
          <p:nvPr/>
        </p:nvSpPr>
        <p:spPr bwMode="auto">
          <a:xfrm>
            <a:off x="6096000" y="1052514"/>
            <a:ext cx="31686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dirty="0">
                <a:solidFill>
                  <a:srgbClr val="3720E0"/>
                </a:solidFill>
                <a:hlinkClick r:id="" action="ppaction://hlinkshowjump?jump=nextslide"/>
              </a:rPr>
              <a:t>1</a:t>
            </a:r>
            <a:r>
              <a:rPr lang="ar-LB" altLang="en-US" dirty="0">
                <a:hlinkClick r:id="" action="ppaction://hlinkshowjump?jump=nextslide"/>
              </a:rPr>
              <a:t>- تعريف المفاعيل</a:t>
            </a:r>
            <a:r>
              <a:rPr lang="ar-LB" altLang="en-US" sz="1800" dirty="0">
                <a:hlinkClick r:id="" action="ppaction://hlinkshowjump?jump=nextslide"/>
              </a:rPr>
              <a:t> </a:t>
            </a:r>
            <a:endParaRPr lang="en-US" altLang="en-US" sz="1800" dirty="0"/>
          </a:p>
        </p:txBody>
      </p:sp>
      <p:sp>
        <p:nvSpPr>
          <p:cNvPr id="171017" name="Text Box 9"/>
          <p:cNvSpPr txBox="1">
            <a:spLocks noChangeArrowheads="1"/>
          </p:cNvSpPr>
          <p:nvPr/>
        </p:nvSpPr>
        <p:spPr bwMode="auto">
          <a:xfrm>
            <a:off x="3935414" y="1844675"/>
            <a:ext cx="4897437"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dirty="0">
                <a:solidFill>
                  <a:srgbClr val="3720E0"/>
                </a:solidFill>
                <a:hlinkClick r:id="rId2" action="ppaction://hlinksldjump"/>
              </a:rPr>
              <a:t>2- أقسامها</a:t>
            </a:r>
            <a:r>
              <a:rPr lang="ar-IQ" altLang="en-US" dirty="0">
                <a:solidFill>
                  <a:srgbClr val="3720E0"/>
                </a:solidFill>
              </a:rPr>
              <a:t>                       </a:t>
            </a:r>
            <a:endParaRPr lang="en-US" altLang="en-US" dirty="0">
              <a:solidFill>
                <a:srgbClr val="3720E0"/>
              </a:solidFill>
            </a:endParaRPr>
          </a:p>
        </p:txBody>
      </p:sp>
      <p:sp>
        <p:nvSpPr>
          <p:cNvPr id="171018" name="Text Box 10"/>
          <p:cNvSpPr txBox="1">
            <a:spLocks noChangeArrowheads="1"/>
          </p:cNvSpPr>
          <p:nvPr/>
        </p:nvSpPr>
        <p:spPr bwMode="auto">
          <a:xfrm>
            <a:off x="6743702" y="2708276"/>
            <a:ext cx="193137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2800" dirty="0">
                <a:solidFill>
                  <a:srgbClr val="FF99FF"/>
                </a:solidFill>
              </a:rPr>
              <a:t>3- </a:t>
            </a:r>
            <a:r>
              <a:rPr lang="ar-LB" altLang="en-US" sz="2800" dirty="0">
                <a:solidFill>
                  <a:srgbClr val="FF99FF"/>
                </a:solidFill>
                <a:hlinkClick r:id="rId3" action="ppaction://hlinksldjump"/>
              </a:rPr>
              <a:t>المفعول</a:t>
            </a:r>
            <a:r>
              <a:rPr lang="ar-IQ" altLang="en-US" sz="2800" dirty="0">
                <a:solidFill>
                  <a:srgbClr val="FF99FF"/>
                </a:solidFill>
              </a:rPr>
              <a:t> به</a:t>
            </a:r>
            <a:endParaRPr lang="en-US" altLang="en-US" sz="2800" dirty="0">
              <a:solidFill>
                <a:srgbClr val="FF99FF"/>
              </a:solidFill>
            </a:endParaRPr>
          </a:p>
        </p:txBody>
      </p:sp>
      <p:sp>
        <p:nvSpPr>
          <p:cNvPr id="171019" name="Text Box 11"/>
          <p:cNvSpPr txBox="1">
            <a:spLocks noChangeArrowheads="1"/>
          </p:cNvSpPr>
          <p:nvPr/>
        </p:nvSpPr>
        <p:spPr bwMode="auto">
          <a:xfrm>
            <a:off x="4583112" y="3341077"/>
            <a:ext cx="4249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2800" dirty="0">
                <a:solidFill>
                  <a:srgbClr val="1BE32E"/>
                </a:solidFill>
                <a:hlinkClick r:id="rId4" action="ppaction://hlinksldjump"/>
              </a:rPr>
              <a:t>4- المفعول فيه</a:t>
            </a:r>
            <a:r>
              <a:rPr lang="ar-IQ" altLang="en-US" sz="2800" dirty="0">
                <a:solidFill>
                  <a:srgbClr val="1BE32E"/>
                </a:solidFill>
              </a:rPr>
              <a:t>                        </a:t>
            </a:r>
            <a:endParaRPr lang="en-US" altLang="en-US" sz="2800" dirty="0">
              <a:solidFill>
                <a:srgbClr val="1BE32E"/>
              </a:solidFill>
            </a:endParaRPr>
          </a:p>
        </p:txBody>
      </p:sp>
      <p:sp>
        <p:nvSpPr>
          <p:cNvPr id="171020" name="Text Box 12"/>
          <p:cNvSpPr txBox="1">
            <a:spLocks noChangeArrowheads="1"/>
          </p:cNvSpPr>
          <p:nvPr/>
        </p:nvSpPr>
        <p:spPr bwMode="auto">
          <a:xfrm>
            <a:off x="6743701" y="4005263"/>
            <a:ext cx="2303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2400">
                <a:solidFill>
                  <a:srgbClr val="CC3399"/>
                </a:solidFill>
                <a:hlinkClick r:id="rId5" action="ppaction://hlinksldjump"/>
              </a:rPr>
              <a:t>5- المفعول لأجله</a:t>
            </a:r>
            <a:endParaRPr lang="en-US" altLang="en-US" sz="2400">
              <a:solidFill>
                <a:srgbClr val="CC3399"/>
              </a:solidFill>
            </a:endParaRPr>
          </a:p>
        </p:txBody>
      </p:sp>
      <p:sp>
        <p:nvSpPr>
          <p:cNvPr id="171021" name="Text Box 13"/>
          <p:cNvSpPr txBox="1">
            <a:spLocks noChangeArrowheads="1"/>
          </p:cNvSpPr>
          <p:nvPr/>
        </p:nvSpPr>
        <p:spPr bwMode="auto">
          <a:xfrm>
            <a:off x="5521569" y="4462463"/>
            <a:ext cx="3311282" cy="8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None/>
            </a:pPr>
            <a:r>
              <a:rPr lang="en-US" altLang="en-US" sz="2400" dirty="0">
                <a:solidFill>
                  <a:srgbClr val="FF6600"/>
                </a:solidFill>
                <a:hlinkClick r:id="rId6" action="ppaction://hlinksldjump"/>
              </a:rPr>
              <a:t>             </a:t>
            </a:r>
            <a:r>
              <a:rPr lang="ar-LB" altLang="en-US" sz="2400" dirty="0">
                <a:solidFill>
                  <a:srgbClr val="FF6600"/>
                </a:solidFill>
                <a:hlinkClick r:id="rId6" action="ppaction://hlinksldjump"/>
              </a:rPr>
              <a:t>6- المفعول</a:t>
            </a:r>
            <a:r>
              <a:rPr lang="ar-IQ" altLang="en-US" sz="2400" dirty="0">
                <a:solidFill>
                  <a:srgbClr val="FF6600"/>
                </a:solidFill>
                <a:hlinkClick r:id="rId6" action="ppaction://hlinksldjump"/>
              </a:rPr>
              <a:t> ا</a:t>
            </a:r>
            <a:r>
              <a:rPr lang="ar-LB" altLang="en-US" sz="2400" dirty="0">
                <a:solidFill>
                  <a:srgbClr val="FF6600"/>
                </a:solidFill>
                <a:hlinkClick r:id="rId6" action="ppaction://hlinksldjump"/>
              </a:rPr>
              <a:t>لمطلق</a:t>
            </a:r>
            <a:r>
              <a:rPr lang="en-US" altLang="en-US" sz="2400" dirty="0">
                <a:solidFill>
                  <a:srgbClr val="FF6600"/>
                </a:solidFill>
                <a:hlinkClick r:id="rId6" action="ppaction://hlinksldjump"/>
              </a:rPr>
              <a:t>    </a:t>
            </a:r>
          </a:p>
          <a:p>
            <a:pPr algn="ctr" eaLnBrk="1" hangingPunct="1">
              <a:spcBef>
                <a:spcPct val="50000"/>
              </a:spcBef>
              <a:buFontTx/>
              <a:buNone/>
            </a:pPr>
            <a:endParaRPr lang="en-US" altLang="en-US" sz="1800" dirty="0"/>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12587175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71015"/>
                                        </p:tgtEl>
                                        <p:attrNameLst>
                                          <p:attrName>style.visibility</p:attrName>
                                        </p:attrNameLst>
                                      </p:cBhvr>
                                      <p:to>
                                        <p:strVal val="visible"/>
                                      </p:to>
                                    </p:set>
                                    <p:animEffect transition="in" filter="diamond(in)">
                                      <p:cBhvr>
                                        <p:cTn id="7" dur="2000"/>
                                        <p:tgtEl>
                                          <p:spTgt spid="171015"/>
                                        </p:tgtEl>
                                      </p:cBhvr>
                                    </p:animEffect>
                                  </p:childTnLst>
                                </p:cTn>
                              </p:par>
                            </p:childTnLst>
                          </p:cTn>
                        </p:par>
                        <p:par>
                          <p:cTn id="8" fill="hold" nodeType="afterGroup">
                            <p:stCondLst>
                              <p:cond delay="2000"/>
                            </p:stCondLst>
                            <p:childTnLst>
                              <p:par>
                                <p:cTn id="9" presetID="5" presetClass="entr" presetSubtype="10" fill="hold" nodeType="afterEffect">
                                  <p:stCondLst>
                                    <p:cond delay="0"/>
                                  </p:stCondLst>
                                  <p:childTnLst>
                                    <p:set>
                                      <p:cBhvr>
                                        <p:cTn id="10" dur="1" fill="hold">
                                          <p:stCondLst>
                                            <p:cond delay="0"/>
                                          </p:stCondLst>
                                        </p:cTn>
                                        <p:tgtEl>
                                          <p:spTgt spid="171016">
                                            <p:txEl>
                                              <p:pRg st="0" end="0"/>
                                            </p:txEl>
                                          </p:spTgt>
                                        </p:tgtEl>
                                        <p:attrNameLst>
                                          <p:attrName>style.visibility</p:attrName>
                                        </p:attrNameLst>
                                      </p:cBhvr>
                                      <p:to>
                                        <p:strVal val="visible"/>
                                      </p:to>
                                    </p:set>
                                    <p:animEffect transition="in" filter="checkerboard(across)">
                                      <p:cBhvr>
                                        <p:cTn id="11" dur="500"/>
                                        <p:tgtEl>
                                          <p:spTgt spid="171016">
                                            <p:txEl>
                                              <p:pRg st="0" end="0"/>
                                            </p:txEl>
                                          </p:spTgt>
                                        </p:tgtEl>
                                      </p:cBhvr>
                                    </p:animEffect>
                                  </p:childTnLst>
                                </p:cTn>
                              </p:par>
                            </p:childTnLst>
                          </p:cTn>
                        </p:par>
                        <p:par>
                          <p:cTn id="12" fill="hold" nodeType="afterGroup">
                            <p:stCondLst>
                              <p:cond delay="2500"/>
                            </p:stCondLst>
                            <p:childTnLst>
                              <p:par>
                                <p:cTn id="13" presetID="5" presetClass="entr" presetSubtype="10" fill="hold" nodeType="afterEffect">
                                  <p:stCondLst>
                                    <p:cond delay="0"/>
                                  </p:stCondLst>
                                  <p:childTnLst>
                                    <p:set>
                                      <p:cBhvr>
                                        <p:cTn id="14" dur="1" fill="hold">
                                          <p:stCondLst>
                                            <p:cond delay="0"/>
                                          </p:stCondLst>
                                        </p:cTn>
                                        <p:tgtEl>
                                          <p:spTgt spid="171017">
                                            <p:txEl>
                                              <p:pRg st="0" end="0"/>
                                            </p:txEl>
                                          </p:spTgt>
                                        </p:tgtEl>
                                        <p:attrNameLst>
                                          <p:attrName>style.visibility</p:attrName>
                                        </p:attrNameLst>
                                      </p:cBhvr>
                                      <p:to>
                                        <p:strVal val="visible"/>
                                      </p:to>
                                    </p:set>
                                    <p:animEffect transition="in" filter="checkerboard(across)">
                                      <p:cBhvr>
                                        <p:cTn id="15" dur="500"/>
                                        <p:tgtEl>
                                          <p:spTgt spid="171017">
                                            <p:txEl>
                                              <p:pRg st="0" end="0"/>
                                            </p:txEl>
                                          </p:spTgt>
                                        </p:tgtEl>
                                      </p:cBhvr>
                                    </p:animEffect>
                                  </p:childTnLst>
                                </p:cTn>
                              </p:par>
                            </p:childTnLst>
                          </p:cTn>
                        </p:par>
                        <p:par>
                          <p:cTn id="16" fill="hold" nodeType="afterGroup">
                            <p:stCondLst>
                              <p:cond delay="3000"/>
                            </p:stCondLst>
                            <p:childTnLst>
                              <p:par>
                                <p:cTn id="17" presetID="5" presetClass="entr" presetSubtype="10" fill="hold" grpId="0" nodeType="afterEffect">
                                  <p:stCondLst>
                                    <p:cond delay="0"/>
                                  </p:stCondLst>
                                  <p:childTnLst>
                                    <p:set>
                                      <p:cBhvr>
                                        <p:cTn id="18" dur="1" fill="hold">
                                          <p:stCondLst>
                                            <p:cond delay="0"/>
                                          </p:stCondLst>
                                        </p:cTn>
                                        <p:tgtEl>
                                          <p:spTgt spid="171018"/>
                                        </p:tgtEl>
                                        <p:attrNameLst>
                                          <p:attrName>style.visibility</p:attrName>
                                        </p:attrNameLst>
                                      </p:cBhvr>
                                      <p:to>
                                        <p:strVal val="visible"/>
                                      </p:to>
                                    </p:set>
                                    <p:animEffect transition="in" filter="checkerboard(across)">
                                      <p:cBhvr>
                                        <p:cTn id="19" dur="500"/>
                                        <p:tgtEl>
                                          <p:spTgt spid="171018"/>
                                        </p:tgtEl>
                                      </p:cBhvr>
                                    </p:animEffect>
                                  </p:childTnLst>
                                </p:cTn>
                              </p:par>
                            </p:childTnLst>
                          </p:cTn>
                        </p:par>
                        <p:par>
                          <p:cTn id="20" fill="hold" nodeType="afterGroup">
                            <p:stCondLst>
                              <p:cond delay="3500"/>
                            </p:stCondLst>
                            <p:childTnLst>
                              <p:par>
                                <p:cTn id="21" presetID="5" presetClass="entr" presetSubtype="10" fill="hold" nodeType="afterEffect">
                                  <p:stCondLst>
                                    <p:cond delay="0"/>
                                  </p:stCondLst>
                                  <p:childTnLst>
                                    <p:set>
                                      <p:cBhvr>
                                        <p:cTn id="22" dur="1" fill="hold">
                                          <p:stCondLst>
                                            <p:cond delay="0"/>
                                          </p:stCondLst>
                                        </p:cTn>
                                        <p:tgtEl>
                                          <p:spTgt spid="171019">
                                            <p:txEl>
                                              <p:pRg st="0" end="0"/>
                                            </p:txEl>
                                          </p:spTgt>
                                        </p:tgtEl>
                                        <p:attrNameLst>
                                          <p:attrName>style.visibility</p:attrName>
                                        </p:attrNameLst>
                                      </p:cBhvr>
                                      <p:to>
                                        <p:strVal val="visible"/>
                                      </p:to>
                                    </p:set>
                                    <p:animEffect transition="in" filter="checkerboard(across)">
                                      <p:cBhvr>
                                        <p:cTn id="23" dur="500"/>
                                        <p:tgtEl>
                                          <p:spTgt spid="171019">
                                            <p:txEl>
                                              <p:pRg st="0" end="0"/>
                                            </p:txEl>
                                          </p:spTgt>
                                        </p:tgtEl>
                                      </p:cBhvr>
                                    </p:animEffect>
                                  </p:childTnLst>
                                </p:cTn>
                              </p:par>
                            </p:childTnLst>
                          </p:cTn>
                        </p:par>
                        <p:par>
                          <p:cTn id="24" fill="hold" nodeType="afterGroup">
                            <p:stCondLst>
                              <p:cond delay="4000"/>
                            </p:stCondLst>
                            <p:childTnLst>
                              <p:par>
                                <p:cTn id="25" presetID="5" presetClass="entr" presetSubtype="10" fill="hold" nodeType="afterEffect">
                                  <p:stCondLst>
                                    <p:cond delay="0"/>
                                  </p:stCondLst>
                                  <p:childTnLst>
                                    <p:set>
                                      <p:cBhvr>
                                        <p:cTn id="26" dur="1" fill="hold">
                                          <p:stCondLst>
                                            <p:cond delay="0"/>
                                          </p:stCondLst>
                                        </p:cTn>
                                        <p:tgtEl>
                                          <p:spTgt spid="171020">
                                            <p:txEl>
                                              <p:pRg st="0" end="0"/>
                                            </p:txEl>
                                          </p:spTgt>
                                        </p:tgtEl>
                                        <p:attrNameLst>
                                          <p:attrName>style.visibility</p:attrName>
                                        </p:attrNameLst>
                                      </p:cBhvr>
                                      <p:to>
                                        <p:strVal val="visible"/>
                                      </p:to>
                                    </p:set>
                                    <p:animEffect transition="in" filter="checkerboard(across)">
                                      <p:cBhvr>
                                        <p:cTn id="27" dur="500"/>
                                        <p:tgtEl>
                                          <p:spTgt spid="171020">
                                            <p:txEl>
                                              <p:pRg st="0" end="0"/>
                                            </p:txEl>
                                          </p:spTgt>
                                        </p:tgtEl>
                                      </p:cBhvr>
                                    </p:animEffect>
                                  </p:childTnLst>
                                </p:cTn>
                              </p:par>
                            </p:childTnLst>
                          </p:cTn>
                        </p:par>
                        <p:par>
                          <p:cTn id="28" fill="hold" nodeType="afterGroup">
                            <p:stCondLst>
                              <p:cond delay="4500"/>
                            </p:stCondLst>
                            <p:childTnLst>
                              <p:par>
                                <p:cTn id="29" presetID="5" presetClass="entr" presetSubtype="10" fill="hold" nodeType="afterEffect">
                                  <p:stCondLst>
                                    <p:cond delay="0"/>
                                  </p:stCondLst>
                                  <p:childTnLst>
                                    <p:set>
                                      <p:cBhvr>
                                        <p:cTn id="30" dur="1" fill="hold">
                                          <p:stCondLst>
                                            <p:cond delay="0"/>
                                          </p:stCondLst>
                                        </p:cTn>
                                        <p:tgtEl>
                                          <p:spTgt spid="171021">
                                            <p:txEl>
                                              <p:pRg st="0" end="0"/>
                                            </p:txEl>
                                          </p:spTgt>
                                        </p:tgtEl>
                                        <p:attrNameLst>
                                          <p:attrName>style.visibility</p:attrName>
                                        </p:attrNameLst>
                                      </p:cBhvr>
                                      <p:to>
                                        <p:strVal val="visible"/>
                                      </p:to>
                                    </p:set>
                                    <p:animEffect transition="in" filter="checkerboard(across)">
                                      <p:cBhvr>
                                        <p:cTn id="31" dur="500"/>
                                        <p:tgtEl>
                                          <p:spTgt spid="1710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5" grpId="0"/>
      <p:bldP spid="1710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endParaRPr lang="en-US" dirty="0"/>
          </a:p>
        </p:txBody>
      </p:sp>
      <p:sp>
        <p:nvSpPr>
          <p:cNvPr id="3" name="عنصر نائب للتذييل 2"/>
          <p:cNvSpPr>
            <a:spLocks noGrp="1"/>
          </p:cNvSpPr>
          <p:nvPr>
            <p:ph type="ftr" sz="quarter" idx="11"/>
          </p:nvPr>
        </p:nvSpPr>
        <p:spPr/>
        <p:txBody>
          <a:bodyPr/>
          <a:lstStyle/>
          <a:p>
            <a:endParaRPr lang="en-US" dirty="0"/>
          </a:p>
        </p:txBody>
      </p:sp>
      <p:sp>
        <p:nvSpPr>
          <p:cNvPr id="4" name="عنصر نائب لرقم الشريحة 3"/>
          <p:cNvSpPr>
            <a:spLocks noGrp="1"/>
          </p:cNvSpPr>
          <p:nvPr>
            <p:ph type="sldNum" sz="quarter" idx="12"/>
          </p:nvPr>
        </p:nvSpPr>
        <p:spPr/>
        <p:txBody>
          <a:bodyPr/>
          <a:lstStyle/>
          <a:p>
            <a:endParaRPr lang="en-US" dirty="0"/>
          </a:p>
        </p:txBody>
      </p:sp>
      <p:sp>
        <p:nvSpPr>
          <p:cNvPr id="5" name="مستطيل 4"/>
          <p:cNvSpPr/>
          <p:nvPr/>
        </p:nvSpPr>
        <p:spPr>
          <a:xfrm>
            <a:off x="3048000" y="1676401"/>
            <a:ext cx="6330462" cy="2062103"/>
          </a:xfrm>
          <a:prstGeom prst="rect">
            <a:avLst/>
          </a:prstGeom>
        </p:spPr>
        <p:txBody>
          <a:bodyPr wrap="square">
            <a:spAutoFit/>
          </a:bodyPr>
          <a:lstStyle/>
          <a:p>
            <a:pPr algn="r"/>
            <a:r>
              <a:rPr lang="ar-IQ" sz="3200" dirty="0"/>
              <a:t>المفعول لأجله</a:t>
            </a:r>
          </a:p>
          <a:p>
            <a:pPr algn="r"/>
            <a:r>
              <a:rPr lang="ar-IQ" sz="3200" dirty="0"/>
              <a:t>هو أحد أنواع المفاعيل، ويُسَمَّى أيضًا المفعول من أجله أو المفعول له وهو اسم يوضح سبب حدوث الفعل.</a:t>
            </a:r>
            <a:endParaRPr lang="ar-IQ" dirty="0"/>
          </a:p>
        </p:txBody>
      </p:sp>
    </p:spTree>
    <p:extLst>
      <p:ext uri="{BB962C8B-B14F-4D97-AF65-F5344CB8AC3E}">
        <p14:creationId xmlns:p14="http://schemas.microsoft.com/office/powerpoint/2010/main" val="24982971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1" name="Text Box 5"/>
          <p:cNvSpPr txBox="1">
            <a:spLocks noChangeArrowheads="1"/>
          </p:cNvSpPr>
          <p:nvPr/>
        </p:nvSpPr>
        <p:spPr bwMode="auto">
          <a:xfrm>
            <a:off x="4008438" y="333376"/>
            <a:ext cx="446405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6000">
                <a:solidFill>
                  <a:srgbClr val="CC00CC"/>
                </a:solidFill>
              </a:rPr>
              <a:t>المفعول لأجله/له</a:t>
            </a:r>
            <a:r>
              <a:rPr lang="ar-LB" altLang="en-US" sz="1800">
                <a:solidFill>
                  <a:srgbClr val="CC00CC"/>
                </a:solidFill>
              </a:rPr>
              <a:t> </a:t>
            </a:r>
            <a:endParaRPr lang="en-US" altLang="en-US" sz="1800">
              <a:solidFill>
                <a:srgbClr val="CC00CC"/>
              </a:solidFill>
            </a:endParaRPr>
          </a:p>
        </p:txBody>
      </p:sp>
      <p:sp>
        <p:nvSpPr>
          <p:cNvPr id="8198" name="Oval 6"/>
          <p:cNvSpPr>
            <a:spLocks noChangeArrowheads="1"/>
          </p:cNvSpPr>
          <p:nvPr/>
        </p:nvSpPr>
        <p:spPr bwMode="auto">
          <a:xfrm>
            <a:off x="6383339" y="1341438"/>
            <a:ext cx="288925" cy="214312"/>
          </a:xfrm>
          <a:prstGeom prst="ellipse">
            <a:avLst/>
          </a:prstGeom>
          <a:solidFill>
            <a:srgbClr val="CC00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8199" name="Line 7"/>
          <p:cNvSpPr>
            <a:spLocks noChangeShapeType="1"/>
          </p:cNvSpPr>
          <p:nvPr/>
        </p:nvSpPr>
        <p:spPr bwMode="auto">
          <a:xfrm>
            <a:off x="6527800" y="1557339"/>
            <a:ext cx="0" cy="9350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6984" name="Rectangle 8"/>
          <p:cNvSpPr>
            <a:spLocks noChangeArrowheads="1"/>
          </p:cNvSpPr>
          <p:nvPr/>
        </p:nvSpPr>
        <p:spPr bwMode="auto">
          <a:xfrm>
            <a:off x="5808664" y="2492376"/>
            <a:ext cx="1800225" cy="792163"/>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2000" dirty="0"/>
              <a:t>مصدرٌ يُذكرُ بعدَ الفعلِ </a:t>
            </a:r>
          </a:p>
          <a:p>
            <a:pPr algn="ctr" eaLnBrk="1" hangingPunct="1">
              <a:spcBef>
                <a:spcPct val="0"/>
              </a:spcBef>
              <a:buFontTx/>
              <a:buNone/>
            </a:pPr>
            <a:r>
              <a:rPr lang="ar-LB" altLang="en-US" sz="2000" dirty="0"/>
              <a:t>لإيضاحِ سببه</a:t>
            </a:r>
            <a:endParaRPr lang="en-US" altLang="en-US" sz="2000" dirty="0"/>
          </a:p>
        </p:txBody>
      </p:sp>
      <p:sp>
        <p:nvSpPr>
          <p:cNvPr id="8201" name="Line 10"/>
          <p:cNvSpPr>
            <a:spLocks noChangeShapeType="1"/>
          </p:cNvSpPr>
          <p:nvPr/>
        </p:nvSpPr>
        <p:spPr bwMode="auto">
          <a:xfrm>
            <a:off x="6672264" y="1484313"/>
            <a:ext cx="2016125" cy="7921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2" name="Rectangle 11"/>
          <p:cNvSpPr>
            <a:spLocks noChangeArrowheads="1"/>
          </p:cNvSpPr>
          <p:nvPr/>
        </p:nvSpPr>
        <p:spPr bwMode="auto">
          <a:xfrm>
            <a:off x="8688388" y="2276475"/>
            <a:ext cx="1295400" cy="4318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800" dirty="0"/>
              <a:t>مُضاف </a:t>
            </a:r>
            <a:endParaRPr lang="en-US" altLang="en-US" sz="1800" dirty="0"/>
          </a:p>
        </p:txBody>
      </p:sp>
      <p:sp>
        <p:nvSpPr>
          <p:cNvPr id="8203" name="Line 12"/>
          <p:cNvSpPr>
            <a:spLocks noChangeShapeType="1"/>
          </p:cNvSpPr>
          <p:nvPr/>
        </p:nvSpPr>
        <p:spPr bwMode="auto">
          <a:xfrm flipH="1">
            <a:off x="4656138" y="1557339"/>
            <a:ext cx="1727200" cy="7191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4" name="Rectangle 13"/>
          <p:cNvSpPr>
            <a:spLocks noChangeArrowheads="1"/>
          </p:cNvSpPr>
          <p:nvPr/>
        </p:nvSpPr>
        <p:spPr bwMode="auto">
          <a:xfrm>
            <a:off x="3863976" y="2276476"/>
            <a:ext cx="1439863" cy="360363"/>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800" dirty="0"/>
              <a:t>غير مضاف </a:t>
            </a:r>
            <a:endParaRPr lang="en-US" altLang="en-US" sz="1800" dirty="0"/>
          </a:p>
        </p:txBody>
      </p:sp>
      <p:sp>
        <p:nvSpPr>
          <p:cNvPr id="8205" name="Line 14"/>
          <p:cNvSpPr>
            <a:spLocks noChangeShapeType="1"/>
          </p:cNvSpPr>
          <p:nvPr/>
        </p:nvSpPr>
        <p:spPr bwMode="auto">
          <a:xfrm>
            <a:off x="9336088" y="2708276"/>
            <a:ext cx="0" cy="1800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6" name="Line 15"/>
          <p:cNvSpPr>
            <a:spLocks noChangeShapeType="1"/>
          </p:cNvSpPr>
          <p:nvPr/>
        </p:nvSpPr>
        <p:spPr bwMode="auto">
          <a:xfrm>
            <a:off x="4511675" y="2636839"/>
            <a:ext cx="0" cy="19446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7" name="Text Box 16"/>
          <p:cNvSpPr txBox="1">
            <a:spLocks noChangeArrowheads="1"/>
          </p:cNvSpPr>
          <p:nvPr/>
        </p:nvSpPr>
        <p:spPr bwMode="auto">
          <a:xfrm rot="16200000">
            <a:off x="3039270" y="3532982"/>
            <a:ext cx="24479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b="1"/>
              <a:t>زُيّنَت المدينةُ </a:t>
            </a:r>
            <a:r>
              <a:rPr lang="ar-LB" altLang="en-US" sz="1800" b="1">
                <a:solidFill>
                  <a:srgbClr val="CC00CC"/>
                </a:solidFill>
              </a:rPr>
              <a:t>إكراماً </a:t>
            </a:r>
            <a:r>
              <a:rPr lang="ar-LB" altLang="en-US" sz="1800" b="1"/>
              <a:t>للملكِ .</a:t>
            </a:r>
            <a:endParaRPr lang="en-US" altLang="en-US" sz="1800" b="1"/>
          </a:p>
        </p:txBody>
      </p:sp>
      <p:sp>
        <p:nvSpPr>
          <p:cNvPr id="8208" name="Text Box 17"/>
          <p:cNvSpPr txBox="1">
            <a:spLocks noChangeArrowheads="1"/>
          </p:cNvSpPr>
          <p:nvPr/>
        </p:nvSpPr>
        <p:spPr bwMode="auto">
          <a:xfrm rot="16200000">
            <a:off x="7899400" y="3713163"/>
            <a:ext cx="23764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b="1"/>
              <a:t>تَصَدّقْتُ </a:t>
            </a:r>
            <a:r>
              <a:rPr lang="ar-LB" altLang="en-US" sz="1800" b="1">
                <a:solidFill>
                  <a:srgbClr val="CC00CC"/>
                </a:solidFill>
              </a:rPr>
              <a:t>ابتغاءَ</a:t>
            </a:r>
            <a:r>
              <a:rPr lang="ar-LB" altLang="en-US" sz="1800" b="1"/>
              <a:t> مرضاةِ اللّه </a:t>
            </a:r>
            <a:r>
              <a:rPr lang="ar-LB" altLang="en-US" sz="1800"/>
              <a:t>.</a:t>
            </a:r>
            <a:endParaRPr lang="en-US" altLang="en-US" sz="1800"/>
          </a:p>
        </p:txBody>
      </p:sp>
      <p:sp>
        <p:nvSpPr>
          <p:cNvPr id="8209" name="Line 18"/>
          <p:cNvSpPr>
            <a:spLocks noChangeShapeType="1"/>
          </p:cNvSpPr>
          <p:nvPr/>
        </p:nvSpPr>
        <p:spPr bwMode="auto">
          <a:xfrm>
            <a:off x="6600825" y="3284539"/>
            <a:ext cx="0" cy="5048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10" name="Oval 19"/>
          <p:cNvSpPr>
            <a:spLocks noChangeArrowheads="1"/>
          </p:cNvSpPr>
          <p:nvPr/>
        </p:nvSpPr>
        <p:spPr bwMode="auto">
          <a:xfrm>
            <a:off x="6456364" y="3789363"/>
            <a:ext cx="288925" cy="214312"/>
          </a:xfrm>
          <a:prstGeom prst="ellipse">
            <a:avLst/>
          </a:prstGeom>
          <a:solidFill>
            <a:srgbClr val="CC00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8211" name="Oval 20"/>
          <p:cNvSpPr>
            <a:spLocks noChangeArrowheads="1"/>
          </p:cNvSpPr>
          <p:nvPr/>
        </p:nvSpPr>
        <p:spPr bwMode="auto">
          <a:xfrm>
            <a:off x="5951538" y="4005264"/>
            <a:ext cx="1295400" cy="503237"/>
          </a:xfrm>
          <a:prstGeom prst="ellipse">
            <a:avLst/>
          </a:prstGeom>
          <a:solidFill>
            <a:schemeClr val="bg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800" b="1" dirty="0"/>
              <a:t>الشروط</a:t>
            </a:r>
            <a:endParaRPr lang="en-US" altLang="en-US" sz="1800" b="1" dirty="0"/>
          </a:p>
        </p:txBody>
      </p:sp>
      <p:sp>
        <p:nvSpPr>
          <p:cNvPr id="8212" name="Line 21"/>
          <p:cNvSpPr>
            <a:spLocks noChangeShapeType="1"/>
          </p:cNvSpPr>
          <p:nvPr/>
        </p:nvSpPr>
        <p:spPr bwMode="auto">
          <a:xfrm>
            <a:off x="7175501" y="4365625"/>
            <a:ext cx="576263" cy="6477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13" name="Text Box 22"/>
          <p:cNvSpPr txBox="1">
            <a:spLocks noChangeArrowheads="1"/>
          </p:cNvSpPr>
          <p:nvPr/>
        </p:nvSpPr>
        <p:spPr bwMode="auto">
          <a:xfrm>
            <a:off x="7680326" y="4868863"/>
            <a:ext cx="7207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b="1"/>
              <a:t>نكرة </a:t>
            </a:r>
            <a:endParaRPr lang="en-US" altLang="en-US" sz="1800" b="1"/>
          </a:p>
        </p:txBody>
      </p:sp>
      <p:sp>
        <p:nvSpPr>
          <p:cNvPr id="8214" name="Line 23"/>
          <p:cNvSpPr>
            <a:spLocks noChangeShapeType="1"/>
          </p:cNvSpPr>
          <p:nvPr/>
        </p:nvSpPr>
        <p:spPr bwMode="auto">
          <a:xfrm>
            <a:off x="6888163" y="4508501"/>
            <a:ext cx="647700" cy="10080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15" name="Text Box 24"/>
          <p:cNvSpPr txBox="1">
            <a:spLocks noChangeArrowheads="1"/>
          </p:cNvSpPr>
          <p:nvPr/>
        </p:nvSpPr>
        <p:spPr bwMode="auto">
          <a:xfrm>
            <a:off x="7104063" y="5392738"/>
            <a:ext cx="14398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800" b="1"/>
              <a:t>من الأفعال القلبية </a:t>
            </a:r>
            <a:endParaRPr lang="en-US" altLang="en-US" sz="1800" b="1"/>
          </a:p>
        </p:txBody>
      </p:sp>
      <p:sp>
        <p:nvSpPr>
          <p:cNvPr id="8216" name="Line 25"/>
          <p:cNvSpPr>
            <a:spLocks noChangeShapeType="1"/>
          </p:cNvSpPr>
          <p:nvPr/>
        </p:nvSpPr>
        <p:spPr bwMode="auto">
          <a:xfrm>
            <a:off x="6672263" y="4508501"/>
            <a:ext cx="0" cy="13684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17" name="Text Box 26"/>
          <p:cNvSpPr txBox="1">
            <a:spLocks noChangeArrowheads="1"/>
          </p:cNvSpPr>
          <p:nvPr/>
        </p:nvSpPr>
        <p:spPr bwMode="auto">
          <a:xfrm>
            <a:off x="6240463" y="5876926"/>
            <a:ext cx="10795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800" b="1"/>
              <a:t>مُفهِماً السبب</a:t>
            </a:r>
            <a:endParaRPr lang="en-US" altLang="en-US" sz="1800" b="1"/>
          </a:p>
        </p:txBody>
      </p:sp>
      <p:sp>
        <p:nvSpPr>
          <p:cNvPr id="8218" name="Line 27"/>
          <p:cNvSpPr>
            <a:spLocks noChangeShapeType="1"/>
          </p:cNvSpPr>
          <p:nvPr/>
        </p:nvSpPr>
        <p:spPr bwMode="auto">
          <a:xfrm flipH="1">
            <a:off x="5808664" y="4508501"/>
            <a:ext cx="503237" cy="9366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19" name="Text Box 28"/>
          <p:cNvSpPr txBox="1">
            <a:spLocks noChangeArrowheads="1"/>
          </p:cNvSpPr>
          <p:nvPr/>
        </p:nvSpPr>
        <p:spPr bwMode="auto">
          <a:xfrm>
            <a:off x="4800600" y="5516564"/>
            <a:ext cx="13668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b="1"/>
              <a:t>مُشاركاً لفعله في الوقت والفاعل</a:t>
            </a:r>
            <a:endParaRPr lang="en-US" altLang="en-US" sz="1800" b="1"/>
          </a:p>
        </p:txBody>
      </p:sp>
      <p:sp>
        <p:nvSpPr>
          <p:cNvPr id="8220" name="Line 29"/>
          <p:cNvSpPr>
            <a:spLocks noChangeShapeType="1"/>
          </p:cNvSpPr>
          <p:nvPr/>
        </p:nvSpPr>
        <p:spPr bwMode="auto">
          <a:xfrm flipH="1">
            <a:off x="4943476" y="4292601"/>
            <a:ext cx="1008063" cy="5762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21" name="Text Box 30"/>
          <p:cNvSpPr txBox="1">
            <a:spLocks noChangeArrowheads="1"/>
          </p:cNvSpPr>
          <p:nvPr/>
        </p:nvSpPr>
        <p:spPr bwMode="auto">
          <a:xfrm>
            <a:off x="3792538" y="4797425"/>
            <a:ext cx="12239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b="1"/>
              <a:t>مُخالفاً لفعله في اللفظ</a:t>
            </a:r>
            <a:endParaRPr lang="en-US" altLang="en-US" sz="1800" b="1"/>
          </a:p>
        </p:txBody>
      </p:sp>
      <p:sp>
        <p:nvSpPr>
          <p:cNvPr id="8222" name="AutoShape 31"/>
          <p:cNvSpPr>
            <a:spLocks noChangeArrowheads="1"/>
          </p:cNvSpPr>
          <p:nvPr/>
        </p:nvSpPr>
        <p:spPr bwMode="auto">
          <a:xfrm rot="8007778">
            <a:off x="8940801" y="258763"/>
            <a:ext cx="1773237" cy="1341438"/>
          </a:xfrm>
          <a:prstGeom prst="cloudCallout">
            <a:avLst>
              <a:gd name="adj1" fmla="val 47042"/>
              <a:gd name="adj2" fmla="val 67097"/>
            </a:avLst>
          </a:prstGeom>
          <a:solidFill>
            <a:srgbClr val="FF99FF"/>
          </a:solidFill>
          <a:ln w="9525">
            <a:solidFill>
              <a:schemeClr val="tx1"/>
            </a:solidFill>
            <a:round/>
            <a:headEnd/>
            <a:tailEnd/>
          </a:ln>
        </p:spPr>
        <p:txBody>
          <a:bodyPr rot="10800000" vert="eaVert"/>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4400"/>
              <a:t>لماذا</a:t>
            </a:r>
          </a:p>
          <a:p>
            <a:pPr algn="ctr" eaLnBrk="1" hangingPunct="1">
              <a:spcBef>
                <a:spcPct val="0"/>
              </a:spcBef>
              <a:buFontTx/>
              <a:buNone/>
            </a:pPr>
            <a:r>
              <a:rPr lang="ar-LB" altLang="en-US" sz="4800"/>
              <a:t>؟</a:t>
            </a:r>
            <a:endParaRPr lang="en-US" altLang="en-US" sz="480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21</a:t>
            </a:fld>
            <a:endParaRPr lang="en-US" dirty="0"/>
          </a:p>
        </p:txBody>
      </p:sp>
    </p:spTree>
    <p:extLst>
      <p:ext uri="{BB962C8B-B14F-4D97-AF65-F5344CB8AC3E}">
        <p14:creationId xmlns:p14="http://schemas.microsoft.com/office/powerpoint/2010/main" val="20834250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 presetClass="emph" presetSubtype="2" fill="hold" grpId="0" nodeType="afterEffect">
                                  <p:stCondLst>
                                    <p:cond delay="0"/>
                                  </p:stCondLst>
                                  <p:childTnLst>
                                    <p:anim to="1.5" calcmode="lin" valueType="num">
                                      <p:cBhvr override="childStyle">
                                        <p:cTn id="6" dur="2000" fill="hold"/>
                                        <p:tgtEl>
                                          <p:spTgt spid="126981"/>
                                        </p:tgtEl>
                                        <p:attrNameLst>
                                          <p:attrName>style.fontSize</p:attrName>
                                        </p:attrNameLst>
                                      </p:cBhvr>
                                    </p:anim>
                                  </p:childTnLst>
                                </p:cTn>
                              </p:par>
                            </p:childTnLst>
                          </p:cTn>
                        </p:par>
                      </p:childTnLst>
                    </p:cTn>
                  </p:par>
                  <p:par>
                    <p:cTn id="7" fill="hold" nodeType="clickPar">
                      <p:stCondLst>
                        <p:cond delay="indefinite"/>
                      </p:stCondLst>
                      <p:childTnLst>
                        <p:par>
                          <p:cTn id="8" fill="hold" nodeType="withGroup">
                            <p:stCondLst>
                              <p:cond delay="0"/>
                            </p:stCondLst>
                            <p:childTnLst>
                              <p:par>
                                <p:cTn id="9" presetID="6" presetClass="emph" presetSubtype="0" fill="hold" nodeType="clickEffect">
                                  <p:stCondLst>
                                    <p:cond delay="0"/>
                                  </p:stCondLst>
                                  <p:childTnLst>
                                    <p:animScale>
                                      <p:cBhvr>
                                        <p:cTn id="10" dur="2000" fill="hold"/>
                                        <p:tgtEl>
                                          <p:spTgt spid="126984">
                                            <p:txEl>
                                              <p:pRg st="0" end="0"/>
                                            </p:txEl>
                                          </p:spTgt>
                                        </p:tgtEl>
                                      </p:cBhvr>
                                      <p:by x="150000" y="150000"/>
                                    </p:animScale>
                                  </p:childTnLst>
                                </p:cTn>
                              </p:par>
                              <p:par>
                                <p:cTn id="11" presetID="6" presetClass="emph" presetSubtype="0" fill="hold" nodeType="withEffect">
                                  <p:stCondLst>
                                    <p:cond delay="0"/>
                                  </p:stCondLst>
                                  <p:childTnLst>
                                    <p:animScale>
                                      <p:cBhvr>
                                        <p:cTn id="12" dur="2000" fill="hold"/>
                                        <p:tgtEl>
                                          <p:spTgt spid="126984">
                                            <p:txEl>
                                              <p:pRg st="1" end="1"/>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8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09600" y="1441938"/>
            <a:ext cx="10996246" cy="4882662"/>
          </a:xfrm>
        </p:spPr>
        <p:txBody>
          <a:bodyPr>
            <a:noAutofit/>
          </a:bodyPr>
          <a:lstStyle/>
          <a:p>
            <a:r>
              <a:rPr lang="ar-IQ" sz="3200" dirty="0"/>
              <a:t>المثال: «قُمتُ إِجلَالًا لِأُستَاذِي»، </a:t>
            </a:r>
          </a:p>
          <a:p>
            <a:r>
              <a:rPr lang="ar-IQ" sz="3200" dirty="0"/>
              <a:t>فالمصدر المنصوب «إِجلَالًا» الغاية والغرض منه هو بيان سبب «القِيَام»، أي سبب حدوث الفعل، ويشترك هو والفعل في الزمن ذاته، فالقِيام والإجلال كلاهما وقعا في نفس الوقت، فالإجلال يتحقق متى ما وقع القيام، والقيام إنَّما وقع من أجل الإجلال، وكلاهما يتعلَّقان بالفاعل نفسه. </a:t>
            </a:r>
          </a:p>
          <a:p>
            <a:r>
              <a:rPr lang="ar-IQ" sz="3200" dirty="0"/>
              <a:t>ويستحضر المفعول لأجله في الجملة لتبيان السبب والغاية والمغزى من وقوع الفعل، ويُذكر بمثابة جواب على سؤال «لِمَ فَعَلتَ؟»، فإذا قيل: «دَرَسْتُ تَحصِيلًا لِلعِلْمِ»، فإنَّ المُتَكلِّم إنَّما ذكر تحصيل العلم ليُفسِّر الغموض الذي يلتف الجملة، ويجيب على سؤال يطرح نفسه، فكأنَّما ذكره لمن يسأل: «لِمَ دَرَسْتَ؟».</a:t>
            </a:r>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22</a:t>
            </a:fld>
            <a:endParaRPr lang="en-US" dirty="0"/>
          </a:p>
        </p:txBody>
      </p:sp>
    </p:spTree>
    <p:extLst>
      <p:ext uri="{BB962C8B-B14F-4D97-AF65-F5344CB8AC3E}">
        <p14:creationId xmlns:p14="http://schemas.microsoft.com/office/powerpoint/2010/main" val="5388668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ar-IQ" dirty="0"/>
              <a:t>مثل: </a:t>
            </a:r>
          </a:p>
          <a:p>
            <a:r>
              <a:rPr lang="ar-IQ" dirty="0"/>
              <a:t>ضَرَبتُهُ تَأدِيبًا</a:t>
            </a:r>
          </a:p>
          <a:p>
            <a:r>
              <a:rPr lang="ar-IQ" dirty="0"/>
              <a:t>حُزنًا ذَرَفتُ الدُّمُوعَ</a:t>
            </a:r>
          </a:p>
          <a:p>
            <a:r>
              <a:rPr lang="ar-IQ" dirty="0"/>
              <a:t>أَدرُسُ طَلبًا لِلعِلمِ</a:t>
            </a:r>
          </a:p>
          <a:p>
            <a:r>
              <a:rPr lang="ar-IQ" dirty="0"/>
              <a:t>شرب المَرِيض الدَّوَاءَ حِفَاظًا عَلى صِحَّتِهِ</a:t>
            </a:r>
          </a:p>
          <a:p>
            <a:r>
              <a:rPr lang="ar-IQ" dirty="0"/>
              <a:t>بَذَلتُ الجُهدَ رَغبَةً فِي الفَوزِ</a:t>
            </a:r>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23</a:t>
            </a:fld>
            <a:endParaRPr lang="en-US" dirty="0"/>
          </a:p>
        </p:txBody>
      </p:sp>
    </p:spTree>
    <p:extLst>
      <p:ext uri="{BB962C8B-B14F-4D97-AF65-F5344CB8AC3E}">
        <p14:creationId xmlns:p14="http://schemas.microsoft.com/office/powerpoint/2010/main" val="95478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fontScale="92500" lnSpcReduction="20000"/>
          </a:bodyPr>
          <a:lstStyle/>
          <a:p>
            <a:r>
              <a:rPr lang="ar-IQ" dirty="0"/>
              <a:t>أسمع كلام معلمي احتراما لنفسي</a:t>
            </a:r>
          </a:p>
          <a:p>
            <a:endParaRPr lang="ar-IQ" dirty="0"/>
          </a:p>
          <a:p>
            <a:r>
              <a:rPr lang="ar-IQ" dirty="0"/>
              <a:t>كلمة احتراما تعرب؟</a:t>
            </a:r>
          </a:p>
          <a:p>
            <a:endParaRPr lang="ar-IQ" dirty="0"/>
          </a:p>
          <a:p>
            <a:r>
              <a:rPr lang="ar-IQ" dirty="0"/>
              <a:t>مفعول به</a:t>
            </a:r>
          </a:p>
          <a:p>
            <a:endParaRPr lang="ar-IQ" dirty="0"/>
          </a:p>
          <a:p>
            <a:r>
              <a:rPr lang="ar-IQ" dirty="0"/>
              <a:t>مفعول فيه</a:t>
            </a:r>
          </a:p>
          <a:p>
            <a:endParaRPr lang="ar-IQ" dirty="0"/>
          </a:p>
          <a:p>
            <a:r>
              <a:rPr lang="ar-IQ" dirty="0"/>
              <a:t>مفعول لأجله</a:t>
            </a:r>
          </a:p>
          <a:p>
            <a:endParaRPr lang="ar-IQ" dirty="0"/>
          </a:p>
          <a:p>
            <a:r>
              <a:rPr lang="ar-IQ" dirty="0"/>
              <a:t>مفعول مطلق</a:t>
            </a:r>
          </a:p>
          <a:p>
            <a:endParaRPr lang="ar-IQ" dirty="0"/>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24</a:t>
            </a:fld>
            <a:endParaRPr lang="en-US" dirty="0"/>
          </a:p>
        </p:txBody>
      </p:sp>
    </p:spTree>
    <p:extLst>
      <p:ext uri="{BB962C8B-B14F-4D97-AF65-F5344CB8AC3E}">
        <p14:creationId xmlns:p14="http://schemas.microsoft.com/office/powerpoint/2010/main" val="366128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r>
              <a:rPr lang="ar-IQ" dirty="0"/>
              <a:t>عاقب القاضي المجرم ............له</a:t>
            </a:r>
          </a:p>
          <a:p>
            <a:endParaRPr lang="ar-IQ" dirty="0"/>
          </a:p>
          <a:p>
            <a:r>
              <a:rPr lang="ar-IQ" dirty="0"/>
              <a:t>تأديبا</a:t>
            </a:r>
          </a:p>
          <a:p>
            <a:r>
              <a:rPr lang="ar-IQ" dirty="0"/>
              <a:t>اشفاقا</a:t>
            </a:r>
          </a:p>
          <a:p>
            <a:r>
              <a:rPr lang="ar-IQ" dirty="0"/>
              <a:t>رحمة</a:t>
            </a:r>
          </a:p>
          <a:p>
            <a:r>
              <a:rPr lang="ar-IQ" dirty="0"/>
              <a:t>خشية</a:t>
            </a:r>
          </a:p>
          <a:p>
            <a:endParaRPr lang="ar-IQ" dirty="0"/>
          </a:p>
        </p:txBody>
      </p:sp>
      <p:sp>
        <p:nvSpPr>
          <p:cNvPr id="4" name="عنصر نائب للتاريخ 3"/>
          <p:cNvSpPr>
            <a:spLocks noGrp="1"/>
          </p:cNvSpPr>
          <p:nvPr>
            <p:ph type="dt" sz="half" idx="10"/>
          </p:nvPr>
        </p:nvSpPr>
        <p:spPr>
          <a:xfrm>
            <a:off x="644768" y="6492875"/>
            <a:ext cx="2715847" cy="365125"/>
          </a:xfrm>
        </p:spPr>
        <p:txBody>
          <a:bodyPr/>
          <a:lstStyle/>
          <a:p>
            <a:r>
              <a:rPr lang="en-US" dirty="0"/>
              <a:t>1</a:t>
            </a:r>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25</a:t>
            </a:fld>
            <a:endParaRPr lang="en-US" dirty="0"/>
          </a:p>
        </p:txBody>
      </p:sp>
    </p:spTree>
    <p:extLst>
      <p:ext uri="{BB962C8B-B14F-4D97-AF65-F5344CB8AC3E}">
        <p14:creationId xmlns:p14="http://schemas.microsoft.com/office/powerpoint/2010/main" val="1666916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r>
              <a:rPr lang="ar-IQ" sz="3200" dirty="0"/>
              <a:t>المفعول المطلق: </a:t>
            </a:r>
          </a:p>
          <a:p>
            <a:r>
              <a:rPr lang="ar-IQ" sz="3200" dirty="0"/>
              <a:t>مصدرٌ منصوب يُذكر بعد فعلٍ من لفظه، للتوكيد أو بيان نوعه أو آلته أو عدده. وأنواعه:</a:t>
            </a:r>
          </a:p>
          <a:p>
            <a:r>
              <a:rPr lang="ar-IQ" sz="3200" dirty="0"/>
              <a:t>المصدر المؤكّد للفعل. مثال: نهجتُ نهجَ العقلاء.</a:t>
            </a:r>
          </a:p>
          <a:p>
            <a:r>
              <a:rPr lang="ar-IQ" sz="3200" dirty="0"/>
              <a:t>المصدر المبيّن للعدد. مثال: خطوتُ خطوتين.</a:t>
            </a:r>
          </a:p>
          <a:p>
            <a:r>
              <a:rPr lang="ar-IQ" sz="3200" dirty="0"/>
              <a:t>المصدر المبيّن للنوع. مثال: فاصبر صبراً جميلاً.</a:t>
            </a:r>
          </a:p>
          <a:p>
            <a:r>
              <a:rPr lang="ar-IQ" sz="3200" dirty="0"/>
              <a:t>المصدر الذي يدلّ على الآلة. مثال: جُلد اللص سوطاً.</a:t>
            </a:r>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26</a:t>
            </a:fld>
            <a:endParaRPr lang="en-US" dirty="0"/>
          </a:p>
        </p:txBody>
      </p:sp>
    </p:spTree>
    <p:extLst>
      <p:ext uri="{BB962C8B-B14F-4D97-AF65-F5344CB8AC3E}">
        <p14:creationId xmlns:p14="http://schemas.microsoft.com/office/powerpoint/2010/main" val="2055750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3" name="Text Box 5"/>
          <p:cNvSpPr txBox="1">
            <a:spLocks noChangeArrowheads="1"/>
          </p:cNvSpPr>
          <p:nvPr/>
        </p:nvSpPr>
        <p:spPr bwMode="auto">
          <a:xfrm>
            <a:off x="5016500" y="260350"/>
            <a:ext cx="3671888"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5400">
                <a:solidFill>
                  <a:srgbClr val="FF9900"/>
                </a:solidFill>
              </a:rPr>
              <a:t>المفعول المُطْلَق</a:t>
            </a:r>
            <a:endParaRPr lang="en-US" altLang="en-US" sz="5400">
              <a:solidFill>
                <a:srgbClr val="FF9900"/>
              </a:solidFill>
            </a:endParaRPr>
          </a:p>
        </p:txBody>
      </p:sp>
      <p:sp>
        <p:nvSpPr>
          <p:cNvPr id="9222" name="Oval 6"/>
          <p:cNvSpPr>
            <a:spLocks noChangeArrowheads="1"/>
          </p:cNvSpPr>
          <p:nvPr/>
        </p:nvSpPr>
        <p:spPr bwMode="auto">
          <a:xfrm>
            <a:off x="6600825" y="981076"/>
            <a:ext cx="287338" cy="144463"/>
          </a:xfrm>
          <a:prstGeom prst="ellipse">
            <a:avLst/>
          </a:prstGeom>
          <a:solidFill>
            <a:srgbClr val="FF99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155656" name="Rectangle 8"/>
          <p:cNvSpPr>
            <a:spLocks noChangeArrowheads="1"/>
          </p:cNvSpPr>
          <p:nvPr/>
        </p:nvSpPr>
        <p:spPr bwMode="auto">
          <a:xfrm>
            <a:off x="5808663" y="1989139"/>
            <a:ext cx="1871662" cy="7191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800" b="1"/>
              <a:t>هو مصدرٌ يُذْكَرُ بعدَ فعلٍ </a:t>
            </a:r>
          </a:p>
          <a:p>
            <a:pPr algn="ctr" eaLnBrk="1" hangingPunct="1">
              <a:spcBef>
                <a:spcPct val="0"/>
              </a:spcBef>
              <a:buFontTx/>
              <a:buNone/>
            </a:pPr>
            <a:r>
              <a:rPr lang="ar-LB" altLang="en-US" sz="1800" b="1"/>
              <a:t>من لفظِهِ </a:t>
            </a:r>
            <a:endParaRPr lang="en-US" altLang="en-US" sz="1800" b="1"/>
          </a:p>
        </p:txBody>
      </p:sp>
      <p:sp>
        <p:nvSpPr>
          <p:cNvPr id="9224" name="Line 9"/>
          <p:cNvSpPr>
            <a:spLocks noChangeShapeType="1"/>
          </p:cNvSpPr>
          <p:nvPr/>
        </p:nvSpPr>
        <p:spPr bwMode="auto">
          <a:xfrm>
            <a:off x="6888163" y="1052514"/>
            <a:ext cx="2087562" cy="11525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25" name="Line 10"/>
          <p:cNvSpPr>
            <a:spLocks noChangeShapeType="1"/>
          </p:cNvSpPr>
          <p:nvPr/>
        </p:nvSpPr>
        <p:spPr bwMode="auto">
          <a:xfrm flipH="1">
            <a:off x="4727575" y="1052513"/>
            <a:ext cx="1873250" cy="14398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26" name="Line 11"/>
          <p:cNvSpPr>
            <a:spLocks noChangeShapeType="1"/>
          </p:cNvSpPr>
          <p:nvPr/>
        </p:nvSpPr>
        <p:spPr bwMode="auto">
          <a:xfrm>
            <a:off x="6743700" y="1125538"/>
            <a:ext cx="0" cy="863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27" name="Line 12"/>
          <p:cNvSpPr>
            <a:spLocks noChangeShapeType="1"/>
          </p:cNvSpPr>
          <p:nvPr/>
        </p:nvSpPr>
        <p:spPr bwMode="auto">
          <a:xfrm>
            <a:off x="6743700" y="2708276"/>
            <a:ext cx="0" cy="7207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5661" name="Oval 13"/>
          <p:cNvSpPr>
            <a:spLocks noChangeArrowheads="1"/>
          </p:cNvSpPr>
          <p:nvPr/>
        </p:nvSpPr>
        <p:spPr bwMode="auto">
          <a:xfrm>
            <a:off x="8904288" y="2060575"/>
            <a:ext cx="1223962" cy="6477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2400" b="1"/>
              <a:t>لتأكيد الفعل </a:t>
            </a:r>
            <a:endParaRPr lang="en-US" altLang="en-US" sz="2400" b="1"/>
          </a:p>
        </p:txBody>
      </p:sp>
      <p:sp>
        <p:nvSpPr>
          <p:cNvPr id="155662" name="Oval 14"/>
          <p:cNvSpPr>
            <a:spLocks noChangeArrowheads="1"/>
          </p:cNvSpPr>
          <p:nvPr/>
        </p:nvSpPr>
        <p:spPr bwMode="auto">
          <a:xfrm>
            <a:off x="6096001" y="3429000"/>
            <a:ext cx="1223963" cy="6477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2400" b="1"/>
              <a:t>لبيان نوعه</a:t>
            </a:r>
            <a:endParaRPr lang="en-US" altLang="en-US" sz="2400" b="1"/>
          </a:p>
        </p:txBody>
      </p:sp>
      <p:sp>
        <p:nvSpPr>
          <p:cNvPr id="155663" name="Oval 15"/>
          <p:cNvSpPr>
            <a:spLocks noChangeArrowheads="1"/>
          </p:cNvSpPr>
          <p:nvPr/>
        </p:nvSpPr>
        <p:spPr bwMode="auto">
          <a:xfrm>
            <a:off x="4008438" y="2492375"/>
            <a:ext cx="1223962" cy="6477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2000" b="1"/>
              <a:t>لبيان عدده</a:t>
            </a:r>
            <a:endParaRPr lang="en-US" altLang="en-US" sz="2000" b="1"/>
          </a:p>
        </p:txBody>
      </p:sp>
      <p:sp>
        <p:nvSpPr>
          <p:cNvPr id="9231" name="Oval 16"/>
          <p:cNvSpPr>
            <a:spLocks noChangeArrowheads="1"/>
          </p:cNvSpPr>
          <p:nvPr/>
        </p:nvSpPr>
        <p:spPr bwMode="auto">
          <a:xfrm>
            <a:off x="8832850" y="2205039"/>
            <a:ext cx="287338" cy="73025"/>
          </a:xfrm>
          <a:prstGeom prst="ellipse">
            <a:avLst/>
          </a:prstGeom>
          <a:solidFill>
            <a:srgbClr val="FF99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9232" name="Oval 17"/>
          <p:cNvSpPr>
            <a:spLocks noChangeArrowheads="1"/>
          </p:cNvSpPr>
          <p:nvPr/>
        </p:nvSpPr>
        <p:spPr bwMode="auto">
          <a:xfrm>
            <a:off x="6600825" y="3357564"/>
            <a:ext cx="287338" cy="73025"/>
          </a:xfrm>
          <a:prstGeom prst="ellipse">
            <a:avLst/>
          </a:prstGeom>
          <a:solidFill>
            <a:srgbClr val="FF99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9233" name="Oval 18"/>
          <p:cNvSpPr>
            <a:spLocks noChangeArrowheads="1"/>
          </p:cNvSpPr>
          <p:nvPr/>
        </p:nvSpPr>
        <p:spPr bwMode="auto">
          <a:xfrm>
            <a:off x="4583114" y="2420939"/>
            <a:ext cx="287337" cy="73025"/>
          </a:xfrm>
          <a:prstGeom prst="ellipse">
            <a:avLst/>
          </a:prstGeom>
          <a:solidFill>
            <a:srgbClr val="FF99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9234" name="Line 19"/>
          <p:cNvSpPr>
            <a:spLocks noChangeShapeType="1"/>
          </p:cNvSpPr>
          <p:nvPr/>
        </p:nvSpPr>
        <p:spPr bwMode="auto">
          <a:xfrm>
            <a:off x="9551988" y="2708275"/>
            <a:ext cx="0" cy="19446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35" name="Line 20"/>
          <p:cNvSpPr>
            <a:spLocks noChangeShapeType="1"/>
          </p:cNvSpPr>
          <p:nvPr/>
        </p:nvSpPr>
        <p:spPr bwMode="auto">
          <a:xfrm>
            <a:off x="6743700" y="4076700"/>
            <a:ext cx="0" cy="19446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36" name="Line 21"/>
          <p:cNvSpPr>
            <a:spLocks noChangeShapeType="1"/>
          </p:cNvSpPr>
          <p:nvPr/>
        </p:nvSpPr>
        <p:spPr bwMode="auto">
          <a:xfrm>
            <a:off x="4656138" y="3141664"/>
            <a:ext cx="0" cy="19446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37" name="Text Box 22"/>
          <p:cNvSpPr txBox="1">
            <a:spLocks noChangeArrowheads="1"/>
          </p:cNvSpPr>
          <p:nvPr/>
        </p:nvSpPr>
        <p:spPr bwMode="auto">
          <a:xfrm rot="16200000">
            <a:off x="8403432" y="3137695"/>
            <a:ext cx="18002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b="1"/>
              <a:t>فَرِحْتُ </a:t>
            </a:r>
            <a:r>
              <a:rPr lang="ar-LB" altLang="en-US" sz="1800" b="1">
                <a:solidFill>
                  <a:srgbClr val="FF9900"/>
                </a:solidFill>
              </a:rPr>
              <a:t>فَرَحاً</a:t>
            </a:r>
            <a:endParaRPr lang="en-US" altLang="en-US" sz="1800" b="1">
              <a:solidFill>
                <a:srgbClr val="FF9900"/>
              </a:solidFill>
            </a:endParaRPr>
          </a:p>
        </p:txBody>
      </p:sp>
      <p:sp>
        <p:nvSpPr>
          <p:cNvPr id="9238" name="Text Box 23"/>
          <p:cNvSpPr txBox="1">
            <a:spLocks noChangeArrowheads="1"/>
          </p:cNvSpPr>
          <p:nvPr/>
        </p:nvSpPr>
        <p:spPr bwMode="auto">
          <a:xfrm rot="16200000">
            <a:off x="5378451" y="4578351"/>
            <a:ext cx="23764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b="1"/>
              <a:t>اصْبِرْ </a:t>
            </a:r>
            <a:r>
              <a:rPr lang="ar-LB" altLang="en-US" sz="1800" b="1">
                <a:solidFill>
                  <a:srgbClr val="FF9900"/>
                </a:solidFill>
              </a:rPr>
              <a:t>صَبْراً </a:t>
            </a:r>
            <a:r>
              <a:rPr lang="ar-LB" altLang="en-US" sz="1800" b="1"/>
              <a:t>جَميلاً</a:t>
            </a:r>
            <a:endParaRPr lang="en-US" altLang="en-US" sz="1800" b="1"/>
          </a:p>
        </p:txBody>
      </p:sp>
      <p:sp>
        <p:nvSpPr>
          <p:cNvPr id="9239" name="Text Box 24"/>
          <p:cNvSpPr txBox="1">
            <a:spLocks noChangeArrowheads="1"/>
          </p:cNvSpPr>
          <p:nvPr/>
        </p:nvSpPr>
        <p:spPr bwMode="auto">
          <a:xfrm rot="16200000">
            <a:off x="3399632" y="4037807"/>
            <a:ext cx="2159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b="1"/>
              <a:t>دَقَّتْ السّاعةُ </a:t>
            </a:r>
            <a:r>
              <a:rPr lang="ar-LB" altLang="en-US" sz="1800" b="1">
                <a:solidFill>
                  <a:srgbClr val="FF9900"/>
                </a:solidFill>
              </a:rPr>
              <a:t>دقّتّيْنِ</a:t>
            </a:r>
            <a:endParaRPr lang="en-US" altLang="en-US" sz="1800" b="1">
              <a:solidFill>
                <a:srgbClr val="FF9900"/>
              </a:solidFill>
            </a:endParaRP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27</a:t>
            </a:fld>
            <a:endParaRPr lang="en-US" dirty="0"/>
          </a:p>
        </p:txBody>
      </p:sp>
    </p:spTree>
    <p:extLst>
      <p:ext uri="{BB962C8B-B14F-4D97-AF65-F5344CB8AC3E}">
        <p14:creationId xmlns:p14="http://schemas.microsoft.com/office/powerpoint/2010/main" val="39647506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 presetClass="emph" presetSubtype="2" fill="hold" grpId="0" nodeType="afterEffect">
                                  <p:stCondLst>
                                    <p:cond delay="0"/>
                                  </p:stCondLst>
                                  <p:childTnLst>
                                    <p:anim to="1.5" calcmode="lin" valueType="num">
                                      <p:cBhvr override="childStyle">
                                        <p:cTn id="6" dur="2000" fill="hold"/>
                                        <p:tgtEl>
                                          <p:spTgt spid="155653"/>
                                        </p:tgtEl>
                                        <p:attrNameLst>
                                          <p:attrName>style.fontSize</p:attrName>
                                        </p:attrNameLst>
                                      </p:cBhvr>
                                    </p:anim>
                                  </p:childTnLst>
                                </p:cTn>
                              </p:par>
                            </p:childTnLst>
                          </p:cTn>
                        </p:par>
                        <p:par>
                          <p:cTn id="7" fill="hold" nodeType="afterGroup">
                            <p:stCondLst>
                              <p:cond delay="2000"/>
                            </p:stCondLst>
                            <p:childTnLst>
                              <p:par>
                                <p:cTn id="8" presetID="5" presetClass="emph" presetSubtype="1" nodeType="afterEffect">
                                  <p:stCondLst>
                                    <p:cond delay="0"/>
                                  </p:stCondLst>
                                  <p:childTnLst>
                                    <p:set>
                                      <p:cBhvr override="childStyle">
                                        <p:cTn id="9" dur="indefinite"/>
                                        <p:tgtEl>
                                          <p:spTgt spid="155656">
                                            <p:txEl>
                                              <p:pRg st="0" end="0"/>
                                            </p:txEl>
                                          </p:spTgt>
                                        </p:tgtEl>
                                        <p:attrNameLst>
                                          <p:attrName>style.fontStyle</p:attrName>
                                        </p:attrNameLst>
                                      </p:cBhvr>
                                      <p:to>
                                        <p:strVal val="normal"/>
                                      </p:to>
                                    </p:set>
                                    <p:set>
                                      <p:cBhvr override="childStyle">
                                        <p:cTn id="10" dur="indefinite"/>
                                        <p:tgtEl>
                                          <p:spTgt spid="155656">
                                            <p:txEl>
                                              <p:pRg st="0" end="0"/>
                                            </p:txEl>
                                          </p:spTgt>
                                        </p:tgtEl>
                                        <p:attrNameLst>
                                          <p:attrName>style.fontWeight</p:attrName>
                                        </p:attrNameLst>
                                      </p:cBhvr>
                                      <p:to>
                                        <p:strVal val="bold"/>
                                      </p:to>
                                    </p:set>
                                    <p:set>
                                      <p:cBhvr override="childStyle">
                                        <p:cTn id="11" dur="indefinite"/>
                                        <p:tgtEl>
                                          <p:spTgt spid="155656">
                                            <p:txEl>
                                              <p:pRg st="0" end="0"/>
                                            </p:txEl>
                                          </p:spTgt>
                                        </p:tgtEl>
                                        <p:attrNameLst>
                                          <p:attrName>style.textDecorationUnderline</p:attrName>
                                        </p:attrNameLst>
                                      </p:cBhvr>
                                      <p:to>
                                        <p:strVal val="false"/>
                                      </p:to>
                                    </p:set>
                                  </p:childTnLst>
                                </p:cTn>
                              </p:par>
                              <p:par>
                                <p:cTn id="12" presetID="5" presetClass="emph" presetSubtype="1" nodeType="withEffect">
                                  <p:stCondLst>
                                    <p:cond delay="0"/>
                                  </p:stCondLst>
                                  <p:childTnLst>
                                    <p:set>
                                      <p:cBhvr override="childStyle">
                                        <p:cTn id="13" dur="indefinite"/>
                                        <p:tgtEl>
                                          <p:spTgt spid="155656">
                                            <p:txEl>
                                              <p:pRg st="1" end="1"/>
                                            </p:txEl>
                                          </p:spTgt>
                                        </p:tgtEl>
                                        <p:attrNameLst>
                                          <p:attrName>style.fontStyle</p:attrName>
                                        </p:attrNameLst>
                                      </p:cBhvr>
                                      <p:to>
                                        <p:strVal val="normal"/>
                                      </p:to>
                                    </p:set>
                                    <p:set>
                                      <p:cBhvr override="childStyle">
                                        <p:cTn id="14" dur="indefinite"/>
                                        <p:tgtEl>
                                          <p:spTgt spid="155656">
                                            <p:txEl>
                                              <p:pRg st="1" end="1"/>
                                            </p:txEl>
                                          </p:spTgt>
                                        </p:tgtEl>
                                        <p:attrNameLst>
                                          <p:attrName>style.fontWeight</p:attrName>
                                        </p:attrNameLst>
                                      </p:cBhvr>
                                      <p:to>
                                        <p:strVal val="bold"/>
                                      </p:to>
                                    </p:set>
                                    <p:set>
                                      <p:cBhvr override="childStyle">
                                        <p:cTn id="15" dur="indefinite"/>
                                        <p:tgtEl>
                                          <p:spTgt spid="155656">
                                            <p:txEl>
                                              <p:pRg st="1" end="1"/>
                                            </p:txEl>
                                          </p:spTgt>
                                        </p:tgtEl>
                                        <p:attrNameLst>
                                          <p:attrName>style.textDecorationUnderline</p:attrName>
                                        </p:attrNameLst>
                                      </p:cBhvr>
                                      <p:to>
                                        <p:strVal val="false"/>
                                      </p:to>
                                    </p:set>
                                  </p:childTnLst>
                                </p:cTn>
                              </p:par>
                            </p:childTnLst>
                          </p:cTn>
                        </p:par>
                        <p:par>
                          <p:cTn id="16" fill="hold" nodeType="afterGroup">
                            <p:stCondLst>
                              <p:cond delay="2000"/>
                            </p:stCondLst>
                            <p:childTnLst>
                              <p:par>
                                <p:cTn id="17" presetID="8" presetClass="entr" presetSubtype="16" fill="hold" nodeType="afterEffect">
                                  <p:stCondLst>
                                    <p:cond delay="0"/>
                                  </p:stCondLst>
                                  <p:childTnLst>
                                    <p:set>
                                      <p:cBhvr>
                                        <p:cTn id="18" dur="1" fill="hold">
                                          <p:stCondLst>
                                            <p:cond delay="0"/>
                                          </p:stCondLst>
                                        </p:cTn>
                                        <p:tgtEl>
                                          <p:spTgt spid="155661">
                                            <p:txEl>
                                              <p:pRg st="0" end="0"/>
                                            </p:txEl>
                                          </p:spTgt>
                                        </p:tgtEl>
                                        <p:attrNameLst>
                                          <p:attrName>style.visibility</p:attrName>
                                        </p:attrNameLst>
                                      </p:cBhvr>
                                      <p:to>
                                        <p:strVal val="visible"/>
                                      </p:to>
                                    </p:set>
                                    <p:animEffect transition="in" filter="diamond(in)">
                                      <p:cBhvr>
                                        <p:cTn id="19" dur="2000"/>
                                        <p:tgtEl>
                                          <p:spTgt spid="155661">
                                            <p:txEl>
                                              <p:pRg st="0" end="0"/>
                                            </p:txEl>
                                          </p:spTgt>
                                        </p:tgtEl>
                                      </p:cBhvr>
                                    </p:animEffect>
                                  </p:childTnLst>
                                </p:cTn>
                              </p:par>
                            </p:childTnLst>
                          </p:cTn>
                        </p:par>
                        <p:par>
                          <p:cTn id="20" fill="hold" nodeType="afterGroup">
                            <p:stCondLst>
                              <p:cond delay="4000"/>
                            </p:stCondLst>
                            <p:childTnLst>
                              <p:par>
                                <p:cTn id="21" presetID="8" presetClass="entr" presetSubtype="16" fill="hold" grpId="0" nodeType="afterEffect">
                                  <p:stCondLst>
                                    <p:cond delay="2000"/>
                                  </p:stCondLst>
                                  <p:childTnLst>
                                    <p:set>
                                      <p:cBhvr>
                                        <p:cTn id="22" dur="1" fill="hold">
                                          <p:stCondLst>
                                            <p:cond delay="0"/>
                                          </p:stCondLst>
                                        </p:cTn>
                                        <p:tgtEl>
                                          <p:spTgt spid="155662"/>
                                        </p:tgtEl>
                                        <p:attrNameLst>
                                          <p:attrName>style.visibility</p:attrName>
                                        </p:attrNameLst>
                                      </p:cBhvr>
                                      <p:to>
                                        <p:strVal val="visible"/>
                                      </p:to>
                                    </p:set>
                                    <p:animEffect transition="in" filter="diamond(in)">
                                      <p:cBhvr>
                                        <p:cTn id="23" dur="2000"/>
                                        <p:tgtEl>
                                          <p:spTgt spid="155662"/>
                                        </p:tgtEl>
                                      </p:cBhvr>
                                    </p:animEffect>
                                  </p:childTnLst>
                                </p:cTn>
                              </p:par>
                            </p:childTnLst>
                          </p:cTn>
                        </p:par>
                        <p:par>
                          <p:cTn id="24" fill="hold" nodeType="afterGroup">
                            <p:stCondLst>
                              <p:cond delay="8000"/>
                            </p:stCondLst>
                            <p:childTnLst>
                              <p:par>
                                <p:cTn id="25" presetID="8" presetClass="entr" presetSubtype="16" fill="hold" grpId="0" nodeType="afterEffect">
                                  <p:stCondLst>
                                    <p:cond delay="0"/>
                                  </p:stCondLst>
                                  <p:childTnLst>
                                    <p:set>
                                      <p:cBhvr>
                                        <p:cTn id="26" dur="1" fill="hold">
                                          <p:stCondLst>
                                            <p:cond delay="0"/>
                                          </p:stCondLst>
                                        </p:cTn>
                                        <p:tgtEl>
                                          <p:spTgt spid="155663"/>
                                        </p:tgtEl>
                                        <p:attrNameLst>
                                          <p:attrName>style.visibility</p:attrName>
                                        </p:attrNameLst>
                                      </p:cBhvr>
                                      <p:to>
                                        <p:strVal val="visible"/>
                                      </p:to>
                                    </p:set>
                                    <p:animEffect transition="in" filter="diamond(in)">
                                      <p:cBhvr>
                                        <p:cTn id="27" dur="2000"/>
                                        <p:tgtEl>
                                          <p:spTgt spid="1556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3" grpId="0"/>
      <p:bldP spid="155662" grpId="0" animBg="1"/>
      <p:bldP spid="15566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ar-IQ" dirty="0"/>
              <a:t>يستخدم المفعول المطلق لـ:</a:t>
            </a:r>
          </a:p>
          <a:p>
            <a:endParaRPr lang="ar-IQ" dirty="0"/>
          </a:p>
          <a:p>
            <a:r>
              <a:rPr lang="ar-IQ" dirty="0"/>
              <a:t>توكيد الفعل أو (ما يقوم مقام الفعل) مثل: أحبُّ العلمَ حباً جماً.</a:t>
            </a:r>
          </a:p>
          <a:p>
            <a:r>
              <a:rPr lang="ar-IQ" dirty="0"/>
              <a:t>بيان نوعه مثل: سرتُ سير العقلاء.</a:t>
            </a:r>
          </a:p>
          <a:p>
            <a:r>
              <a:rPr lang="ar-IQ" dirty="0"/>
              <a:t>بيان عدده مثل: ضربتُ المذنب ضربتين</a:t>
            </a:r>
          </a:p>
          <a:p>
            <a:endParaRPr lang="ar-IQ" dirty="0"/>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28</a:t>
            </a:fld>
            <a:endParaRPr lang="en-US" dirty="0"/>
          </a:p>
        </p:txBody>
      </p:sp>
    </p:spTree>
    <p:extLst>
      <p:ext uri="{BB962C8B-B14F-4D97-AF65-F5344CB8AC3E}">
        <p14:creationId xmlns:p14="http://schemas.microsoft.com/office/powerpoint/2010/main" val="16253020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r>
              <a:rPr lang="ar-IQ" sz="3200" dirty="0"/>
              <a:t>فيأتي المفعول المطلق على ثلاثة أنواع:</a:t>
            </a:r>
          </a:p>
          <a:p>
            <a:r>
              <a:rPr lang="ar-IQ" sz="3200" dirty="0"/>
              <a:t> فهو إمَّا يكون مصدراً مؤكِّداً لمعنى الفعل، مثل: «كَسَّرتُ الزُّجَاجَ تَكسِيراً»، </a:t>
            </a:r>
          </a:p>
          <a:p>
            <a:r>
              <a:rPr lang="ar-IQ" sz="3200" dirty="0"/>
              <a:t>وقد يكون المفعول المطلق مصدراً مُبيِّناً للنوع، مثل: «حَلِمتُ حُلماً جَمِيلاً»، </a:t>
            </a:r>
          </a:p>
          <a:p>
            <a:r>
              <a:rPr lang="ar-IQ" sz="3200" dirty="0"/>
              <a:t>ويأتي المفعول المطلق كذلك مصدراً مُبيِّناً للعدد، مثل: «رَمَيتُ رَميَةً» أو «رَمَيتُ رَميَتَينِ». </a:t>
            </a:r>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29</a:t>
            </a:fld>
            <a:endParaRPr lang="en-US" dirty="0"/>
          </a:p>
        </p:txBody>
      </p:sp>
    </p:spTree>
    <p:extLst>
      <p:ext uri="{BB962C8B-B14F-4D97-AF65-F5344CB8AC3E}">
        <p14:creationId xmlns:p14="http://schemas.microsoft.com/office/powerpoint/2010/main" val="3043703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21"/>
          <p:cNvSpPr txBox="1">
            <a:spLocks noChangeArrowheads="1"/>
          </p:cNvSpPr>
          <p:nvPr/>
        </p:nvSpPr>
        <p:spPr bwMode="auto">
          <a:xfrm>
            <a:off x="4151314" y="1360488"/>
            <a:ext cx="26130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he-IL" altLang="en-US" sz="1800"/>
          </a:p>
        </p:txBody>
      </p:sp>
      <p:sp>
        <p:nvSpPr>
          <p:cNvPr id="5126" name="Text Box 22"/>
          <p:cNvSpPr txBox="1">
            <a:spLocks noChangeArrowheads="1"/>
          </p:cNvSpPr>
          <p:nvPr/>
        </p:nvSpPr>
        <p:spPr bwMode="auto">
          <a:xfrm>
            <a:off x="3935414" y="1844676"/>
            <a:ext cx="28289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he-IL" altLang="en-US" sz="1800"/>
          </a:p>
        </p:txBody>
      </p:sp>
      <p:sp>
        <p:nvSpPr>
          <p:cNvPr id="5127" name="Text Box 23"/>
          <p:cNvSpPr txBox="1">
            <a:spLocks noChangeArrowheads="1"/>
          </p:cNvSpPr>
          <p:nvPr/>
        </p:nvSpPr>
        <p:spPr bwMode="auto">
          <a:xfrm flipV="1">
            <a:off x="4079875" y="1058863"/>
            <a:ext cx="34559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endParaRPr lang="he-IL" altLang="en-US" sz="1800"/>
          </a:p>
        </p:txBody>
      </p:sp>
      <p:sp>
        <p:nvSpPr>
          <p:cNvPr id="116760" name="Text Box 24"/>
          <p:cNvSpPr txBox="1">
            <a:spLocks noChangeArrowheads="1"/>
          </p:cNvSpPr>
          <p:nvPr/>
        </p:nvSpPr>
        <p:spPr bwMode="auto">
          <a:xfrm>
            <a:off x="3935414" y="620714"/>
            <a:ext cx="5761037" cy="2123658"/>
          </a:xfrm>
          <a:prstGeom prst="rect">
            <a:avLst/>
          </a:prstGeom>
          <a:noFill/>
          <a:ln w="9525">
            <a:noFill/>
            <a:miter lim="800000"/>
            <a:headEnd/>
            <a:tailEnd/>
          </a:ln>
          <a:effectLst/>
        </p:spPr>
        <p:txBody>
          <a:bodyPr>
            <a:spAutoFit/>
          </a:bodyPr>
          <a:lstStyle/>
          <a:p>
            <a:pPr algn="ctr" eaLnBrk="1" hangingPunct="1">
              <a:spcBef>
                <a:spcPct val="50000"/>
              </a:spcBef>
              <a:defRPr/>
            </a:pPr>
            <a:r>
              <a:rPr lang="ar-LB" sz="6600" dirty="0">
                <a:effectLst>
                  <a:outerShdw blurRad="38100" dist="38100" dir="2700000" algn="tl">
                    <a:srgbClr val="C0C0C0"/>
                  </a:outerShdw>
                </a:effectLst>
              </a:rPr>
              <a:t>ما هي المفاعيل ؟</a:t>
            </a:r>
          </a:p>
          <a:p>
            <a:pPr algn="ctr" eaLnBrk="1" hangingPunct="1">
              <a:spcBef>
                <a:spcPct val="50000"/>
              </a:spcBef>
              <a:defRPr/>
            </a:pPr>
            <a:r>
              <a:rPr lang="ar-LB" sz="4000" dirty="0"/>
              <a:t>المفاعيل هي أسماء </a:t>
            </a:r>
            <a:r>
              <a:rPr lang="ar-LB" sz="4400" dirty="0"/>
              <a:t>منصوبة</a:t>
            </a:r>
            <a:r>
              <a:rPr lang="ar-LB" dirty="0"/>
              <a:t> </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10916567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r>
              <a:rPr lang="ar-IQ" sz="3200" dirty="0"/>
              <a:t>«فَإِنَّ جَهَنَّمَ جَزَاؤُكُم جَزَاءً مَوفُوراً»</a:t>
            </a:r>
          </a:p>
          <a:p>
            <a:r>
              <a:rPr lang="ar-IQ" sz="3200" dirty="0"/>
              <a:t>«مُحَمَّدٌ مُجتَهِدٌ اِبنُهُ اِجتِهَاداً»</a:t>
            </a:r>
          </a:p>
          <a:p>
            <a:r>
              <a:rPr lang="ar-IQ" sz="3200" dirty="0"/>
              <a:t>«قُلتُ قَولاً بَلِيغَا»</a:t>
            </a:r>
          </a:p>
          <a:p>
            <a:r>
              <a:rPr lang="ar-IQ" sz="3200" dirty="0"/>
              <a:t>«اِستِغفَارَ الزَاهِدِينَ اِستَغفَرتُ» </a:t>
            </a:r>
          </a:p>
          <a:p>
            <a:r>
              <a:rPr lang="ar-IQ" sz="3200" dirty="0"/>
              <a:t> «ضَربَتَينِ ضَرَبتُ الجِدَارَ»</a:t>
            </a:r>
          </a:p>
        </p:txBody>
      </p:sp>
      <p:sp>
        <p:nvSpPr>
          <p:cNvPr id="4" name="عنصر نائب للتاريخ 3"/>
          <p:cNvSpPr>
            <a:spLocks noGrp="1"/>
          </p:cNvSpPr>
          <p:nvPr>
            <p:ph type="dt" sz="half" idx="10"/>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30</a:t>
            </a:fld>
            <a:endParaRPr lang="en-US" dirty="0"/>
          </a:p>
        </p:txBody>
      </p:sp>
    </p:spTree>
    <p:extLst>
      <p:ext uri="{BB962C8B-B14F-4D97-AF65-F5344CB8AC3E}">
        <p14:creationId xmlns:p14="http://schemas.microsoft.com/office/powerpoint/2010/main" val="24931695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fontScale="85000" lnSpcReduction="20000"/>
          </a:bodyPr>
          <a:lstStyle/>
          <a:p>
            <a:r>
              <a:rPr lang="ar-IQ" dirty="0"/>
              <a:t>حدد المفعول المطلق المناسب في الجملة الآتية</a:t>
            </a:r>
          </a:p>
          <a:p>
            <a:endParaRPr lang="ar-IQ" dirty="0"/>
          </a:p>
          <a:p>
            <a:r>
              <a:rPr lang="ar-IQ" dirty="0"/>
              <a:t>فرح الطالب بالنجاح فرحًا شديدًا</a:t>
            </a:r>
          </a:p>
          <a:p>
            <a:endParaRPr lang="ar-IQ" dirty="0"/>
          </a:p>
          <a:p>
            <a:endParaRPr lang="ar-IQ" dirty="0"/>
          </a:p>
          <a:p>
            <a:r>
              <a:rPr lang="ar-IQ" dirty="0"/>
              <a:t>شديدًا</a:t>
            </a:r>
          </a:p>
          <a:p>
            <a:endParaRPr lang="ar-IQ" dirty="0"/>
          </a:p>
          <a:p>
            <a:r>
              <a:rPr lang="ar-IQ" dirty="0"/>
              <a:t>فرحًا</a:t>
            </a:r>
          </a:p>
          <a:p>
            <a:endParaRPr lang="ar-IQ" dirty="0"/>
          </a:p>
          <a:p>
            <a:r>
              <a:rPr lang="ar-IQ" dirty="0"/>
              <a:t>النجاح</a:t>
            </a:r>
          </a:p>
          <a:p>
            <a:endParaRPr lang="ar-IQ" dirty="0"/>
          </a:p>
          <a:p>
            <a:r>
              <a:rPr lang="ar-IQ" dirty="0"/>
              <a:t>الطالب</a:t>
            </a:r>
          </a:p>
          <a:p>
            <a:endParaRPr lang="ar-IQ" dirty="0"/>
          </a:p>
          <a:p>
            <a:endParaRPr lang="ar-IQ" dirty="0"/>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31</a:t>
            </a:fld>
            <a:endParaRPr lang="en-US" dirty="0"/>
          </a:p>
        </p:txBody>
      </p:sp>
    </p:spTree>
    <p:extLst>
      <p:ext uri="{BB962C8B-B14F-4D97-AF65-F5344CB8AC3E}">
        <p14:creationId xmlns:p14="http://schemas.microsoft.com/office/powerpoint/2010/main" val="21805977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ar-IQ" dirty="0"/>
              <a:t>المفعول المطلق للفعل جرى هو؟</a:t>
            </a:r>
          </a:p>
          <a:p>
            <a:endParaRPr lang="ar-IQ" dirty="0"/>
          </a:p>
          <a:p>
            <a:r>
              <a:rPr lang="ar-IQ" dirty="0"/>
              <a:t>جريان</a:t>
            </a:r>
          </a:p>
          <a:p>
            <a:r>
              <a:rPr lang="ar-IQ" dirty="0"/>
              <a:t>اجري</a:t>
            </a:r>
          </a:p>
          <a:p>
            <a:r>
              <a:rPr lang="ar-IQ" dirty="0"/>
              <a:t>جرياً</a:t>
            </a:r>
          </a:p>
          <a:p>
            <a:r>
              <a:rPr lang="ar-IQ" dirty="0"/>
              <a:t>مجرى</a:t>
            </a:r>
          </a:p>
          <a:p>
            <a:endParaRPr lang="ar-IQ" dirty="0"/>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32</a:t>
            </a:fld>
            <a:endParaRPr lang="en-US" dirty="0"/>
          </a:p>
        </p:txBody>
      </p:sp>
    </p:spTree>
    <p:extLst>
      <p:ext uri="{BB962C8B-B14F-4D97-AF65-F5344CB8AC3E}">
        <p14:creationId xmlns:p14="http://schemas.microsoft.com/office/powerpoint/2010/main" val="4874772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09599" y="1441938"/>
            <a:ext cx="10984523" cy="4882662"/>
          </a:xfrm>
        </p:spPr>
        <p:txBody>
          <a:bodyPr>
            <a:normAutofit/>
          </a:bodyPr>
          <a:lstStyle/>
          <a:p>
            <a:r>
              <a:rPr lang="ar-IQ" sz="3200" dirty="0"/>
              <a:t>المفعول المطلق للأفعال:</a:t>
            </a:r>
          </a:p>
          <a:p>
            <a:r>
              <a:rPr lang="ar-IQ" sz="3200" dirty="0"/>
              <a:t>رتّب - أنجز  - حاضر - استثمر </a:t>
            </a:r>
          </a:p>
          <a:p>
            <a:endParaRPr lang="ar-IQ" sz="3200" dirty="0"/>
          </a:p>
          <a:p>
            <a:r>
              <a:rPr lang="ar-IQ" sz="3200" dirty="0"/>
              <a:t>-مرتب -إنجاز _ محاضر _ مستثمر</a:t>
            </a:r>
          </a:p>
          <a:p>
            <a:r>
              <a:rPr lang="ar-IQ" sz="3200" dirty="0"/>
              <a:t>ترتيباً- إنجازاً - محاضرةً-استثماراً</a:t>
            </a:r>
          </a:p>
          <a:p>
            <a:r>
              <a:rPr lang="ar-IQ" sz="3200" dirty="0"/>
              <a:t>راتب - منجز _ محاضرة _ مستثمراً</a:t>
            </a:r>
          </a:p>
          <a:p>
            <a:r>
              <a:rPr lang="ar-IQ" sz="3200" dirty="0"/>
              <a:t>مرتب -إنجاز _ محاضرون _ مستثمر</a:t>
            </a:r>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33</a:t>
            </a:fld>
            <a:endParaRPr lang="en-US" dirty="0"/>
          </a:p>
        </p:txBody>
      </p:sp>
    </p:spTree>
    <p:extLst>
      <p:ext uri="{BB962C8B-B14F-4D97-AF65-F5344CB8AC3E}">
        <p14:creationId xmlns:p14="http://schemas.microsoft.com/office/powerpoint/2010/main" val="17947272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09600" y="1312985"/>
            <a:ext cx="11019692" cy="5011615"/>
          </a:xfrm>
        </p:spPr>
        <p:txBody>
          <a:bodyPr>
            <a:normAutofit lnSpcReduction="10000"/>
          </a:bodyPr>
          <a:lstStyle/>
          <a:p>
            <a:r>
              <a:rPr lang="ar-IQ" sz="3200" dirty="0"/>
              <a:t>:الغرض من المفعول المطلق في جملة :قال قولًا بليغًا</a:t>
            </a:r>
          </a:p>
          <a:p>
            <a:endParaRPr lang="ar-IQ" sz="3200" dirty="0"/>
          </a:p>
          <a:p>
            <a:r>
              <a:rPr lang="ar-IQ" sz="3200" dirty="0"/>
              <a:t>بيان العدد</a:t>
            </a:r>
          </a:p>
          <a:p>
            <a:endParaRPr lang="ar-IQ" sz="3200" dirty="0"/>
          </a:p>
          <a:p>
            <a:r>
              <a:rPr lang="ar-IQ" sz="3200" dirty="0"/>
              <a:t>بيان النوع</a:t>
            </a:r>
          </a:p>
          <a:p>
            <a:endParaRPr lang="ar-IQ" sz="3200" dirty="0"/>
          </a:p>
          <a:p>
            <a:r>
              <a:rPr lang="ar-IQ" sz="3200" dirty="0"/>
              <a:t>تأكيد الفعل</a:t>
            </a:r>
          </a:p>
          <a:p>
            <a:endParaRPr lang="ar-IQ" sz="3200" dirty="0"/>
          </a:p>
          <a:p>
            <a:r>
              <a:rPr lang="ar-IQ" sz="3200" dirty="0"/>
              <a:t>جميع ما ذكر</a:t>
            </a:r>
          </a:p>
          <a:p>
            <a:endParaRPr lang="ar-IQ" dirty="0"/>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34</a:t>
            </a:fld>
            <a:endParaRPr lang="en-US" dirty="0"/>
          </a:p>
        </p:txBody>
      </p:sp>
    </p:spTree>
    <p:extLst>
      <p:ext uri="{BB962C8B-B14F-4D97-AF65-F5344CB8AC3E}">
        <p14:creationId xmlns:p14="http://schemas.microsoft.com/office/powerpoint/2010/main" val="39489077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r>
              <a:rPr lang="ar-IQ" sz="3200" dirty="0"/>
              <a:t>المفعول معه:</a:t>
            </a:r>
          </a:p>
          <a:p>
            <a:r>
              <a:rPr lang="ar-IQ" sz="3200" dirty="0"/>
              <a:t>هو واحد من المفاعيل، وهو اسم فضلة منصوب يأتي بعد واو معية وقبلها جملة فعلية أو اسمية مشتملة على فعل أو ما يشبهه،</a:t>
            </a:r>
          </a:p>
          <a:p>
            <a:r>
              <a:rPr lang="ar-IQ" sz="3200" dirty="0"/>
              <a:t> فهو اسمٌ منصوب يقع بعد واو تسمّى واو المعيّة، ويكون بمعنى «مع»، للدلالة على من حصل الفعلُ بمعيّته.</a:t>
            </a:r>
          </a:p>
          <a:p>
            <a:r>
              <a:rPr lang="ar-IQ" sz="3200" dirty="0"/>
              <a:t>مثال: سرت وخالداً.</a:t>
            </a:r>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35</a:t>
            </a:fld>
            <a:endParaRPr lang="en-US" dirty="0"/>
          </a:p>
        </p:txBody>
      </p:sp>
    </p:spTree>
    <p:extLst>
      <p:ext uri="{BB962C8B-B14F-4D97-AF65-F5344CB8AC3E}">
        <p14:creationId xmlns:p14="http://schemas.microsoft.com/office/powerpoint/2010/main" val="21191645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r>
              <a:rPr lang="ar-IQ" sz="3200" dirty="0"/>
              <a:t>مثال:</a:t>
            </a:r>
          </a:p>
          <a:p>
            <a:r>
              <a:rPr lang="ar-IQ" sz="3200" dirty="0"/>
              <a:t>«حَضَرتُ وَصَدِيقاً» فإنَّ المعنى المقصود هو الحضور برفقة ومصاحبة صديق ما في وقت ومكان وقوع الحدث</a:t>
            </a:r>
          </a:p>
          <a:p>
            <a:r>
              <a:rPr lang="ar-IQ" sz="3200" dirty="0"/>
              <a:t>«جَاءَ الجُندِيُّ وَسِلَاحَهُ»</a:t>
            </a:r>
          </a:p>
          <a:p>
            <a:r>
              <a:rPr lang="ar-IQ" sz="3200" dirty="0"/>
              <a:t>«مَشَيتُ وَمُحَمَّداً» </a:t>
            </a:r>
          </a:p>
          <a:p>
            <a:r>
              <a:rPr lang="ar-IQ" sz="3200" dirty="0"/>
              <a:t>«حَضَرتُ وَفَاطِمَةَ»</a:t>
            </a:r>
          </a:p>
          <a:p>
            <a:r>
              <a:rPr lang="ar-IQ" sz="3200" dirty="0"/>
              <a:t>«مَشَيتُ وَالبَحرَ»</a:t>
            </a:r>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36</a:t>
            </a:fld>
            <a:endParaRPr lang="en-US" dirty="0"/>
          </a:p>
        </p:txBody>
      </p:sp>
    </p:spTree>
    <p:extLst>
      <p:ext uri="{BB962C8B-B14F-4D97-AF65-F5344CB8AC3E}">
        <p14:creationId xmlns:p14="http://schemas.microsoft.com/office/powerpoint/2010/main" val="25359879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09600" y="1277815"/>
            <a:ext cx="10996246" cy="5046785"/>
          </a:xfrm>
        </p:spPr>
        <p:txBody>
          <a:bodyPr>
            <a:normAutofit/>
          </a:bodyPr>
          <a:lstStyle/>
          <a:p>
            <a:r>
              <a:rPr lang="ar-IQ" sz="3200" dirty="0"/>
              <a:t>واحدة من هذه الجمل تحتوي مفعولًا معه:</a:t>
            </a:r>
          </a:p>
          <a:p>
            <a:endParaRPr lang="ar-IQ" sz="3200" dirty="0"/>
          </a:p>
          <a:p>
            <a:r>
              <a:rPr lang="ar-IQ" sz="3200" dirty="0"/>
              <a:t>مشيتُ أنا وأختي في الحديقة</a:t>
            </a:r>
          </a:p>
          <a:p>
            <a:r>
              <a:rPr lang="ar-IQ" sz="3200" dirty="0"/>
              <a:t>قرأتُ القرآنَ وصليت العشاء</a:t>
            </a:r>
          </a:p>
          <a:p>
            <a:r>
              <a:rPr lang="ar-IQ" sz="3200" dirty="0"/>
              <a:t>أكلتُ التّمر واللبن</a:t>
            </a:r>
          </a:p>
          <a:p>
            <a:r>
              <a:rPr lang="ar-IQ" sz="3200" dirty="0"/>
              <a:t>قرأتُ القرآنَ وآذانَ الفجرِ</a:t>
            </a:r>
          </a:p>
          <a:p>
            <a:endParaRPr lang="ar-IQ" dirty="0"/>
          </a:p>
        </p:txBody>
      </p:sp>
      <p:sp>
        <p:nvSpPr>
          <p:cNvPr id="4" name="عنصر نائب للتاريخ 3"/>
          <p:cNvSpPr>
            <a:spLocks noGrp="1"/>
          </p:cNvSpPr>
          <p:nvPr>
            <p:ph type="dt" sz="half" idx="10"/>
          </p:nvPr>
        </p:nvSpPr>
        <p:spPr>
          <a:xfrm>
            <a:off x="633046" y="6344628"/>
            <a:ext cx="2844800" cy="365125"/>
          </a:xfrm>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37</a:t>
            </a:fld>
            <a:endParaRPr lang="en-US" dirty="0"/>
          </a:p>
        </p:txBody>
      </p:sp>
    </p:spTree>
    <p:extLst>
      <p:ext uri="{BB962C8B-B14F-4D97-AF65-F5344CB8AC3E}">
        <p14:creationId xmlns:p14="http://schemas.microsoft.com/office/powerpoint/2010/main" val="28266358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09600" y="1230923"/>
            <a:ext cx="10961077" cy="5093677"/>
          </a:xfrm>
        </p:spPr>
        <p:txBody>
          <a:bodyPr>
            <a:normAutofit/>
          </a:bodyPr>
          <a:lstStyle/>
          <a:p>
            <a:r>
              <a:rPr lang="ar-IQ" sz="3200" dirty="0"/>
              <a:t>سافرتُ والجبل-كلمة الجبل تُعرب؟</a:t>
            </a:r>
          </a:p>
          <a:p>
            <a:endParaRPr lang="ar-IQ" sz="3200" dirty="0"/>
          </a:p>
          <a:p>
            <a:r>
              <a:rPr lang="ar-IQ" sz="3200" dirty="0"/>
              <a:t>مفعول به</a:t>
            </a:r>
          </a:p>
          <a:p>
            <a:r>
              <a:rPr lang="ar-IQ" sz="3200" dirty="0"/>
              <a:t>اسم معطوف</a:t>
            </a:r>
          </a:p>
          <a:p>
            <a:r>
              <a:rPr lang="ar-IQ" sz="3200" dirty="0"/>
              <a:t>مفعول معه</a:t>
            </a:r>
          </a:p>
          <a:p>
            <a:r>
              <a:rPr lang="ar-IQ" sz="3200" dirty="0"/>
              <a:t>مفعول لأجله</a:t>
            </a:r>
          </a:p>
          <a:p>
            <a:endParaRPr lang="ar-IQ" dirty="0"/>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38</a:t>
            </a:fld>
            <a:endParaRPr lang="en-US" dirty="0"/>
          </a:p>
        </p:txBody>
      </p:sp>
    </p:spTree>
    <p:extLst>
      <p:ext uri="{BB962C8B-B14F-4D97-AF65-F5344CB8AC3E}">
        <p14:creationId xmlns:p14="http://schemas.microsoft.com/office/powerpoint/2010/main" val="12946947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33045" y="915572"/>
            <a:ext cx="11043139" cy="5414890"/>
          </a:xfrm>
        </p:spPr>
        <p:txBody>
          <a:bodyPr>
            <a:normAutofit lnSpcReduction="10000"/>
          </a:bodyPr>
          <a:lstStyle/>
          <a:p>
            <a:r>
              <a:rPr lang="ar-IQ" dirty="0"/>
              <a:t>تدريبات على المفاعيل</a:t>
            </a:r>
          </a:p>
          <a:p>
            <a:r>
              <a:rPr lang="ar-IQ" dirty="0"/>
              <a:t>فيما يلي ذكر لبعض أمثلة على المفاعيل الخمسة :</a:t>
            </a:r>
          </a:p>
          <a:p>
            <a:endParaRPr lang="ar-IQ" dirty="0"/>
          </a:p>
          <a:p>
            <a:r>
              <a:rPr lang="ar-IQ" dirty="0"/>
              <a:t>أقف احترامًا لوالدي: ، احتراماً: مفعول لأجله منصوب وعلامة نصبه الفتحة.</a:t>
            </a:r>
          </a:p>
          <a:p>
            <a:r>
              <a:rPr lang="ar-IQ" dirty="0"/>
              <a:t>جلس النمر تحتَ الشجرةِ، تحتَ: مفعول فيه (ظرف مكان) منصوب، وعلامة نصبه الفتحة.</a:t>
            </a:r>
          </a:p>
          <a:p>
            <a:r>
              <a:rPr lang="ar-IQ" dirty="0"/>
              <a:t>جرى زيد مساءً، مساءً: مفعول فيه (ظرف زمان) منصوب وعلامة نصب تنوين الفتح.</a:t>
            </a:r>
          </a:p>
          <a:p>
            <a:endParaRPr lang="ar-IQ" dirty="0"/>
          </a:p>
          <a:p>
            <a:r>
              <a:rPr lang="ar-IQ" dirty="0"/>
              <a:t>أكل فارس التمرَ، التمرَ: مفعول به منصوب وعلامة نصبه الفتحة الظاهرة على آخره.</a:t>
            </a:r>
          </a:p>
          <a:p>
            <a:r>
              <a:rPr lang="ar-IQ" dirty="0"/>
              <a:t>شاهدت قصتين، قصتين: مفعول به منصوب وعلامة نصبه الياء لأنه مثنى، وأحيانًا ما ينصب بالكسرة “نيابةً عن الفتحة”.</a:t>
            </a:r>
          </a:p>
          <a:p>
            <a:r>
              <a:rPr lang="ar-IQ" dirty="0"/>
              <a:t>قفز الصبي قفزتين، قفزتين: مفعول مطلق منصوب، وعلامة نصبه الياء؛ لأنه مثنى، وقد أتى في الجملة لإيضاح العدد.</a:t>
            </a:r>
          </a:p>
          <a:p>
            <a:r>
              <a:rPr lang="ar-IQ" dirty="0"/>
              <a:t>ذاكر علي الدّرسَ مذاكرةً، مذاكرةً: مفعول مطلق منصوب، وعلامة نصبه تنوين الفتح وقد أتى في الجملة لتوكيد الفعل.</a:t>
            </a:r>
          </a:p>
          <a:p>
            <a:endParaRPr lang="ar-IQ" dirty="0"/>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39</a:t>
            </a:fld>
            <a:endParaRPr lang="en-US" dirty="0"/>
          </a:p>
        </p:txBody>
      </p:sp>
    </p:spTree>
    <p:extLst>
      <p:ext uri="{BB962C8B-B14F-4D97-AF65-F5344CB8AC3E}">
        <p14:creationId xmlns:p14="http://schemas.microsoft.com/office/powerpoint/2010/main" val="4218128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019696855"/>
              </p:ext>
            </p:extLst>
          </p:nvPr>
        </p:nvGraphicFramePr>
        <p:xfrm>
          <a:off x="913774" y="1114697"/>
          <a:ext cx="9143039" cy="32509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6199" name="Rectangle 7"/>
          <p:cNvSpPr>
            <a:spLocks noChangeArrowheads="1"/>
          </p:cNvSpPr>
          <p:nvPr/>
        </p:nvSpPr>
        <p:spPr bwMode="auto">
          <a:xfrm>
            <a:off x="2711450" y="1700214"/>
            <a:ext cx="7772400" cy="1470025"/>
          </a:xfrm>
          <a:prstGeom prst="rect">
            <a:avLst/>
          </a:prstGeom>
          <a:noFill/>
          <a:ln w="9525">
            <a:noFill/>
            <a:miter lim="800000"/>
            <a:headEnd/>
            <a:tailEnd/>
          </a:ln>
          <a:effectLst/>
        </p:spPr>
        <p:txBody>
          <a:bodyPr anchor="ctr"/>
          <a:lstStyle/>
          <a:p>
            <a:pPr algn="ctr" eaLnBrk="1" hangingPunct="1">
              <a:defRPr/>
            </a:pPr>
            <a:endParaRPr lang="he-IL" sz="8800">
              <a:solidFill>
                <a:srgbClr val="3720E0"/>
              </a:solidFill>
              <a:effectLst>
                <a:outerShdw blurRad="38100" dist="38100" dir="2700000" algn="tl">
                  <a:srgbClr val="C0C0C0"/>
                </a:outerShdw>
              </a:effectLst>
              <a:latin typeface="Arabic Typesetting" pitchFamily="66" charset="-78"/>
              <a:cs typeface="Arabic Typesetting" pitchFamily="66" charset="-78"/>
            </a:endParaRPr>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2797508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51" presetClass="entr" presetSubtype="0" fill="hold" grpId="0" nodeType="afterEffect" nodePh="1">
                                  <p:stCondLst>
                                    <p:cond delay="0"/>
                                  </p:stCondLst>
                                  <p:endCondLst>
                                    <p:cond evt="begin" delay="0">
                                      <p:tn val="5"/>
                                    </p:cond>
                                  </p:endCondLst>
                                  <p:childTnLst>
                                    <p:set>
                                      <p:cBhvr>
                                        <p:cTn id="6" dur="1" fill="hold">
                                          <p:stCondLst>
                                            <p:cond delay="0"/>
                                          </p:stCondLst>
                                        </p:cTn>
                                        <p:tgtEl>
                                          <p:spTgt spid="136199"/>
                                        </p:tgtEl>
                                        <p:attrNameLst>
                                          <p:attrName>style.visibility</p:attrName>
                                        </p:attrNameLst>
                                      </p:cBhvr>
                                      <p:to>
                                        <p:strVal val="visible"/>
                                      </p:to>
                                    </p:set>
                                    <p:animEffect transition="in" filter="fade">
                                      <p:cBhvr>
                                        <p:cTn id="7" dur="768" decel="100000"/>
                                        <p:tgtEl>
                                          <p:spTgt spid="136199"/>
                                        </p:tgtEl>
                                      </p:cBhvr>
                                    </p:animEffect>
                                    <p:animScale>
                                      <p:cBhvr>
                                        <p:cTn id="8" dur="768" decel="100000"/>
                                        <p:tgtEl>
                                          <p:spTgt spid="136199"/>
                                        </p:tgtEl>
                                      </p:cBhvr>
                                      <p:from x="10000" y="10000"/>
                                      <p:to x="200000" y="450000"/>
                                    </p:animScale>
                                    <p:animScale>
                                      <p:cBhvr>
                                        <p:cTn id="9" dur="1230" accel="100000" fill="hold">
                                          <p:stCondLst>
                                            <p:cond delay="768"/>
                                          </p:stCondLst>
                                        </p:cTn>
                                        <p:tgtEl>
                                          <p:spTgt spid="136199"/>
                                        </p:tgtEl>
                                      </p:cBhvr>
                                      <p:from x="200000" y="450000"/>
                                      <p:to x="100000" y="100000"/>
                                    </p:animScale>
                                    <p:set>
                                      <p:cBhvr>
                                        <p:cTn id="10" dur="768" fill="hold"/>
                                        <p:tgtEl>
                                          <p:spTgt spid="136199"/>
                                        </p:tgtEl>
                                        <p:attrNameLst>
                                          <p:attrName>ppt_x</p:attrName>
                                        </p:attrNameLst>
                                      </p:cBhvr>
                                      <p:to>
                                        <p:strVal val="(0.5)"/>
                                      </p:to>
                                    </p:set>
                                    <p:anim from="(0.5)" to="(#ppt_x)" calcmode="lin" valueType="num">
                                      <p:cBhvr>
                                        <p:cTn id="11" dur="1230" accel="100000" fill="hold">
                                          <p:stCondLst>
                                            <p:cond delay="768"/>
                                          </p:stCondLst>
                                        </p:cTn>
                                        <p:tgtEl>
                                          <p:spTgt spid="136199"/>
                                        </p:tgtEl>
                                        <p:attrNameLst>
                                          <p:attrName>ppt_x</p:attrName>
                                        </p:attrNameLst>
                                      </p:cBhvr>
                                    </p:anim>
                                    <p:set>
                                      <p:cBhvr>
                                        <p:cTn id="12" dur="768" fill="hold"/>
                                        <p:tgtEl>
                                          <p:spTgt spid="136199"/>
                                        </p:tgtEl>
                                        <p:attrNameLst>
                                          <p:attrName>ppt_y</p:attrName>
                                        </p:attrNameLst>
                                      </p:cBhvr>
                                      <p:to>
                                        <p:strVal val="(#ppt_y+0.4)"/>
                                      </p:to>
                                    </p:set>
                                    <p:anim from="(#ppt_y+0.4)" to="(#ppt_y)" calcmode="lin" valueType="num">
                                      <p:cBhvr>
                                        <p:cTn id="13" dur="1230" accel="100000" fill="hold">
                                          <p:stCondLst>
                                            <p:cond delay="768"/>
                                          </p:stCondLst>
                                        </p:cTn>
                                        <p:tgtEl>
                                          <p:spTgt spid="136199"/>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diamond(in)">
                                      <p:cBhvr>
                                        <p:cTn id="18"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13619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ar-IQ" sz="3200" dirty="0"/>
              <a:t>أشباه المفاعيل</a:t>
            </a:r>
          </a:p>
          <a:p>
            <a:r>
              <a:rPr lang="ar-IQ" sz="3200" dirty="0"/>
              <a:t> هي أسماء أربعة، وهي: الحال، التمييز، المستثنى، المنادى. </a:t>
            </a:r>
          </a:p>
          <a:p>
            <a:r>
              <a:rPr lang="ar-IQ" sz="3200" dirty="0"/>
              <a:t>سُميَت بهذا الاسم لأنها في حالة نصب، على غرار المفاعيل الخمسة: المفعول به، المفعول المطلق، المفعول له، المفعول فيه، المفعول معه.</a:t>
            </a:r>
          </a:p>
          <a:p>
            <a:r>
              <a:rPr lang="ar-IQ" sz="3200" dirty="0"/>
              <a:t> لا تعد مفاعيلًا، ولكن لشبهها مع صفات المفاعيل، تُسمى أشباه مفاعيل</a:t>
            </a:r>
            <a:r>
              <a:rPr lang="ar-IQ" dirty="0"/>
              <a:t>.</a:t>
            </a:r>
          </a:p>
          <a:p>
            <a:endParaRPr lang="ar-IQ" dirty="0"/>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40</a:t>
            </a:fld>
            <a:endParaRPr lang="en-US" dirty="0"/>
          </a:p>
        </p:txBody>
      </p:sp>
    </p:spTree>
    <p:extLst>
      <p:ext uri="{BB962C8B-B14F-4D97-AF65-F5344CB8AC3E}">
        <p14:creationId xmlns:p14="http://schemas.microsoft.com/office/powerpoint/2010/main" val="37385229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09599" y="1395046"/>
            <a:ext cx="10984523" cy="4929554"/>
          </a:xfrm>
        </p:spPr>
        <p:txBody>
          <a:bodyPr>
            <a:normAutofit/>
          </a:bodyPr>
          <a:lstStyle/>
          <a:p>
            <a:r>
              <a:rPr lang="ar-IQ" sz="3200" dirty="0"/>
              <a:t>الحال:</a:t>
            </a:r>
          </a:p>
          <a:p>
            <a:r>
              <a:rPr lang="ar-IQ" sz="3200" dirty="0"/>
              <a:t>هو وصف منصوب أو في محلِّ نصب، يُذكَر فَضَلةً في الجملة الفعلية لبيان هيئة صاحبه وقت حدوث الفعل.</a:t>
            </a:r>
          </a:p>
          <a:p>
            <a:r>
              <a:rPr lang="ar-IQ" sz="3200" dirty="0"/>
              <a:t> الحال غالِباً ما يكون اسماً نكرة. </a:t>
            </a:r>
          </a:p>
          <a:p>
            <a:r>
              <a:rPr lang="ar-IQ" sz="3200" dirty="0"/>
              <a:t>مثل: «عَادَ الرَاكِضُ نَشِيطاً»، حيث الوصف «نَشِيطاً» حال منصوب بالفتحة الظاهرة، ذُكِر لِبيَان هيئة صاحب الحال وهو الفاعل «الرَاكِضُ» </a:t>
            </a:r>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41</a:t>
            </a:fld>
            <a:endParaRPr lang="en-US" dirty="0"/>
          </a:p>
        </p:txBody>
      </p:sp>
    </p:spTree>
    <p:extLst>
      <p:ext uri="{BB962C8B-B14F-4D97-AF65-F5344CB8AC3E}">
        <p14:creationId xmlns:p14="http://schemas.microsoft.com/office/powerpoint/2010/main" val="42648657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r>
              <a:rPr lang="ar-IQ" sz="3200" dirty="0"/>
              <a:t>ودائماَ ما يأتي الحال بمثابة جواب لجملة استفهامية أداة الاستفهام فيها «كَيف»</a:t>
            </a:r>
          </a:p>
          <a:p>
            <a:r>
              <a:rPr lang="ar-IQ" sz="3200" dirty="0"/>
              <a:t> فكأنَّ الحال في المثال السابق ذُكِرَ بمثابة جواب للسؤال: «كَيفَ عَادَ الرَاكِضُ»؟ ويُقال حِينها «نَشِيطاً»</a:t>
            </a:r>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42</a:t>
            </a:fld>
            <a:endParaRPr lang="en-US" dirty="0"/>
          </a:p>
        </p:txBody>
      </p:sp>
    </p:spTree>
    <p:extLst>
      <p:ext uri="{BB962C8B-B14F-4D97-AF65-F5344CB8AC3E}">
        <p14:creationId xmlns:p14="http://schemas.microsoft.com/office/powerpoint/2010/main" val="38957900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09599" y="1219200"/>
            <a:ext cx="11007969" cy="5105400"/>
          </a:xfrm>
        </p:spPr>
        <p:txBody>
          <a:bodyPr>
            <a:normAutofit/>
          </a:bodyPr>
          <a:lstStyle/>
          <a:p>
            <a:r>
              <a:rPr lang="ar-IQ" dirty="0"/>
              <a:t>مثل: </a:t>
            </a:r>
          </a:p>
          <a:p>
            <a:r>
              <a:rPr lang="ar-IQ" dirty="0"/>
              <a:t>«اِستَيقَظتُ الصَّبَاحَ مُتَفَائِلاً»</a:t>
            </a:r>
          </a:p>
          <a:p>
            <a:r>
              <a:rPr lang="ar-IQ" dirty="0"/>
              <a:t> «حُضُورُكَ مُبَكِّراً أَمرٌ مُهِمٌّ»</a:t>
            </a:r>
          </a:p>
          <a:p>
            <a:r>
              <a:rPr lang="ar-IQ" dirty="0"/>
              <a:t>«اِنهَض سَرِيعاً»</a:t>
            </a:r>
          </a:p>
          <a:p>
            <a:r>
              <a:rPr lang="ar-IQ" dirty="0"/>
              <a:t>«عَادَ الجُندِيُّ مُنتَصِراً»</a:t>
            </a:r>
          </a:p>
          <a:p>
            <a:r>
              <a:rPr lang="ar-IQ" dirty="0"/>
              <a:t>«وَخُلِقَ الإِنسَانُ ضَعِيفاً»</a:t>
            </a:r>
          </a:p>
          <a:p>
            <a:r>
              <a:rPr lang="ar-IQ" dirty="0"/>
              <a:t>«وَهَذا صِرَاطُ رَبِّكَ مُستَقِيماً»</a:t>
            </a:r>
          </a:p>
          <a:p>
            <a:r>
              <a:rPr lang="ar-IQ" dirty="0"/>
              <a:t> «أَنزَلَ إِلَيكُمُ الكِتَابَ مُفَصِّلاً»</a:t>
            </a:r>
          </a:p>
          <a:p>
            <a:r>
              <a:rPr lang="ar-IQ" dirty="0"/>
              <a:t>، «أَنَّ اللَّهَ يُبَشِّرُكَ بِيَحيَى مُصَدِّقاً بِكَلِمَةٍ مِنَ اللَّهِ »</a:t>
            </a:r>
          </a:p>
          <a:p>
            <a:r>
              <a:rPr lang="ar-IQ" dirty="0"/>
              <a:t> «فَجَزَاؤُهُ جَهَنَّمُ خَالِداً فِيهَا»</a:t>
            </a:r>
          </a:p>
          <a:p>
            <a:endParaRPr lang="ar-IQ" dirty="0"/>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43</a:t>
            </a:fld>
            <a:endParaRPr lang="en-US" dirty="0"/>
          </a:p>
        </p:txBody>
      </p:sp>
    </p:spTree>
    <p:extLst>
      <p:ext uri="{BB962C8B-B14F-4D97-AF65-F5344CB8AC3E}">
        <p14:creationId xmlns:p14="http://schemas.microsoft.com/office/powerpoint/2010/main" val="37078525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09600" y="1125415"/>
            <a:ext cx="10914185" cy="5199185"/>
          </a:xfrm>
        </p:spPr>
        <p:txBody>
          <a:bodyPr>
            <a:normAutofit/>
          </a:bodyPr>
          <a:lstStyle/>
          <a:p>
            <a:r>
              <a:rPr lang="ar-IQ" dirty="0"/>
              <a:t>عَيِّنِ الْحَالَ وَصَاحِبَهَا في الْعِبَارَاتِ الآتِيَةِ:</a:t>
            </a:r>
          </a:p>
          <a:p>
            <a:r>
              <a:rPr lang="ar-IQ" dirty="0"/>
              <a:t>(ا) ظَهَرَ الْهِلاَلُ صَغِيرًا.</a:t>
            </a:r>
          </a:p>
          <a:p>
            <a:r>
              <a:rPr lang="ar-IQ" dirty="0"/>
              <a:t>(ب) خَـرَجَ الفدائي حَامِلاً قَذِيفَتَهُ.</a:t>
            </a:r>
          </a:p>
          <a:p>
            <a:r>
              <a:rPr lang="ar-IQ" dirty="0"/>
              <a:t>(جـ) شَـرِبْنَا الْمَاءَ صَافِيًا.</a:t>
            </a:r>
          </a:p>
          <a:p>
            <a:r>
              <a:rPr lang="ar-IQ" dirty="0"/>
              <a:t>(د) رَسَمَ القَائِدُ الْخُطَّةَ كَامِلَةً.</a:t>
            </a:r>
          </a:p>
          <a:p>
            <a:r>
              <a:rPr lang="ar-IQ" dirty="0"/>
              <a:t>الإجابة</a:t>
            </a:r>
          </a:p>
          <a:p>
            <a:r>
              <a:rPr lang="ar-IQ" dirty="0"/>
              <a:t>(ا) الحال: صغيرًا، وصاحبه: الهلال.</a:t>
            </a:r>
          </a:p>
          <a:p>
            <a:r>
              <a:rPr lang="ar-IQ" dirty="0"/>
              <a:t>(ب) الحال: حاملًا، وصاحبه: الفدائي.</a:t>
            </a:r>
          </a:p>
          <a:p>
            <a:r>
              <a:rPr lang="ar-IQ" dirty="0"/>
              <a:t>(جـ) الحال: صافيًا، وصاحبه: الماء.</a:t>
            </a:r>
          </a:p>
          <a:p>
            <a:r>
              <a:rPr lang="ar-IQ" dirty="0"/>
              <a:t>(د) الحال: كاملة، وصاحبه: الخطة.</a:t>
            </a:r>
          </a:p>
        </p:txBody>
      </p:sp>
      <p:sp>
        <p:nvSpPr>
          <p:cNvPr id="4" name="عنصر نائب للتاريخ 3"/>
          <p:cNvSpPr>
            <a:spLocks noGrp="1"/>
          </p:cNvSpPr>
          <p:nvPr>
            <p:ph type="dt" sz="half" idx="10"/>
          </p:nvPr>
        </p:nvSpPr>
        <p:spPr>
          <a:xfrm>
            <a:off x="586154" y="6356351"/>
            <a:ext cx="2868246" cy="365125"/>
          </a:xfrm>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44</a:t>
            </a:fld>
            <a:endParaRPr lang="en-US" dirty="0"/>
          </a:p>
        </p:txBody>
      </p:sp>
    </p:spTree>
    <p:extLst>
      <p:ext uri="{BB962C8B-B14F-4D97-AF65-F5344CB8AC3E}">
        <p14:creationId xmlns:p14="http://schemas.microsoft.com/office/powerpoint/2010/main" val="6774299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09600" y="1101969"/>
            <a:ext cx="10937631" cy="5222631"/>
          </a:xfrm>
        </p:spPr>
        <p:txBody>
          <a:bodyPr>
            <a:normAutofit/>
          </a:bodyPr>
          <a:lstStyle/>
          <a:p>
            <a:r>
              <a:rPr lang="ar-IQ" dirty="0"/>
              <a:t>ضَـعْ في كُلِّ مَكَانٍ خَالٍ مِمَّا يأتي حَـالاً :</a:t>
            </a:r>
          </a:p>
          <a:p>
            <a:r>
              <a:rPr lang="ar-IQ" dirty="0"/>
              <a:t>(ا) شَرِبَ الطِّفْلُ اللَّبَنَ....................</a:t>
            </a:r>
          </a:p>
          <a:p>
            <a:r>
              <a:rPr lang="ar-IQ" dirty="0"/>
              <a:t>(ب) تَخْدُمُ الأُمُّ وَلَدَهَا.....................</a:t>
            </a:r>
          </a:p>
          <a:p>
            <a:r>
              <a:rPr lang="ar-IQ" dirty="0"/>
              <a:t>(جـ) يَخْرُجُ الأَبُ إِلَى عَمَلِهِ.............</a:t>
            </a:r>
          </a:p>
          <a:p>
            <a:r>
              <a:rPr lang="ar-IQ" dirty="0"/>
              <a:t>الإجابة</a:t>
            </a:r>
          </a:p>
          <a:p>
            <a:r>
              <a:rPr lang="ar-IQ" dirty="0"/>
              <a:t>(ا) «شرب الطفل اللبن دافئًا» </a:t>
            </a:r>
          </a:p>
          <a:p>
            <a:r>
              <a:rPr lang="ar-IQ" dirty="0"/>
              <a:t>(ب) «تخدم الأم ولدها مسرورة»</a:t>
            </a:r>
          </a:p>
          <a:p>
            <a:r>
              <a:rPr lang="ar-IQ" dirty="0"/>
              <a:t>(ج) «يخرج الأب إلى عمله مبكرًا»</a:t>
            </a:r>
          </a:p>
          <a:p>
            <a:endParaRPr lang="ar-IQ" dirty="0"/>
          </a:p>
        </p:txBody>
      </p:sp>
      <p:sp>
        <p:nvSpPr>
          <p:cNvPr id="4" name="عنصر نائب للتاريخ 3"/>
          <p:cNvSpPr>
            <a:spLocks noGrp="1"/>
          </p:cNvSpPr>
          <p:nvPr>
            <p:ph type="dt" sz="half" idx="10"/>
          </p:nvPr>
        </p:nvSpPr>
        <p:spPr>
          <a:xfrm>
            <a:off x="586154" y="6379798"/>
            <a:ext cx="2844800" cy="365125"/>
          </a:xfrm>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45</a:t>
            </a:fld>
            <a:endParaRPr lang="en-US" dirty="0"/>
          </a:p>
        </p:txBody>
      </p:sp>
    </p:spTree>
    <p:extLst>
      <p:ext uri="{BB962C8B-B14F-4D97-AF65-F5344CB8AC3E}">
        <p14:creationId xmlns:p14="http://schemas.microsoft.com/office/powerpoint/2010/main" val="25441941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r>
              <a:rPr lang="ar-IQ" sz="3200" dirty="0"/>
              <a:t>التمييز. هو اسمٌ نكرة يذكر تفسيرا للمبهم من ذات أو نسبة، يزيل الإبهام عن المميّز، </a:t>
            </a:r>
          </a:p>
          <a:p>
            <a:r>
              <a:rPr lang="ar-IQ" sz="3200" dirty="0"/>
              <a:t>فهو فضلة أي: إنه ليس من أصل الجملة الفعلية بمعنى أنّه يمكن حذفه فلا يؤثر على المعنى لكنه يزيل الإبهام </a:t>
            </a:r>
          </a:p>
          <a:p>
            <a:r>
              <a:rPr lang="ar-IQ" sz="3200" dirty="0"/>
              <a:t>مثلاً: اشتريتُ عشرة: جملة مبهمة، عند إضافة كتب إليها سوف يزال الإبهام عنها عندما نقول: اشتريتُ عشرة كتب .</a:t>
            </a:r>
          </a:p>
          <a:p>
            <a:r>
              <a:rPr lang="ar-IQ" sz="3200" dirty="0"/>
              <a:t> فالتمييز: هو اسم نكرة منصوب، يوضح ويفسر ما قبله من مبهم المميز</a:t>
            </a:r>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46</a:t>
            </a:fld>
            <a:endParaRPr lang="en-US" dirty="0"/>
          </a:p>
        </p:txBody>
      </p:sp>
    </p:spTree>
    <p:extLst>
      <p:ext uri="{BB962C8B-B14F-4D97-AF65-F5344CB8AC3E}">
        <p14:creationId xmlns:p14="http://schemas.microsoft.com/office/powerpoint/2010/main" val="29179280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09600" y="1312985"/>
            <a:ext cx="10937631" cy="5011615"/>
          </a:xfrm>
        </p:spPr>
        <p:txBody>
          <a:bodyPr/>
          <a:lstStyle/>
          <a:p>
            <a:r>
              <a:rPr lang="ar-IQ" dirty="0"/>
              <a:t>مثال:</a:t>
            </a:r>
          </a:p>
          <a:p>
            <a:r>
              <a:rPr lang="ar-IQ" dirty="0"/>
              <a:t>تمييز الوزن: نحو (اشتريتُ رطلاً زيتاً ).</a:t>
            </a:r>
          </a:p>
          <a:p>
            <a:r>
              <a:rPr lang="ar-IQ" dirty="0"/>
              <a:t>(وَاشْتَعَلَ الرَّأْسُ شَيْباً) </a:t>
            </a:r>
          </a:p>
          <a:p>
            <a:r>
              <a:rPr lang="ar-IQ" dirty="0"/>
              <a:t>(وَفَجَّرْنَا الْأَرْضَ عُيُوناً)</a:t>
            </a:r>
          </a:p>
          <a:p>
            <a:r>
              <a:rPr lang="ar-IQ" dirty="0"/>
              <a:t>(اللَّهُ أَسْرَعُ مَكْراً) </a:t>
            </a:r>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47</a:t>
            </a:fld>
            <a:endParaRPr lang="en-US" dirty="0"/>
          </a:p>
        </p:txBody>
      </p:sp>
    </p:spTree>
    <p:extLst>
      <p:ext uri="{BB962C8B-B14F-4D97-AF65-F5344CB8AC3E}">
        <p14:creationId xmlns:p14="http://schemas.microsoft.com/office/powerpoint/2010/main" val="36813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09600" y="1277815"/>
            <a:ext cx="10972800" cy="5046785"/>
          </a:xfrm>
        </p:spPr>
        <p:txBody>
          <a:bodyPr>
            <a:normAutofit/>
          </a:bodyPr>
          <a:lstStyle/>
          <a:p>
            <a:r>
              <a:rPr lang="ar-IQ" dirty="0"/>
              <a:t>حدد التمييز في : اشتريت فدانا قمحا</a:t>
            </a:r>
          </a:p>
          <a:p>
            <a:endParaRPr lang="ar-IQ" dirty="0"/>
          </a:p>
          <a:p>
            <a:r>
              <a:rPr lang="ar-IQ" dirty="0"/>
              <a:t>اشتريت</a:t>
            </a:r>
          </a:p>
          <a:p>
            <a:endParaRPr lang="ar-IQ" dirty="0"/>
          </a:p>
          <a:p>
            <a:r>
              <a:rPr lang="ar-IQ" dirty="0"/>
              <a:t>اشتريت فدانا</a:t>
            </a:r>
          </a:p>
          <a:p>
            <a:endParaRPr lang="ar-IQ" dirty="0"/>
          </a:p>
          <a:p>
            <a:r>
              <a:rPr lang="ar-IQ" dirty="0"/>
              <a:t>قمحا</a:t>
            </a:r>
          </a:p>
          <a:p>
            <a:endParaRPr lang="ar-IQ" dirty="0"/>
          </a:p>
          <a:p>
            <a:r>
              <a:rPr lang="ar-IQ" dirty="0"/>
              <a:t>لا يوجد تمييز</a:t>
            </a:r>
          </a:p>
          <a:p>
            <a:endParaRPr lang="ar-IQ" dirty="0"/>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48</a:t>
            </a:fld>
            <a:endParaRPr lang="en-US" dirty="0"/>
          </a:p>
        </p:txBody>
      </p:sp>
    </p:spTree>
    <p:extLst>
      <p:ext uri="{BB962C8B-B14F-4D97-AF65-F5344CB8AC3E}">
        <p14:creationId xmlns:p14="http://schemas.microsoft.com/office/powerpoint/2010/main" val="32579938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r>
              <a:rPr lang="ar-IQ" dirty="0"/>
              <a:t>"حدد التمييز في: "وواعدنا موسى ثلاثين ليلة"</a:t>
            </a:r>
          </a:p>
          <a:p>
            <a:endParaRPr lang="ar-IQ" dirty="0"/>
          </a:p>
          <a:p>
            <a:r>
              <a:rPr lang="ar-IQ" dirty="0"/>
              <a:t>موسى</a:t>
            </a:r>
          </a:p>
          <a:p>
            <a:r>
              <a:rPr lang="ar-IQ" dirty="0"/>
              <a:t>ثلاثين</a:t>
            </a:r>
          </a:p>
          <a:p>
            <a:r>
              <a:rPr lang="ar-IQ" dirty="0"/>
              <a:t>ليلة</a:t>
            </a:r>
          </a:p>
          <a:p>
            <a:r>
              <a:rPr lang="ar-IQ" dirty="0"/>
              <a:t>وواعدنا</a:t>
            </a:r>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r>
              <a:rPr lang="ar-IQ" dirty="0"/>
              <a:t>)</a:t>
            </a:r>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49</a:t>
            </a:fld>
            <a:endParaRPr lang="en-US" dirty="0"/>
          </a:p>
        </p:txBody>
      </p:sp>
    </p:spTree>
    <p:extLst>
      <p:ext uri="{BB962C8B-B14F-4D97-AF65-F5344CB8AC3E}">
        <p14:creationId xmlns:p14="http://schemas.microsoft.com/office/powerpoint/2010/main" val="1110370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endParaRPr lang="en-US" dirty="0"/>
          </a:p>
        </p:txBody>
      </p:sp>
      <p:sp>
        <p:nvSpPr>
          <p:cNvPr id="3" name="عنصر نائب للتذييل 2"/>
          <p:cNvSpPr>
            <a:spLocks noGrp="1"/>
          </p:cNvSpPr>
          <p:nvPr>
            <p:ph type="ftr" sz="quarter" idx="11"/>
          </p:nvPr>
        </p:nvSpPr>
        <p:spPr/>
        <p:txBody>
          <a:bodyPr/>
          <a:lstStyle/>
          <a:p>
            <a:endParaRPr lang="en-US" dirty="0"/>
          </a:p>
        </p:txBody>
      </p:sp>
      <p:sp>
        <p:nvSpPr>
          <p:cNvPr id="4" name="عنصر نائب لرقم الشريحة 3"/>
          <p:cNvSpPr>
            <a:spLocks noGrp="1"/>
          </p:cNvSpPr>
          <p:nvPr>
            <p:ph type="sldNum" sz="quarter" idx="12"/>
          </p:nvPr>
        </p:nvSpPr>
        <p:spPr/>
        <p:txBody>
          <a:bodyPr/>
          <a:lstStyle/>
          <a:p>
            <a:fld id="{6D22F896-40B5-4ADD-8801-0D06FADFA095}" type="slidenum">
              <a:rPr lang="en-US" smtClean="0"/>
              <a:pPr/>
              <a:t>5</a:t>
            </a:fld>
            <a:endParaRPr lang="en-US" dirty="0"/>
          </a:p>
        </p:txBody>
      </p:sp>
      <p:sp>
        <p:nvSpPr>
          <p:cNvPr id="5" name="مستطيل 4"/>
          <p:cNvSpPr/>
          <p:nvPr/>
        </p:nvSpPr>
        <p:spPr>
          <a:xfrm>
            <a:off x="3048000" y="1594338"/>
            <a:ext cx="6389077" cy="2862322"/>
          </a:xfrm>
          <a:prstGeom prst="rect">
            <a:avLst/>
          </a:prstGeom>
        </p:spPr>
        <p:txBody>
          <a:bodyPr wrap="square">
            <a:spAutoFit/>
          </a:bodyPr>
          <a:lstStyle/>
          <a:p>
            <a:pPr algn="r"/>
            <a:r>
              <a:rPr lang="ar-IQ" sz="3600" dirty="0"/>
              <a:t>المفعول به  :                                                  </a:t>
            </a:r>
          </a:p>
          <a:p>
            <a:pPr algn="r"/>
            <a:r>
              <a:rPr lang="ar-IQ" sz="3600" dirty="0"/>
              <a:t>وهو الاسم الذي وقع عليه فعل الفاعل من الأسماء، وهو واحد من أركان الجملة الفعلية، الذي يكون فعلها متعدٍ.</a:t>
            </a:r>
            <a:endParaRPr lang="ar-IQ" dirty="0"/>
          </a:p>
        </p:txBody>
      </p:sp>
    </p:spTree>
    <p:extLst>
      <p:ext uri="{BB962C8B-B14F-4D97-AF65-F5344CB8AC3E}">
        <p14:creationId xmlns:p14="http://schemas.microsoft.com/office/powerpoint/2010/main" val="12764185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r>
              <a:rPr lang="ar-IQ" sz="3200" dirty="0"/>
              <a:t>قرأتُ كتبًا...... .</a:t>
            </a:r>
          </a:p>
          <a:p>
            <a:r>
              <a:rPr lang="ar-IQ" sz="3200" dirty="0"/>
              <a:t>ثلاثةً</a:t>
            </a:r>
          </a:p>
          <a:p>
            <a:r>
              <a:rPr lang="ar-IQ" sz="3200" dirty="0"/>
              <a:t>ثلاثةٍ</a:t>
            </a:r>
          </a:p>
          <a:p>
            <a:r>
              <a:rPr lang="ar-IQ" sz="3200" dirty="0"/>
              <a:t>ثلاثةِ</a:t>
            </a:r>
          </a:p>
          <a:p>
            <a:r>
              <a:rPr lang="ar-IQ" sz="3200" dirty="0"/>
              <a:t>ثلاثةَ</a:t>
            </a:r>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50</a:t>
            </a:fld>
            <a:endParaRPr lang="en-US" dirty="0"/>
          </a:p>
        </p:txBody>
      </p:sp>
    </p:spTree>
    <p:extLst>
      <p:ext uri="{BB962C8B-B14F-4D97-AF65-F5344CB8AC3E}">
        <p14:creationId xmlns:p14="http://schemas.microsoft.com/office/powerpoint/2010/main" val="2730258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5173" name="Rectangle 5"/>
          <p:cNvSpPr>
            <a:spLocks noGrp="1" noChangeArrowheads="1"/>
          </p:cNvSpPr>
          <p:nvPr>
            <p:ph type="title"/>
          </p:nvPr>
        </p:nvSpPr>
        <p:spPr/>
        <p:txBody>
          <a:bodyPr>
            <a:normAutofit fontScale="90000"/>
          </a:bodyPr>
          <a:lstStyle/>
          <a:p>
            <a:pPr eaLnBrk="1" hangingPunct="1">
              <a:defRPr/>
            </a:pPr>
            <a:br>
              <a:rPr lang="ar-LB" sz="8800">
                <a:solidFill>
                  <a:srgbClr val="3720E0"/>
                </a:solidFill>
                <a:effectLst>
                  <a:outerShdw blurRad="38100" dist="38100" dir="2700000" algn="tl">
                    <a:srgbClr val="C0C0C0"/>
                  </a:outerShdw>
                </a:effectLst>
                <a:latin typeface="Arabic Typesetting" pitchFamily="66" charset="-78"/>
                <a:cs typeface="Arabic Typesetting" pitchFamily="66" charset="-78"/>
              </a:rPr>
            </a:br>
            <a:endParaRPr lang="en-US" sz="8800">
              <a:solidFill>
                <a:srgbClr val="3720E0"/>
              </a:solidFill>
              <a:effectLst>
                <a:outerShdw blurRad="38100" dist="38100" dir="2700000" algn="tl">
                  <a:srgbClr val="C0C0C0"/>
                </a:outerShdw>
              </a:effectLst>
              <a:latin typeface="Arabic Typesetting" pitchFamily="66" charset="-78"/>
              <a:cs typeface="Arabic Typesetting" pitchFamily="66" charset="-78"/>
            </a:endParaRPr>
          </a:p>
        </p:txBody>
      </p:sp>
      <p:sp>
        <p:nvSpPr>
          <p:cNvPr id="135174" name="Rectangle 6"/>
          <p:cNvSpPr>
            <a:spLocks noGrp="1" noChangeArrowheads="1"/>
          </p:cNvSpPr>
          <p:nvPr>
            <p:ph idx="1"/>
          </p:nvPr>
        </p:nvSpPr>
        <p:spPr>
          <a:xfrm>
            <a:off x="2438400" y="1628776"/>
            <a:ext cx="8229600" cy="1871663"/>
          </a:xfrm>
          <a:solidFill>
            <a:schemeClr val="bg1"/>
          </a:solidFill>
        </p:spPr>
        <p:txBody>
          <a:bodyPr/>
          <a:lstStyle/>
          <a:p>
            <a:pPr algn="r" eaLnBrk="1" hangingPunct="1">
              <a:defRPr/>
            </a:pPr>
            <a:endParaRPr lang="ar-LB" dirty="0">
              <a:solidFill>
                <a:srgbClr val="FF66CC"/>
              </a:solidFill>
              <a:effectLst>
                <a:outerShdw blurRad="38100" dist="38100" dir="2700000" algn="tl">
                  <a:srgbClr val="C0C0C0"/>
                </a:outerShdw>
              </a:effectLst>
            </a:endParaRPr>
          </a:p>
          <a:p>
            <a:pPr algn="r" eaLnBrk="1" hangingPunct="1">
              <a:defRPr/>
            </a:pPr>
            <a:endParaRPr lang="ar-LB" dirty="0">
              <a:solidFill>
                <a:srgbClr val="FF66CC"/>
              </a:solidFill>
              <a:effectLst>
                <a:outerShdw blurRad="38100" dist="38100" dir="2700000" algn="tl">
                  <a:srgbClr val="C0C0C0"/>
                </a:outerShdw>
              </a:effectLst>
            </a:endParaRPr>
          </a:p>
          <a:p>
            <a:pPr algn="r" eaLnBrk="1" hangingPunct="1">
              <a:defRPr/>
            </a:pPr>
            <a:endParaRPr lang="en-US" dirty="0"/>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endParaRPr lang="en-US" dirty="0"/>
          </a:p>
        </p:txBody>
      </p:sp>
      <p:sp>
        <p:nvSpPr>
          <p:cNvPr id="135175" name="Rectangle 7"/>
          <p:cNvSpPr>
            <a:spLocks noChangeArrowheads="1"/>
          </p:cNvSpPr>
          <p:nvPr/>
        </p:nvSpPr>
        <p:spPr bwMode="auto">
          <a:xfrm>
            <a:off x="2895600" y="1"/>
            <a:ext cx="7772400" cy="1470025"/>
          </a:xfrm>
          <a:prstGeom prst="rect">
            <a:avLst/>
          </a:prstGeom>
          <a:noFill/>
          <a:ln w="9525">
            <a:noFill/>
            <a:miter lim="800000"/>
            <a:headEnd/>
            <a:tailEnd/>
          </a:ln>
          <a:effectLst/>
        </p:spPr>
        <p:txBody>
          <a:bodyPr anchor="ctr"/>
          <a:lstStyle/>
          <a:p>
            <a:pPr algn="ctr" eaLnBrk="1" hangingPunct="1">
              <a:defRPr/>
            </a:pPr>
            <a:r>
              <a:rPr lang="ar-LB" sz="10600" i="1" dirty="0">
                <a:solidFill>
                  <a:srgbClr val="FF66CC"/>
                </a:solidFill>
                <a:effectLst>
                  <a:outerShdw blurRad="38100" dist="38100" dir="2700000" algn="tl">
                    <a:srgbClr val="C0C0C0"/>
                  </a:outerShdw>
                </a:effectLst>
                <a:latin typeface="Arabic Typesetting" pitchFamily="66" charset="-78"/>
                <a:cs typeface="Arabic Typesetting" pitchFamily="66" charset="-78"/>
              </a:rPr>
              <a:t>المفعول </a:t>
            </a:r>
            <a:r>
              <a:rPr lang="ar-LB" sz="10600" i="1" dirty="0" err="1">
                <a:solidFill>
                  <a:srgbClr val="FF66CC"/>
                </a:solidFill>
                <a:effectLst>
                  <a:outerShdw blurRad="38100" dist="38100" dir="2700000" algn="tl">
                    <a:srgbClr val="C0C0C0"/>
                  </a:outerShdw>
                </a:effectLst>
                <a:latin typeface="Arabic Typesetting" pitchFamily="66" charset="-78"/>
                <a:cs typeface="Arabic Typesetting" pitchFamily="66" charset="-78"/>
              </a:rPr>
              <a:t>به</a:t>
            </a:r>
            <a:r>
              <a:rPr lang="ar-LB" sz="8800" dirty="0">
                <a:solidFill>
                  <a:srgbClr val="3720E0"/>
                </a:solidFill>
                <a:effectLst>
                  <a:outerShdw blurRad="38100" dist="38100" dir="2700000" algn="tl">
                    <a:srgbClr val="C0C0C0"/>
                  </a:outerShdw>
                </a:effectLst>
                <a:latin typeface="Arabic Typesetting" pitchFamily="66" charset="-78"/>
                <a:cs typeface="Arabic Typesetting" pitchFamily="66" charset="-78"/>
              </a:rPr>
              <a:t> </a:t>
            </a:r>
            <a:endParaRPr lang="en-US" sz="8800" dirty="0">
              <a:solidFill>
                <a:srgbClr val="3720E0"/>
              </a:solidFill>
              <a:effectLst>
                <a:outerShdw blurRad="38100" dist="38100" dir="2700000" algn="tl">
                  <a:srgbClr val="C0C0C0"/>
                </a:outerShdw>
              </a:effectLst>
              <a:latin typeface="Arabic Typesetting" pitchFamily="66" charset="-78"/>
              <a:cs typeface="Arabic Typesetting" pitchFamily="66" charset="-78"/>
            </a:endParaRPr>
          </a:p>
        </p:txBody>
      </p:sp>
      <p:sp>
        <p:nvSpPr>
          <p:cNvPr id="6152" name="Line 10"/>
          <p:cNvSpPr>
            <a:spLocks noChangeShapeType="1"/>
          </p:cNvSpPr>
          <p:nvPr/>
        </p:nvSpPr>
        <p:spPr bwMode="auto">
          <a:xfrm>
            <a:off x="7032625" y="1557338"/>
            <a:ext cx="1582738" cy="6461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53" name="Line 11"/>
          <p:cNvSpPr>
            <a:spLocks noChangeShapeType="1"/>
          </p:cNvSpPr>
          <p:nvPr/>
        </p:nvSpPr>
        <p:spPr bwMode="auto">
          <a:xfrm flipH="1">
            <a:off x="5519738" y="1557338"/>
            <a:ext cx="1439862" cy="6477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54" name="AutoShape 12"/>
          <p:cNvSpPr>
            <a:spLocks noChangeArrowheads="1"/>
          </p:cNvSpPr>
          <p:nvPr/>
        </p:nvSpPr>
        <p:spPr bwMode="auto">
          <a:xfrm>
            <a:off x="6959601" y="1484314"/>
            <a:ext cx="144463" cy="142875"/>
          </a:xfrm>
          <a:prstGeom prst="flowChartConnector">
            <a:avLst/>
          </a:prstGeom>
          <a:solidFill>
            <a:srgbClr val="FF99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he-IL" altLang="en-US" sz="1800"/>
          </a:p>
        </p:txBody>
      </p:sp>
      <p:sp>
        <p:nvSpPr>
          <p:cNvPr id="135181" name="Rectangle 13"/>
          <p:cNvSpPr>
            <a:spLocks noChangeArrowheads="1"/>
          </p:cNvSpPr>
          <p:nvPr/>
        </p:nvSpPr>
        <p:spPr bwMode="auto">
          <a:xfrm>
            <a:off x="8472489" y="1773238"/>
            <a:ext cx="1150937" cy="360362"/>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800" b="1" dirty="0"/>
              <a:t>اسم ظاهر </a:t>
            </a:r>
            <a:endParaRPr lang="en-US" altLang="en-US" sz="1800" b="1" dirty="0"/>
          </a:p>
        </p:txBody>
      </p:sp>
      <p:sp>
        <p:nvSpPr>
          <p:cNvPr id="135182" name="Rectangle 14"/>
          <p:cNvSpPr>
            <a:spLocks noChangeArrowheads="1"/>
          </p:cNvSpPr>
          <p:nvPr/>
        </p:nvSpPr>
        <p:spPr bwMode="auto">
          <a:xfrm>
            <a:off x="4367214" y="1844676"/>
            <a:ext cx="1150937" cy="3603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800" b="1"/>
              <a:t>ضمير</a:t>
            </a:r>
            <a:r>
              <a:rPr lang="ar-LB" altLang="en-US" sz="1800"/>
              <a:t> </a:t>
            </a:r>
            <a:endParaRPr lang="en-US" altLang="en-US" sz="1800"/>
          </a:p>
        </p:txBody>
      </p:sp>
      <p:sp>
        <p:nvSpPr>
          <p:cNvPr id="6157" name="Text Box 18"/>
          <p:cNvSpPr txBox="1">
            <a:spLocks noChangeArrowheads="1"/>
          </p:cNvSpPr>
          <p:nvPr/>
        </p:nvSpPr>
        <p:spPr bwMode="auto">
          <a:xfrm rot="19004352">
            <a:off x="8526463" y="2381251"/>
            <a:ext cx="1733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b="1"/>
              <a:t>حَفِظَ التلميذُ ا</a:t>
            </a:r>
            <a:r>
              <a:rPr lang="ar-LB" altLang="en-US" sz="1800" b="1">
                <a:solidFill>
                  <a:srgbClr val="FF66CC"/>
                </a:solidFill>
              </a:rPr>
              <a:t>لدّرْسَ</a:t>
            </a:r>
            <a:endParaRPr lang="en-US" altLang="en-US" sz="1800" b="1">
              <a:solidFill>
                <a:srgbClr val="FF66CC"/>
              </a:solidFill>
            </a:endParaRPr>
          </a:p>
        </p:txBody>
      </p:sp>
      <p:sp>
        <p:nvSpPr>
          <p:cNvPr id="6158" name="Line 19"/>
          <p:cNvSpPr>
            <a:spLocks noChangeShapeType="1"/>
          </p:cNvSpPr>
          <p:nvPr/>
        </p:nvSpPr>
        <p:spPr bwMode="auto">
          <a:xfrm flipH="1">
            <a:off x="8688388" y="2133601"/>
            <a:ext cx="792162" cy="7905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59" name="Line 20"/>
          <p:cNvSpPr>
            <a:spLocks noChangeShapeType="1"/>
          </p:cNvSpPr>
          <p:nvPr/>
        </p:nvSpPr>
        <p:spPr bwMode="auto">
          <a:xfrm>
            <a:off x="4727576" y="2205039"/>
            <a:ext cx="504825" cy="7191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60" name="Text Box 21"/>
          <p:cNvSpPr txBox="1">
            <a:spLocks noChangeArrowheads="1"/>
          </p:cNvSpPr>
          <p:nvPr/>
        </p:nvSpPr>
        <p:spPr bwMode="auto">
          <a:xfrm rot="3170109">
            <a:off x="4406900" y="2452688"/>
            <a:ext cx="7191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a:t>حَفِظَ</a:t>
            </a:r>
            <a:r>
              <a:rPr lang="ar-LB" altLang="en-US" sz="1800">
                <a:solidFill>
                  <a:srgbClr val="FF66CC"/>
                </a:solidFill>
              </a:rPr>
              <a:t>هُ</a:t>
            </a:r>
            <a:endParaRPr lang="en-US" altLang="en-US" sz="1800">
              <a:solidFill>
                <a:srgbClr val="FF66CC"/>
              </a:solidFill>
            </a:endParaRPr>
          </a:p>
        </p:txBody>
      </p:sp>
      <p:sp>
        <p:nvSpPr>
          <p:cNvPr id="6161" name="Line 22"/>
          <p:cNvSpPr>
            <a:spLocks noChangeShapeType="1"/>
          </p:cNvSpPr>
          <p:nvPr/>
        </p:nvSpPr>
        <p:spPr bwMode="auto">
          <a:xfrm>
            <a:off x="7032625" y="1547133"/>
            <a:ext cx="0" cy="10795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5191" name="Rectangle 23"/>
          <p:cNvSpPr>
            <a:spLocks noChangeArrowheads="1"/>
          </p:cNvSpPr>
          <p:nvPr/>
        </p:nvSpPr>
        <p:spPr bwMode="auto">
          <a:xfrm>
            <a:off x="5951538" y="2636838"/>
            <a:ext cx="2303462" cy="792162"/>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800" b="1"/>
              <a:t>اسمٌ منصوبٌ يَقَعُ بعدَ فعلٍ متعدٍّ</a:t>
            </a:r>
            <a:r>
              <a:rPr lang="ar-LB" altLang="en-US" sz="1800"/>
              <a:t>،</a:t>
            </a:r>
          </a:p>
          <a:p>
            <a:pPr algn="ctr" eaLnBrk="1" hangingPunct="1">
              <a:spcBef>
                <a:spcPct val="0"/>
              </a:spcBef>
              <a:buFontTx/>
              <a:buNone/>
            </a:pPr>
            <a:r>
              <a:rPr lang="ar-LB" altLang="en-US" sz="1800" b="1"/>
              <a:t>ويَقَعُ عليه فعل الفاعل </a:t>
            </a:r>
            <a:endParaRPr lang="en-US" altLang="en-US" sz="1800" b="1"/>
          </a:p>
        </p:txBody>
      </p:sp>
      <p:sp>
        <p:nvSpPr>
          <p:cNvPr id="6163" name="Line 24"/>
          <p:cNvSpPr>
            <a:spLocks noChangeShapeType="1"/>
          </p:cNvSpPr>
          <p:nvPr/>
        </p:nvSpPr>
        <p:spPr bwMode="auto">
          <a:xfrm>
            <a:off x="7104063" y="3429000"/>
            <a:ext cx="0" cy="43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64" name="Rectangle 25"/>
          <p:cNvSpPr>
            <a:spLocks noChangeArrowheads="1"/>
          </p:cNvSpPr>
          <p:nvPr/>
        </p:nvSpPr>
        <p:spPr bwMode="auto">
          <a:xfrm>
            <a:off x="6024563" y="3860801"/>
            <a:ext cx="2087562" cy="360363"/>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800" b="1" dirty="0"/>
              <a:t>يُنْصَبُ كسائرِ الأسماء</a:t>
            </a:r>
            <a:endParaRPr lang="en-US" altLang="en-US" sz="1800" b="1" dirty="0"/>
          </a:p>
        </p:txBody>
      </p:sp>
      <p:sp>
        <p:nvSpPr>
          <p:cNvPr id="6165" name="Line 26"/>
          <p:cNvSpPr>
            <a:spLocks noChangeShapeType="1"/>
          </p:cNvSpPr>
          <p:nvPr/>
        </p:nvSpPr>
        <p:spPr bwMode="auto">
          <a:xfrm>
            <a:off x="7104063" y="4221164"/>
            <a:ext cx="0" cy="7207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66" name="Line 27"/>
          <p:cNvSpPr>
            <a:spLocks noChangeShapeType="1"/>
          </p:cNvSpPr>
          <p:nvPr/>
        </p:nvSpPr>
        <p:spPr bwMode="auto">
          <a:xfrm flipH="1">
            <a:off x="5951539" y="4221164"/>
            <a:ext cx="1152525" cy="7207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67" name="Line 28"/>
          <p:cNvSpPr>
            <a:spLocks noChangeShapeType="1"/>
          </p:cNvSpPr>
          <p:nvPr/>
        </p:nvSpPr>
        <p:spPr bwMode="auto">
          <a:xfrm flipH="1">
            <a:off x="4872039" y="4221164"/>
            <a:ext cx="1152525" cy="7207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68" name="Line 29"/>
          <p:cNvSpPr>
            <a:spLocks noChangeShapeType="1"/>
          </p:cNvSpPr>
          <p:nvPr/>
        </p:nvSpPr>
        <p:spPr bwMode="auto">
          <a:xfrm>
            <a:off x="7104063" y="4221164"/>
            <a:ext cx="1223962" cy="7207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69" name="Line 30"/>
          <p:cNvSpPr>
            <a:spLocks noChangeShapeType="1"/>
          </p:cNvSpPr>
          <p:nvPr/>
        </p:nvSpPr>
        <p:spPr bwMode="auto">
          <a:xfrm>
            <a:off x="8112126" y="4221164"/>
            <a:ext cx="1008063" cy="7191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70" name="Rectangle 32"/>
          <p:cNvSpPr>
            <a:spLocks noChangeArrowheads="1"/>
          </p:cNvSpPr>
          <p:nvPr/>
        </p:nvSpPr>
        <p:spPr bwMode="auto">
          <a:xfrm>
            <a:off x="8904289" y="4941888"/>
            <a:ext cx="720725" cy="360362"/>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800" dirty="0"/>
              <a:t>بالألف</a:t>
            </a:r>
            <a:endParaRPr lang="en-US" altLang="en-US" sz="1800" dirty="0"/>
          </a:p>
        </p:txBody>
      </p:sp>
      <p:sp>
        <p:nvSpPr>
          <p:cNvPr id="6171" name="Rectangle 33"/>
          <p:cNvSpPr>
            <a:spLocks noChangeArrowheads="1"/>
          </p:cNvSpPr>
          <p:nvPr/>
        </p:nvSpPr>
        <p:spPr bwMode="auto">
          <a:xfrm>
            <a:off x="7896226" y="4941888"/>
            <a:ext cx="720725" cy="360362"/>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800" dirty="0"/>
              <a:t>بالياء</a:t>
            </a:r>
            <a:endParaRPr lang="en-US" altLang="en-US" sz="1800" dirty="0"/>
          </a:p>
        </p:txBody>
      </p:sp>
      <p:sp>
        <p:nvSpPr>
          <p:cNvPr id="6172" name="Rectangle 34"/>
          <p:cNvSpPr>
            <a:spLocks noChangeArrowheads="1"/>
          </p:cNvSpPr>
          <p:nvPr/>
        </p:nvSpPr>
        <p:spPr bwMode="auto">
          <a:xfrm>
            <a:off x="6816726" y="4941888"/>
            <a:ext cx="720725" cy="360362"/>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800" dirty="0"/>
              <a:t>بالفتحة</a:t>
            </a:r>
            <a:endParaRPr lang="en-US" altLang="en-US" sz="1800" dirty="0"/>
          </a:p>
        </p:txBody>
      </p:sp>
      <p:sp>
        <p:nvSpPr>
          <p:cNvPr id="6173" name="Rectangle 35"/>
          <p:cNvSpPr>
            <a:spLocks noChangeArrowheads="1"/>
          </p:cNvSpPr>
          <p:nvPr/>
        </p:nvSpPr>
        <p:spPr bwMode="auto">
          <a:xfrm>
            <a:off x="5519739" y="5084764"/>
            <a:ext cx="720725" cy="288925"/>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800" dirty="0"/>
              <a:t>بالياء</a:t>
            </a:r>
            <a:endParaRPr lang="en-US" altLang="en-US" sz="1800" dirty="0"/>
          </a:p>
        </p:txBody>
      </p:sp>
      <p:sp>
        <p:nvSpPr>
          <p:cNvPr id="6174" name="Rectangle 36"/>
          <p:cNvSpPr>
            <a:spLocks noChangeArrowheads="1"/>
          </p:cNvSpPr>
          <p:nvPr/>
        </p:nvSpPr>
        <p:spPr bwMode="auto">
          <a:xfrm>
            <a:off x="4367214" y="4941888"/>
            <a:ext cx="720725" cy="360362"/>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800" dirty="0"/>
              <a:t>بالكسرة</a:t>
            </a:r>
            <a:endParaRPr lang="en-US" altLang="en-US" sz="1800" dirty="0"/>
          </a:p>
        </p:txBody>
      </p:sp>
      <p:sp>
        <p:nvSpPr>
          <p:cNvPr id="6175" name="Line 37"/>
          <p:cNvSpPr>
            <a:spLocks noChangeShapeType="1"/>
          </p:cNvSpPr>
          <p:nvPr/>
        </p:nvSpPr>
        <p:spPr bwMode="auto">
          <a:xfrm>
            <a:off x="4656138" y="5300663"/>
            <a:ext cx="0" cy="10080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76" name="Line 38"/>
          <p:cNvSpPr>
            <a:spLocks noChangeShapeType="1"/>
          </p:cNvSpPr>
          <p:nvPr/>
        </p:nvSpPr>
        <p:spPr bwMode="auto">
          <a:xfrm>
            <a:off x="4656138" y="5300663"/>
            <a:ext cx="0" cy="10080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77" name="Line 39"/>
          <p:cNvSpPr>
            <a:spLocks noChangeShapeType="1"/>
          </p:cNvSpPr>
          <p:nvPr/>
        </p:nvSpPr>
        <p:spPr bwMode="auto">
          <a:xfrm>
            <a:off x="5880100" y="5300663"/>
            <a:ext cx="0" cy="10080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78" name="Line 40"/>
          <p:cNvSpPr>
            <a:spLocks noChangeShapeType="1"/>
          </p:cNvSpPr>
          <p:nvPr/>
        </p:nvSpPr>
        <p:spPr bwMode="auto">
          <a:xfrm>
            <a:off x="7175500" y="5300663"/>
            <a:ext cx="0" cy="10080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79" name="Line 41"/>
          <p:cNvSpPr>
            <a:spLocks noChangeShapeType="1"/>
          </p:cNvSpPr>
          <p:nvPr/>
        </p:nvSpPr>
        <p:spPr bwMode="auto">
          <a:xfrm>
            <a:off x="8256588" y="5300663"/>
            <a:ext cx="0" cy="10080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80" name="Line 42"/>
          <p:cNvSpPr>
            <a:spLocks noChangeShapeType="1"/>
          </p:cNvSpPr>
          <p:nvPr/>
        </p:nvSpPr>
        <p:spPr bwMode="auto">
          <a:xfrm>
            <a:off x="9264650" y="5300663"/>
            <a:ext cx="0" cy="10080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81" name="Text Box 44"/>
          <p:cNvSpPr txBox="1">
            <a:spLocks noChangeArrowheads="1"/>
          </p:cNvSpPr>
          <p:nvPr/>
        </p:nvSpPr>
        <p:spPr bwMode="auto">
          <a:xfrm rot="16200000">
            <a:off x="3802857" y="5777707"/>
            <a:ext cx="1495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ar-LB" altLang="en-US" sz="1800"/>
              <a:t>كلّمتُ </a:t>
            </a:r>
            <a:r>
              <a:rPr lang="ar-LB" altLang="en-US" sz="2400" b="1">
                <a:solidFill>
                  <a:srgbClr val="FF66CC"/>
                </a:solidFill>
              </a:rPr>
              <a:t>المُعلّماتِ</a:t>
            </a:r>
            <a:endParaRPr lang="en-US" altLang="en-US" sz="2400" b="1">
              <a:solidFill>
                <a:srgbClr val="FF66CC"/>
              </a:solidFill>
            </a:endParaRPr>
          </a:p>
        </p:txBody>
      </p:sp>
      <p:sp>
        <p:nvSpPr>
          <p:cNvPr id="6182" name="Text Box 46"/>
          <p:cNvSpPr txBox="1">
            <a:spLocks noChangeArrowheads="1"/>
          </p:cNvSpPr>
          <p:nvPr/>
        </p:nvSpPr>
        <p:spPr bwMode="auto">
          <a:xfrm rot="16200000">
            <a:off x="5055394" y="5625307"/>
            <a:ext cx="1295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b="1"/>
              <a:t>كلّمْت</a:t>
            </a:r>
            <a:r>
              <a:rPr lang="ar-LB" altLang="en-US" sz="1800"/>
              <a:t>ُ </a:t>
            </a:r>
            <a:r>
              <a:rPr lang="ar-LB" altLang="en-US" sz="1800" b="1">
                <a:solidFill>
                  <a:srgbClr val="FF66CC"/>
                </a:solidFill>
              </a:rPr>
              <a:t>المعلِّمَيْنِ</a:t>
            </a:r>
            <a:endParaRPr lang="en-US" altLang="en-US" sz="1800" b="1">
              <a:solidFill>
                <a:srgbClr val="FF66CC"/>
              </a:solidFill>
            </a:endParaRPr>
          </a:p>
        </p:txBody>
      </p:sp>
      <p:sp>
        <p:nvSpPr>
          <p:cNvPr id="6183" name="Text Box 47"/>
          <p:cNvSpPr txBox="1">
            <a:spLocks noChangeArrowheads="1"/>
          </p:cNvSpPr>
          <p:nvPr/>
        </p:nvSpPr>
        <p:spPr bwMode="auto">
          <a:xfrm rot="16200000">
            <a:off x="6315870" y="5801520"/>
            <a:ext cx="13684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b="1"/>
              <a:t>كَلّمْتُ </a:t>
            </a:r>
            <a:r>
              <a:rPr lang="ar-LB" altLang="en-US" sz="1800" b="1">
                <a:solidFill>
                  <a:srgbClr val="FF66CC"/>
                </a:solidFill>
              </a:rPr>
              <a:t>المُعلّمَ </a:t>
            </a:r>
            <a:endParaRPr lang="en-US" altLang="en-US" sz="1800" b="1">
              <a:solidFill>
                <a:srgbClr val="FF66CC"/>
              </a:solidFill>
            </a:endParaRPr>
          </a:p>
        </p:txBody>
      </p:sp>
      <p:sp>
        <p:nvSpPr>
          <p:cNvPr id="6184" name="Text Box 48"/>
          <p:cNvSpPr txBox="1">
            <a:spLocks noChangeArrowheads="1"/>
          </p:cNvSpPr>
          <p:nvPr/>
        </p:nvSpPr>
        <p:spPr bwMode="auto">
          <a:xfrm rot="16200000">
            <a:off x="7396164" y="5800726"/>
            <a:ext cx="13668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b="1"/>
              <a:t>كَلّمتُ </a:t>
            </a:r>
            <a:r>
              <a:rPr lang="ar-LB" altLang="en-US" sz="1800" b="1">
                <a:solidFill>
                  <a:srgbClr val="FF66CC"/>
                </a:solidFill>
              </a:rPr>
              <a:t>المُعلّمينَ</a:t>
            </a:r>
            <a:endParaRPr lang="en-US" altLang="en-US" sz="1800" b="1">
              <a:solidFill>
                <a:srgbClr val="FF66CC"/>
              </a:solidFill>
            </a:endParaRPr>
          </a:p>
        </p:txBody>
      </p:sp>
      <p:sp>
        <p:nvSpPr>
          <p:cNvPr id="6185" name="Text Box 49"/>
          <p:cNvSpPr txBox="1">
            <a:spLocks noChangeArrowheads="1"/>
          </p:cNvSpPr>
          <p:nvPr/>
        </p:nvSpPr>
        <p:spPr bwMode="auto">
          <a:xfrm rot="16200000">
            <a:off x="8440739" y="5692776"/>
            <a:ext cx="11509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ar-LB" altLang="en-US" sz="1800" b="1"/>
              <a:t>كَلّمْتُ </a:t>
            </a:r>
            <a:r>
              <a:rPr lang="ar-LB" altLang="en-US" sz="1800" b="1">
                <a:solidFill>
                  <a:srgbClr val="FF66CC"/>
                </a:solidFill>
              </a:rPr>
              <a:t>أخاكَ </a:t>
            </a:r>
            <a:endParaRPr lang="en-US" altLang="en-US" sz="1800" b="1">
              <a:solidFill>
                <a:srgbClr val="FF66CC"/>
              </a:solidFill>
            </a:endParaRPr>
          </a:p>
        </p:txBody>
      </p:sp>
    </p:spTree>
    <p:extLst>
      <p:ext uri="{BB962C8B-B14F-4D97-AF65-F5344CB8AC3E}">
        <p14:creationId xmlns:p14="http://schemas.microsoft.com/office/powerpoint/2010/main" val="7947429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35175">
                                            <p:txEl>
                                              <p:pRg st="0" end="0"/>
                                            </p:txEl>
                                          </p:spTgt>
                                        </p:tgtEl>
                                        <p:attrNameLst>
                                          <p:attrName>style.visibility</p:attrName>
                                        </p:attrNameLst>
                                      </p:cBhvr>
                                      <p:to>
                                        <p:strVal val="visible"/>
                                      </p:to>
                                    </p:set>
                                    <p:animEffect transition="in" filter="blinds(horizontal)">
                                      <p:cBhvr>
                                        <p:cTn id="7" dur="500"/>
                                        <p:tgtEl>
                                          <p:spTgt spid="1351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mph" presetSubtype="0" accel="50000" fill="hold" nodeType="clickEffect">
                                  <p:stCondLst>
                                    <p:cond delay="0"/>
                                  </p:stCondLst>
                                  <p:childTnLst>
                                    <p:animScale>
                                      <p:cBhvr>
                                        <p:cTn id="11" dur="2000" fill="hold"/>
                                        <p:tgtEl>
                                          <p:spTgt spid="135175">
                                            <p:txEl>
                                              <p:pRg st="0" end="0"/>
                                            </p:txEl>
                                          </p:spTgt>
                                        </p:tgtEl>
                                      </p:cBhvr>
                                      <p:by x="150000" y="150000"/>
                                    </p:animScale>
                                  </p:childTnLst>
                                  <p:subTnLst>
                                    <p:audio>
                                      <p:cMediaNode>
                                        <p:cTn display="0" masterRel="sameClick">
                                          <p:stCondLst>
                                            <p:cond evt="begin" delay="0">
                                              <p:tn val="10"/>
                                            </p:cond>
                                          </p:stCondLst>
                                          <p:endCondLst>
                                            <p:cond evt="onStopAudio" delay="0">
                                              <p:tgtEl>
                                                <p:sldTgt/>
                                              </p:tgtEl>
                                            </p:cond>
                                          </p:endCondLst>
                                        </p:cTn>
                                        <p:tgtEl>
                                          <p:sndTgt r:embed="rId2" name="type.wav"/>
                                        </p:tgtEl>
                                      </p:cMediaNode>
                                    </p:audio>
                                  </p:subTnLst>
                                </p:cTn>
                              </p:par>
                              <p:par>
                                <p:cTn id="12" presetID="51" presetClass="entr" presetSubtype="0" fill="hold" grpId="0" nodeType="withEffect">
                                  <p:stCondLst>
                                    <p:cond delay="0"/>
                                  </p:stCondLst>
                                  <p:childTnLst>
                                    <p:set>
                                      <p:cBhvr>
                                        <p:cTn id="13" dur="1" fill="hold">
                                          <p:stCondLst>
                                            <p:cond delay="0"/>
                                          </p:stCondLst>
                                        </p:cTn>
                                        <p:tgtEl>
                                          <p:spTgt spid="135173"/>
                                        </p:tgtEl>
                                        <p:attrNameLst>
                                          <p:attrName>style.visibility</p:attrName>
                                        </p:attrNameLst>
                                      </p:cBhvr>
                                      <p:to>
                                        <p:strVal val="visible"/>
                                      </p:to>
                                    </p:set>
                                    <p:animEffect transition="in" filter="fade">
                                      <p:cBhvr>
                                        <p:cTn id="14" dur="768" decel="100000"/>
                                        <p:tgtEl>
                                          <p:spTgt spid="135173"/>
                                        </p:tgtEl>
                                      </p:cBhvr>
                                    </p:animEffect>
                                    <p:animScale>
                                      <p:cBhvr>
                                        <p:cTn id="15" dur="768" decel="100000"/>
                                        <p:tgtEl>
                                          <p:spTgt spid="135173"/>
                                        </p:tgtEl>
                                      </p:cBhvr>
                                      <p:from x="10000" y="10000"/>
                                      <p:to x="200000" y="450000"/>
                                    </p:animScale>
                                    <p:animScale>
                                      <p:cBhvr>
                                        <p:cTn id="16" dur="1230" accel="100000" fill="hold">
                                          <p:stCondLst>
                                            <p:cond delay="768"/>
                                          </p:stCondLst>
                                        </p:cTn>
                                        <p:tgtEl>
                                          <p:spTgt spid="135173"/>
                                        </p:tgtEl>
                                      </p:cBhvr>
                                      <p:from x="200000" y="450000"/>
                                      <p:to x="100000" y="100000"/>
                                    </p:animScale>
                                    <p:set>
                                      <p:cBhvr>
                                        <p:cTn id="17" dur="768" fill="hold"/>
                                        <p:tgtEl>
                                          <p:spTgt spid="135173"/>
                                        </p:tgtEl>
                                        <p:attrNameLst>
                                          <p:attrName>ppt_x</p:attrName>
                                        </p:attrNameLst>
                                      </p:cBhvr>
                                      <p:to>
                                        <p:strVal val="(0.5)"/>
                                      </p:to>
                                    </p:set>
                                    <p:anim from="(0.5)" to="(#ppt_x)" calcmode="lin" valueType="num">
                                      <p:cBhvr>
                                        <p:cTn id="18" dur="1230" accel="100000" fill="hold">
                                          <p:stCondLst>
                                            <p:cond delay="768"/>
                                          </p:stCondLst>
                                        </p:cTn>
                                        <p:tgtEl>
                                          <p:spTgt spid="135173"/>
                                        </p:tgtEl>
                                        <p:attrNameLst>
                                          <p:attrName>ppt_x</p:attrName>
                                        </p:attrNameLst>
                                      </p:cBhvr>
                                    </p:anim>
                                    <p:set>
                                      <p:cBhvr>
                                        <p:cTn id="19" dur="768" fill="hold"/>
                                        <p:tgtEl>
                                          <p:spTgt spid="135173"/>
                                        </p:tgtEl>
                                        <p:attrNameLst>
                                          <p:attrName>ppt_y</p:attrName>
                                        </p:attrNameLst>
                                      </p:cBhvr>
                                      <p:to>
                                        <p:strVal val="(#ppt_y+0.4)"/>
                                      </p:to>
                                    </p:set>
                                    <p:anim from="(#ppt_y+0.4)" to="(#ppt_y)" calcmode="lin" valueType="num">
                                      <p:cBhvr>
                                        <p:cTn id="20" dur="1230" accel="100000" fill="hold">
                                          <p:stCondLst>
                                            <p:cond delay="768"/>
                                          </p:stCondLst>
                                        </p:cTn>
                                        <p:tgtEl>
                                          <p:spTgt spid="135173"/>
                                        </p:tgtEl>
                                        <p:attrNameLst>
                                          <p:attrName>ppt_y</p:attrName>
                                        </p:attrNameLst>
                                      </p:cBhvr>
                                    </p:anim>
                                  </p:childTnLst>
                                </p:cTn>
                              </p:par>
                            </p:childTnLst>
                          </p:cTn>
                        </p:par>
                        <p:par>
                          <p:cTn id="21" fill="hold" nodeType="afterGroup">
                            <p:stCondLst>
                              <p:cond delay="2000"/>
                            </p:stCondLst>
                            <p:childTnLst>
                              <p:par>
                                <p:cTn id="22" presetID="53" presetClass="entr" presetSubtype="0" fill="hold" grpId="0" nodeType="afterEffect">
                                  <p:stCondLst>
                                    <p:cond delay="0"/>
                                  </p:stCondLst>
                                  <p:childTnLst>
                                    <p:set>
                                      <p:cBhvr>
                                        <p:cTn id="23" dur="1" fill="hold">
                                          <p:stCondLst>
                                            <p:cond delay="0"/>
                                          </p:stCondLst>
                                        </p:cTn>
                                        <p:tgtEl>
                                          <p:spTgt spid="135174">
                                            <p:bg/>
                                          </p:spTgt>
                                        </p:tgtEl>
                                        <p:attrNameLst>
                                          <p:attrName>style.visibility</p:attrName>
                                        </p:attrNameLst>
                                      </p:cBhvr>
                                      <p:to>
                                        <p:strVal val="visible"/>
                                      </p:to>
                                    </p:set>
                                    <p:anim calcmode="lin" valueType="num">
                                      <p:cBhvr>
                                        <p:cTn id="24" dur="500" fill="hold"/>
                                        <p:tgtEl>
                                          <p:spTgt spid="135174">
                                            <p:bg/>
                                          </p:spTgt>
                                        </p:tgtEl>
                                        <p:attrNameLst>
                                          <p:attrName>ppt_w</p:attrName>
                                        </p:attrNameLst>
                                      </p:cBhvr>
                                      <p:tavLst>
                                        <p:tav tm="0">
                                          <p:val>
                                            <p:fltVal val="0"/>
                                          </p:val>
                                        </p:tav>
                                        <p:tav tm="100000">
                                          <p:val>
                                            <p:strVal val="#ppt_w"/>
                                          </p:val>
                                        </p:tav>
                                      </p:tavLst>
                                    </p:anim>
                                    <p:anim calcmode="lin" valueType="num">
                                      <p:cBhvr>
                                        <p:cTn id="25" dur="500" fill="hold"/>
                                        <p:tgtEl>
                                          <p:spTgt spid="135174">
                                            <p:bg/>
                                          </p:spTgt>
                                        </p:tgtEl>
                                        <p:attrNameLst>
                                          <p:attrName>ppt_h</p:attrName>
                                        </p:attrNameLst>
                                      </p:cBhvr>
                                      <p:tavLst>
                                        <p:tav tm="0">
                                          <p:val>
                                            <p:fltVal val="0"/>
                                          </p:val>
                                        </p:tav>
                                        <p:tav tm="100000">
                                          <p:val>
                                            <p:strVal val="#ppt_h"/>
                                          </p:val>
                                        </p:tav>
                                      </p:tavLst>
                                    </p:anim>
                                    <p:animEffect transition="in" filter="fade">
                                      <p:cBhvr>
                                        <p:cTn id="26" dur="500"/>
                                        <p:tgtEl>
                                          <p:spTgt spid="135174">
                                            <p:bg/>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0" fill="hold" grpId="0" nodeType="clickEffect" nodePh="1">
                                  <p:stCondLst>
                                    <p:cond delay="0"/>
                                  </p:stCondLst>
                                  <p:endCondLst>
                                    <p:cond evt="begin" delay="0">
                                      <p:tn val="29"/>
                                    </p:cond>
                                  </p:endCondLst>
                                  <p:childTnLst>
                                    <p:set>
                                      <p:cBhvr>
                                        <p:cTn id="30" dur="1" fill="hold">
                                          <p:stCondLst>
                                            <p:cond delay="0"/>
                                          </p:stCondLst>
                                        </p:cTn>
                                        <p:tgtEl>
                                          <p:spTgt spid="135174">
                                            <p:txEl>
                                              <p:pRg st="0" end="0"/>
                                            </p:txEl>
                                          </p:spTgt>
                                        </p:tgtEl>
                                        <p:attrNameLst>
                                          <p:attrName>style.visibility</p:attrName>
                                        </p:attrNameLst>
                                      </p:cBhvr>
                                      <p:to>
                                        <p:strVal val="visible"/>
                                      </p:to>
                                    </p:set>
                                    <p:anim calcmode="lin" valueType="num">
                                      <p:cBhvr>
                                        <p:cTn id="31" dur="500" fill="hold"/>
                                        <p:tgtEl>
                                          <p:spTgt spid="135174">
                                            <p:txEl>
                                              <p:pRg st="0" end="0"/>
                                            </p:txEl>
                                          </p:spTgt>
                                        </p:tgtEl>
                                        <p:attrNameLst>
                                          <p:attrName>ppt_w</p:attrName>
                                        </p:attrNameLst>
                                      </p:cBhvr>
                                      <p:tavLst>
                                        <p:tav tm="0">
                                          <p:val>
                                            <p:fltVal val="0"/>
                                          </p:val>
                                        </p:tav>
                                        <p:tav tm="100000">
                                          <p:val>
                                            <p:strVal val="#ppt_w"/>
                                          </p:val>
                                        </p:tav>
                                      </p:tavLst>
                                    </p:anim>
                                    <p:anim calcmode="lin" valueType="num">
                                      <p:cBhvr>
                                        <p:cTn id="32" dur="500" fill="hold"/>
                                        <p:tgtEl>
                                          <p:spTgt spid="135174">
                                            <p:txEl>
                                              <p:pRg st="0" end="0"/>
                                            </p:txEl>
                                          </p:spTgt>
                                        </p:tgtEl>
                                        <p:attrNameLst>
                                          <p:attrName>ppt_h</p:attrName>
                                        </p:attrNameLst>
                                      </p:cBhvr>
                                      <p:tavLst>
                                        <p:tav tm="0">
                                          <p:val>
                                            <p:fltVal val="0"/>
                                          </p:val>
                                        </p:tav>
                                        <p:tav tm="100000">
                                          <p:val>
                                            <p:strVal val="#ppt_h"/>
                                          </p:val>
                                        </p:tav>
                                      </p:tavLst>
                                    </p:anim>
                                    <p:animEffect transition="in" filter="fade">
                                      <p:cBhvr>
                                        <p:cTn id="33" dur="500"/>
                                        <p:tgtEl>
                                          <p:spTgt spid="135174">
                                            <p:txEl>
                                              <p:pRg st="0" end="0"/>
                                            </p:txEl>
                                          </p:spTgt>
                                        </p:tgtEl>
                                      </p:cBhvr>
                                    </p:animEffect>
                                  </p:childTnLst>
                                </p:cTn>
                              </p:par>
                            </p:childTnLst>
                          </p:cTn>
                        </p:par>
                        <p:par>
                          <p:cTn id="34" fill="hold" nodeType="afterGroup">
                            <p:stCondLst>
                              <p:cond delay="500"/>
                            </p:stCondLst>
                            <p:childTnLst>
                              <p:par>
                                <p:cTn id="35" presetID="4" presetClass="emph" presetSubtype="2" fill="hold" nodeType="afterEffect">
                                  <p:stCondLst>
                                    <p:cond delay="0"/>
                                  </p:stCondLst>
                                  <p:childTnLst>
                                    <p:anim to="1.5" calcmode="lin" valueType="num">
                                      <p:cBhvr override="childStyle">
                                        <p:cTn id="36" dur="2000" fill="hold"/>
                                        <p:tgtEl>
                                          <p:spTgt spid="135191">
                                            <p:txEl>
                                              <p:pRg st="0" end="0"/>
                                            </p:txEl>
                                          </p:spTgt>
                                        </p:tgtEl>
                                        <p:attrNameLst>
                                          <p:attrName>style.fontSize</p:attrName>
                                        </p:attrNameLst>
                                      </p:cBhvr>
                                    </p:anim>
                                  </p:childTnLst>
                                </p:cTn>
                              </p:par>
                            </p:childTnLst>
                          </p:cTn>
                        </p:par>
                        <p:par>
                          <p:cTn id="37" fill="hold" nodeType="afterGroup">
                            <p:stCondLst>
                              <p:cond delay="2500"/>
                            </p:stCondLst>
                            <p:childTnLst>
                              <p:par>
                                <p:cTn id="38" presetID="8" presetClass="entr" presetSubtype="16" fill="hold" grpId="0" nodeType="afterEffect">
                                  <p:stCondLst>
                                    <p:cond delay="0"/>
                                  </p:stCondLst>
                                  <p:childTnLst>
                                    <p:set>
                                      <p:cBhvr>
                                        <p:cTn id="39" dur="1" fill="hold">
                                          <p:stCondLst>
                                            <p:cond delay="0"/>
                                          </p:stCondLst>
                                        </p:cTn>
                                        <p:tgtEl>
                                          <p:spTgt spid="135181"/>
                                        </p:tgtEl>
                                        <p:attrNameLst>
                                          <p:attrName>style.visibility</p:attrName>
                                        </p:attrNameLst>
                                      </p:cBhvr>
                                      <p:to>
                                        <p:strVal val="visible"/>
                                      </p:to>
                                    </p:set>
                                    <p:animEffect transition="in" filter="diamond(in)">
                                      <p:cBhvr>
                                        <p:cTn id="40" dur="2000"/>
                                        <p:tgtEl>
                                          <p:spTgt spid="135181"/>
                                        </p:tgtEl>
                                      </p:cBhvr>
                                    </p:animEffect>
                                  </p:childTnLst>
                                </p:cTn>
                              </p:par>
                            </p:childTnLst>
                          </p:cTn>
                        </p:par>
                        <p:par>
                          <p:cTn id="41" fill="hold" nodeType="afterGroup">
                            <p:stCondLst>
                              <p:cond delay="4500"/>
                            </p:stCondLst>
                            <p:childTnLst>
                              <p:par>
                                <p:cTn id="42" presetID="8" presetClass="entr" presetSubtype="16" fill="hold" nodeType="afterEffect">
                                  <p:stCondLst>
                                    <p:cond delay="0"/>
                                  </p:stCondLst>
                                  <p:childTnLst>
                                    <p:set>
                                      <p:cBhvr>
                                        <p:cTn id="43" dur="1" fill="hold">
                                          <p:stCondLst>
                                            <p:cond delay="0"/>
                                          </p:stCondLst>
                                        </p:cTn>
                                        <p:tgtEl>
                                          <p:spTgt spid="135182">
                                            <p:txEl>
                                              <p:pRg st="0" end="0"/>
                                            </p:txEl>
                                          </p:spTgt>
                                        </p:tgtEl>
                                        <p:attrNameLst>
                                          <p:attrName>style.visibility</p:attrName>
                                        </p:attrNameLst>
                                      </p:cBhvr>
                                      <p:to>
                                        <p:strVal val="visible"/>
                                      </p:to>
                                    </p:set>
                                    <p:animEffect transition="in" filter="diamond(in)">
                                      <p:cBhvr>
                                        <p:cTn id="44" dur="2000"/>
                                        <p:tgtEl>
                                          <p:spTgt spid="1351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3" grpId="0"/>
      <p:bldP spid="135174" grpId="0" build="p" animBg="1"/>
      <p:bldP spid="135175" grpId="0" build="allAtOnce"/>
      <p:bldP spid="13518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r>
              <a:rPr lang="ar-IQ" sz="3200" dirty="0"/>
              <a:t>فقد ينصب بالفتحة كما في الاسم المفرد وجمع التكسير مثل:</a:t>
            </a:r>
          </a:p>
          <a:p>
            <a:endParaRPr lang="ar-IQ" sz="3200" dirty="0"/>
          </a:p>
          <a:p>
            <a:r>
              <a:rPr lang="ar-IQ" sz="3200" dirty="0"/>
              <a:t>أكلَ أحمدُ التفاحةَ</a:t>
            </a:r>
          </a:p>
          <a:p>
            <a:r>
              <a:rPr lang="ar-IQ" sz="3200" dirty="0"/>
              <a:t>أكلَ: فعل ماض مبني على الفتحة الظاهرة على آخره.</a:t>
            </a:r>
          </a:p>
          <a:p>
            <a:r>
              <a:rPr lang="ar-IQ" sz="3200" dirty="0"/>
              <a:t>أحمدُ: فاعل مرفوع وعلامة رفعه الضمة الظاهرة على آخره.</a:t>
            </a:r>
          </a:p>
          <a:p>
            <a:r>
              <a:rPr lang="ar-IQ" sz="3200" dirty="0"/>
              <a:t>التفاحةَ: مفعول به منصوب وعلامة نصبه الفتحة الظاهرة على آخره.</a:t>
            </a:r>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7</a:t>
            </a:fld>
            <a:endParaRPr lang="en-US" dirty="0"/>
          </a:p>
        </p:txBody>
      </p:sp>
    </p:spTree>
    <p:extLst>
      <p:ext uri="{BB962C8B-B14F-4D97-AF65-F5344CB8AC3E}">
        <p14:creationId xmlns:p14="http://schemas.microsoft.com/office/powerpoint/2010/main" val="1368891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ar-IQ" sz="3200" dirty="0"/>
              <a:t>وقد ينصب بالياء إذا كان مثنى أو جمع مذكر سالم: مثل:</a:t>
            </a:r>
          </a:p>
          <a:p>
            <a:endParaRPr lang="ar-IQ" sz="3200" dirty="0"/>
          </a:p>
          <a:p>
            <a:r>
              <a:rPr lang="ar-IQ" sz="3200" dirty="0"/>
              <a:t>عاقبَ المدرسُ الطالبَين</a:t>
            </a:r>
          </a:p>
          <a:p>
            <a:r>
              <a:rPr lang="ar-IQ" sz="3200" dirty="0"/>
              <a:t>عاقبَ: فعل ماض مبني على الفتحة الظاهرة على آخره.</a:t>
            </a:r>
          </a:p>
          <a:p>
            <a:r>
              <a:rPr lang="ar-IQ" sz="3200" dirty="0"/>
              <a:t>المدرسُ: فاعل مرفوع وعلامة رفعه الضمة الظاهرة على آخره.</a:t>
            </a:r>
          </a:p>
          <a:p>
            <a:r>
              <a:rPr lang="ar-IQ" sz="3200" dirty="0"/>
              <a:t>الطالبين: مفعول به منصوب وعلامة نصبه الياء لأنه مثنى.</a:t>
            </a:r>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8</a:t>
            </a:fld>
            <a:endParaRPr lang="en-US" dirty="0"/>
          </a:p>
        </p:txBody>
      </p:sp>
    </p:spTree>
    <p:extLst>
      <p:ext uri="{BB962C8B-B14F-4D97-AF65-F5344CB8AC3E}">
        <p14:creationId xmlns:p14="http://schemas.microsoft.com/office/powerpoint/2010/main" val="1388740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r>
              <a:rPr lang="ar-IQ" sz="3200" dirty="0"/>
              <a:t>كرمَ المديرُ المدرسِين</a:t>
            </a:r>
          </a:p>
          <a:p>
            <a:r>
              <a:rPr lang="ar-IQ" sz="3200" dirty="0"/>
              <a:t>كرمَ: فعل ماض مبني على الفتحة الظاهرة على آخره.</a:t>
            </a:r>
          </a:p>
          <a:p>
            <a:r>
              <a:rPr lang="ar-IQ" sz="3200" dirty="0"/>
              <a:t>المديرُ: فاعل مرفوع وعلامة رفعه الضمة الظاهرة على آخره.</a:t>
            </a:r>
          </a:p>
          <a:p>
            <a:r>
              <a:rPr lang="ar-IQ" sz="3200" dirty="0"/>
              <a:t>المدرسِين: مفعول به منصوب وعلامه نصبه الياء لأنه جمع مذكر سالم.</a:t>
            </a:r>
          </a:p>
        </p:txBody>
      </p:sp>
      <p:sp>
        <p:nvSpPr>
          <p:cNvPr id="4" name="عنصر نائب للتاريخ 3"/>
          <p:cNvSpPr>
            <a:spLocks noGrp="1"/>
          </p:cNvSpPr>
          <p:nvPr>
            <p:ph type="dt" sz="half" idx="10"/>
          </p:nvPr>
        </p:nvSpPr>
        <p:spPr/>
        <p:txBody>
          <a:bodyPr/>
          <a:lstStyle/>
          <a:p>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6D22F896-40B5-4ADD-8801-0D06FADFA095}" type="slidenum">
              <a:rPr lang="en-US" smtClean="0"/>
              <a:pPr/>
              <a:t>9</a:t>
            </a:fld>
            <a:endParaRPr lang="en-US" dirty="0"/>
          </a:p>
        </p:txBody>
      </p:sp>
    </p:spTree>
    <p:extLst>
      <p:ext uri="{BB962C8B-B14F-4D97-AF65-F5344CB8AC3E}">
        <p14:creationId xmlns:p14="http://schemas.microsoft.com/office/powerpoint/2010/main" val="30196942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1226</TotalTime>
  <Words>2013</Words>
  <Application>Microsoft Office PowerPoint</Application>
  <PresentationFormat>Widescreen</PresentationFormat>
  <Paragraphs>406</Paragraphs>
  <Slides>50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50</vt:i4>
      </vt:variant>
    </vt:vector>
  </HeadingPairs>
  <TitlesOfParts>
    <vt:vector size="58" baseType="lpstr">
      <vt:lpstr>Arabic Typesetting</vt:lpstr>
      <vt:lpstr>Arial</vt:lpstr>
      <vt:lpstr>Calibri</vt:lpstr>
      <vt:lpstr>Constantia</vt:lpstr>
      <vt:lpstr>Simplified Arabic</vt:lpstr>
      <vt:lpstr>Times New Roman</vt:lpstr>
      <vt:lpstr>Wingdings 2</vt:lpstr>
      <vt:lpstr>تدفق</vt:lpstr>
      <vt:lpstr>   </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المحور الثاني لكفاءة اللغه العربيه  النواسخ /كان وخواتها</dc:title>
  <dc:creator>user</dc:creator>
  <cp:lastModifiedBy>HP</cp:lastModifiedBy>
  <cp:revision>55</cp:revision>
  <dcterms:created xsi:type="dcterms:W3CDTF">2021-11-15T20:42:16Z</dcterms:created>
  <dcterms:modified xsi:type="dcterms:W3CDTF">2022-12-30T16:27:03Z</dcterms:modified>
</cp:coreProperties>
</file>