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62" r:id="rId2"/>
    <p:sldId id="264" r:id="rId3"/>
    <p:sldId id="257" r:id="rId4"/>
    <p:sldId id="258" r:id="rId5"/>
    <p:sldId id="259" r:id="rId6"/>
    <p:sldId id="260" r:id="rId7"/>
    <p:sldId id="265"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3" d="100"/>
          <a:sy n="63" d="100"/>
        </p:scale>
        <p:origin x="-152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15/03/1448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286000" y="1397675"/>
            <a:ext cx="5022304" cy="4926990"/>
          </a:xfrm>
          <a:prstGeom prst="rect">
            <a:avLst/>
          </a:prstGeom>
        </p:spPr>
        <p:txBody>
          <a:bodyPr wrap="square">
            <a:spAutoFit/>
          </a:bodyPr>
          <a:lstStyle/>
          <a:p>
            <a:pPr algn="ctr" rtl="0">
              <a:lnSpc>
                <a:spcPct val="120000"/>
              </a:lnSpc>
              <a:spcBef>
                <a:spcPts val="800"/>
              </a:spcBef>
              <a:spcAft>
                <a:spcPts val="1490"/>
              </a:spcAft>
            </a:pPr>
            <a:r>
              <a:rPr lang="ar-SA" sz="4000" b="1" dirty="0" smtClean="0">
                <a:solidFill>
                  <a:srgbClr val="FF0000"/>
                </a:solidFill>
                <a:latin typeface="Simplified Arabic" pitchFamily="18" charset="-78"/>
                <a:cs typeface="Simplified Arabic" pitchFamily="18" charset="-78"/>
              </a:rPr>
              <a:t>كلية </a:t>
            </a:r>
            <a:r>
              <a:rPr lang="ar-SA" sz="4000" b="1" dirty="0">
                <a:solidFill>
                  <a:srgbClr val="FF0000"/>
                </a:solidFill>
                <a:latin typeface="Simplified Arabic" pitchFamily="18" charset="-78"/>
                <a:cs typeface="Simplified Arabic" pitchFamily="18" charset="-78"/>
              </a:rPr>
              <a:t>الآداب</a:t>
            </a:r>
            <a:endParaRPr lang="en-US" sz="2000" dirty="0">
              <a:solidFill>
                <a:srgbClr val="FF0000"/>
              </a:solidFill>
              <a:latin typeface="Simplified Arabic" pitchFamily="18" charset="-78"/>
              <a:cs typeface="Simplified Arabic" pitchFamily="18" charset="-78"/>
            </a:endParaRPr>
          </a:p>
          <a:p>
            <a:pPr algn="ctr" rtl="0">
              <a:lnSpc>
                <a:spcPct val="120000"/>
              </a:lnSpc>
              <a:spcBef>
                <a:spcPts val="800"/>
              </a:spcBef>
              <a:spcAft>
                <a:spcPts val="1400"/>
              </a:spcAft>
            </a:pPr>
            <a:r>
              <a:rPr lang="ar-SA" sz="4000" b="1" dirty="0">
                <a:solidFill>
                  <a:srgbClr val="FF0000"/>
                </a:solidFill>
                <a:latin typeface="Simplified Arabic" pitchFamily="18" charset="-78"/>
                <a:cs typeface="Simplified Arabic" pitchFamily="18" charset="-78"/>
              </a:rPr>
              <a:t>قسم اللغة العربية</a:t>
            </a:r>
            <a:endParaRPr lang="en-US" sz="2000" dirty="0">
              <a:solidFill>
                <a:srgbClr val="FF0000"/>
              </a:solidFill>
              <a:latin typeface="Simplified Arabic" pitchFamily="18" charset="-78"/>
              <a:cs typeface="Simplified Arabic" pitchFamily="18" charset="-78"/>
            </a:endParaRPr>
          </a:p>
          <a:p>
            <a:pPr algn="ctr" rtl="0">
              <a:lnSpc>
                <a:spcPct val="120000"/>
              </a:lnSpc>
              <a:spcBef>
                <a:spcPts val="800"/>
              </a:spcBef>
              <a:spcAft>
                <a:spcPts val="1400"/>
              </a:spcAft>
            </a:pPr>
            <a:r>
              <a:rPr lang="ar-SA" sz="4000" b="1" dirty="0">
                <a:solidFill>
                  <a:srgbClr val="FF0000"/>
                </a:solidFill>
                <a:latin typeface="Simplified Arabic" pitchFamily="18" charset="-78"/>
                <a:cs typeface="Simplified Arabic" pitchFamily="18" charset="-78"/>
              </a:rPr>
              <a:t>المرحلة الرابعة</a:t>
            </a:r>
            <a:endParaRPr lang="en-US" sz="2000" dirty="0">
              <a:solidFill>
                <a:srgbClr val="FF0000"/>
              </a:solidFill>
              <a:latin typeface="Simplified Arabic" pitchFamily="18" charset="-78"/>
              <a:cs typeface="Simplified Arabic" pitchFamily="18" charset="-78"/>
            </a:endParaRPr>
          </a:p>
          <a:p>
            <a:pPr algn="ctr" rtl="0">
              <a:lnSpc>
                <a:spcPct val="120000"/>
              </a:lnSpc>
              <a:spcBef>
                <a:spcPts val="800"/>
              </a:spcBef>
              <a:spcAft>
                <a:spcPts val="1400"/>
              </a:spcAft>
            </a:pPr>
            <a:r>
              <a:rPr lang="ar-SA" sz="4000" b="1" dirty="0" smtClean="0">
                <a:solidFill>
                  <a:srgbClr val="FF0000"/>
                </a:solidFill>
                <a:latin typeface="Simplified Arabic" pitchFamily="18" charset="-78"/>
                <a:cs typeface="Simplified Arabic" pitchFamily="18" charset="-78"/>
              </a:rPr>
              <a:t>منهج </a:t>
            </a:r>
            <a:r>
              <a:rPr lang="ar-SA" sz="4000" b="1" dirty="0">
                <a:solidFill>
                  <a:srgbClr val="FF0000"/>
                </a:solidFill>
                <a:latin typeface="Simplified Arabic" pitchFamily="18" charset="-78"/>
                <a:cs typeface="Simplified Arabic" pitchFamily="18" charset="-78"/>
              </a:rPr>
              <a:t>البحث</a:t>
            </a:r>
            <a:endParaRPr lang="en-US" sz="2000" dirty="0">
              <a:solidFill>
                <a:srgbClr val="FF0000"/>
              </a:solidFill>
              <a:latin typeface="Simplified Arabic" pitchFamily="18" charset="-78"/>
              <a:cs typeface="Simplified Arabic" pitchFamily="18" charset="-78"/>
            </a:endParaRPr>
          </a:p>
          <a:p>
            <a:pPr algn="ctr" rtl="0">
              <a:lnSpc>
                <a:spcPct val="120000"/>
              </a:lnSpc>
              <a:spcBef>
                <a:spcPts val="800"/>
              </a:spcBef>
              <a:spcAft>
                <a:spcPts val="1400"/>
              </a:spcAft>
            </a:pPr>
            <a:r>
              <a:rPr lang="ar-SA" sz="4000" b="1" dirty="0" err="1" smtClean="0">
                <a:solidFill>
                  <a:srgbClr val="FF0000"/>
                </a:solidFill>
                <a:latin typeface="Simplified Arabic" pitchFamily="18" charset="-78"/>
                <a:cs typeface="Simplified Arabic" pitchFamily="18" charset="-78"/>
              </a:rPr>
              <a:t>أ.د</a:t>
            </a:r>
            <a:r>
              <a:rPr lang="ar-SA" sz="4000" b="1" dirty="0">
                <a:solidFill>
                  <a:srgbClr val="FF0000"/>
                </a:solidFill>
                <a:latin typeface="Simplified Arabic" pitchFamily="18" charset="-78"/>
                <a:cs typeface="Simplified Arabic" pitchFamily="18" charset="-78"/>
              </a:rPr>
              <a:t>. رياض عبود </a:t>
            </a:r>
            <a:r>
              <a:rPr lang="ar-SA" sz="4000" b="1" dirty="0" err="1">
                <a:solidFill>
                  <a:srgbClr val="FF0000"/>
                </a:solidFill>
                <a:latin typeface="Simplified Arabic" pitchFamily="18" charset="-78"/>
                <a:cs typeface="Simplified Arabic" pitchFamily="18" charset="-78"/>
              </a:rPr>
              <a:t>إهوين</a:t>
            </a:r>
            <a:endParaRPr lang="en-US" sz="2000" dirty="0">
              <a:ln>
                <a:noFill/>
              </a:ln>
              <a:solidFill>
                <a:srgbClr val="FF0000"/>
              </a:solidFill>
              <a:effectLst/>
              <a:latin typeface="Simplified Arabic" pitchFamily="18" charset="-78"/>
              <a:cs typeface="Simplified Arabic" pitchFamily="18" charset="-78"/>
            </a:endParaRPr>
          </a:p>
        </p:txBody>
      </p:sp>
    </p:spTree>
    <p:extLst>
      <p:ext uri="{BB962C8B-B14F-4D97-AF65-F5344CB8AC3E}">
        <p14:creationId xmlns:p14="http://schemas.microsoft.com/office/powerpoint/2010/main" val="2398433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47664" y="274638"/>
            <a:ext cx="6529536" cy="3442394"/>
          </a:xfrm>
        </p:spPr>
        <p:txBody>
          <a:bodyPr/>
          <a:lstStyle/>
          <a:p>
            <a:r>
              <a:rPr lang="ar-IQ" sz="6000" b="1" dirty="0" smtClean="0">
                <a:solidFill>
                  <a:srgbClr val="FF0000"/>
                </a:solidFill>
              </a:rPr>
              <a:t>مفهوم البحث العلمي وخصائصه</a:t>
            </a:r>
            <a:endParaRPr lang="ar-IQ" sz="6000" b="1" dirty="0">
              <a:solidFill>
                <a:srgbClr val="FF0000"/>
              </a:solidFill>
            </a:endParaRPr>
          </a:p>
        </p:txBody>
      </p:sp>
    </p:spTree>
    <p:extLst>
      <p:ext uri="{BB962C8B-B14F-4D97-AF65-F5344CB8AC3E}">
        <p14:creationId xmlns:p14="http://schemas.microsoft.com/office/powerpoint/2010/main" val="831767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lnSpc>
                <a:spcPct val="120000"/>
              </a:lnSpc>
              <a:spcBef>
                <a:spcPts val="800"/>
              </a:spcBef>
              <a:spcAft>
                <a:spcPts val="1490"/>
              </a:spcAft>
            </a:pPr>
            <a:r>
              <a:rPr lang="en-US" sz="4400" b="1" dirty="0" smtClean="0">
                <a:solidFill>
                  <a:srgbClr val="FF0000"/>
                </a:solidFill>
                <a:effectLst/>
                <a:latin typeface="Arial Unicode MS"/>
              </a:rPr>
              <a:t/>
            </a:r>
            <a:br>
              <a:rPr lang="en-US" sz="4400" b="1" dirty="0" smtClean="0">
                <a:solidFill>
                  <a:srgbClr val="FF0000"/>
                </a:solidFill>
                <a:effectLst/>
                <a:latin typeface="Arial Unicode MS"/>
              </a:rPr>
            </a:br>
            <a:r>
              <a:rPr lang="en-US" sz="4400" b="1" dirty="0">
                <a:solidFill>
                  <a:srgbClr val="FF0000"/>
                </a:solidFill>
                <a:effectLst/>
                <a:latin typeface="Arial Unicode MS"/>
              </a:rPr>
              <a:t/>
            </a:r>
            <a:br>
              <a:rPr lang="en-US" sz="4400" b="1" dirty="0">
                <a:solidFill>
                  <a:srgbClr val="FF0000"/>
                </a:solidFill>
                <a:effectLst/>
                <a:latin typeface="Arial Unicode MS"/>
              </a:rPr>
            </a:br>
            <a:r>
              <a:rPr lang="en-US" sz="4400" b="1" dirty="0" smtClean="0">
                <a:solidFill>
                  <a:srgbClr val="FF0000"/>
                </a:solidFill>
                <a:effectLst/>
                <a:latin typeface="Arial Unicode MS"/>
              </a:rPr>
              <a:t/>
            </a:r>
            <a:br>
              <a:rPr lang="en-US" sz="4400" b="1" dirty="0" smtClean="0">
                <a:solidFill>
                  <a:srgbClr val="FF0000"/>
                </a:solidFill>
                <a:effectLst/>
                <a:latin typeface="Arial Unicode MS"/>
              </a:rPr>
            </a:br>
            <a:r>
              <a:rPr lang="ar-SA" sz="4400" b="1" dirty="0" smtClean="0">
                <a:solidFill>
                  <a:srgbClr val="FF0000"/>
                </a:solidFill>
                <a:effectLst/>
                <a:latin typeface="Arial Unicode MS"/>
              </a:rPr>
              <a:t>أولًا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مفهوم البحث العلمي</a:t>
            </a:r>
            <a:r>
              <a:rPr lang="en-US" sz="2400" dirty="0">
                <a:solidFill>
                  <a:srgbClr val="000000"/>
                </a:solidFill>
                <a:effectLst/>
                <a:latin typeface="Arial Unicode MS"/>
              </a:rPr>
              <a:t/>
            </a:r>
            <a:br>
              <a:rPr lang="en-US" sz="2400" dirty="0">
                <a:solidFill>
                  <a:srgbClr val="000000"/>
                </a:solidFill>
                <a:effectLst/>
                <a:latin typeface="Arial Unicode MS"/>
              </a:rPr>
            </a:br>
            <a:r>
              <a:rPr lang="en-US" sz="4400" b="1" dirty="0" smtClean="0">
                <a:solidFill>
                  <a:srgbClr val="FF0000"/>
                </a:solidFill>
                <a:effectLst/>
                <a:latin typeface="Arial Unicode MS"/>
              </a:rPr>
              <a:t/>
            </a:r>
            <a:br>
              <a:rPr lang="en-US" sz="4400" b="1" dirty="0" smtClean="0">
                <a:solidFill>
                  <a:srgbClr val="FF0000"/>
                </a:solidFill>
                <a:effectLst/>
                <a:latin typeface="Arial Unicode MS"/>
              </a:rPr>
            </a:br>
            <a:r>
              <a:rPr lang="en-US" sz="2400" dirty="0">
                <a:solidFill>
                  <a:srgbClr val="FF0000"/>
                </a:solidFill>
                <a:effectLst/>
                <a:latin typeface="Arial Unicode MS"/>
              </a:rPr>
              <a:t/>
            </a:r>
            <a:br>
              <a:rPr lang="en-US" sz="2400" dirty="0">
                <a:solidFill>
                  <a:srgbClr val="FF0000"/>
                </a:solidFill>
                <a:effectLst/>
                <a:latin typeface="Arial Unicode MS"/>
              </a:rPr>
            </a:br>
            <a:r>
              <a:rPr lang="en-US" sz="1300" dirty="0">
                <a:solidFill>
                  <a:srgbClr val="FF0000"/>
                </a:solidFill>
                <a:effectLst/>
                <a:latin typeface="Arial Unicode MS"/>
                <a:ea typeface="+mn-ea"/>
                <a:cs typeface="+mn-cs"/>
              </a:rPr>
              <a:t/>
            </a:r>
            <a:br>
              <a:rPr lang="en-US" sz="1300" dirty="0">
                <a:solidFill>
                  <a:srgbClr val="FF0000"/>
                </a:solidFill>
                <a:effectLst/>
                <a:latin typeface="Arial Unicode MS"/>
                <a:ea typeface="+mn-ea"/>
                <a:cs typeface="+mn-cs"/>
              </a:rPr>
            </a:br>
            <a:endParaRPr lang="ar-IQ" b="1" dirty="0">
              <a:solidFill>
                <a:srgbClr val="FF0000"/>
              </a:solidFill>
            </a:endParaRPr>
          </a:p>
        </p:txBody>
      </p:sp>
      <p:sp>
        <p:nvSpPr>
          <p:cNvPr id="3" name="عنصر نائب للمحتوى 2"/>
          <p:cNvSpPr>
            <a:spLocks noGrp="1"/>
          </p:cNvSpPr>
          <p:nvPr>
            <p:ph idx="1"/>
          </p:nvPr>
        </p:nvSpPr>
        <p:spPr/>
        <p:txBody>
          <a:bodyPr>
            <a:normAutofit fontScale="70000" lnSpcReduction="20000"/>
          </a:bodyPr>
          <a:lstStyle/>
          <a:p>
            <a:endParaRPr lang="ar-IQ" sz="3600" b="1" spc="15" dirty="0" smtClean="0">
              <a:solidFill>
                <a:srgbClr val="202124"/>
              </a:solidFill>
              <a:ea typeface="Times New Roman"/>
              <a:cs typeface="Simplified Arabic"/>
            </a:endParaRPr>
          </a:p>
          <a:p>
            <a:endParaRPr lang="ar-IQ" sz="3600" b="1" spc="15" dirty="0">
              <a:solidFill>
                <a:srgbClr val="202124"/>
              </a:solidFill>
              <a:ea typeface="Times New Roman"/>
              <a:cs typeface="Simplified Arabic"/>
            </a:endParaRPr>
          </a:p>
          <a:p>
            <a:pPr>
              <a:lnSpc>
                <a:spcPct val="120000"/>
              </a:lnSpc>
              <a:spcBef>
                <a:spcPts val="800"/>
              </a:spcBef>
              <a:spcAft>
                <a:spcPts val="1200"/>
              </a:spcAft>
            </a:pPr>
            <a:r>
              <a:rPr lang="ar-SA" sz="3600" dirty="0" smtClean="0">
                <a:solidFill>
                  <a:srgbClr val="000000"/>
                </a:solidFill>
                <a:latin typeface="Arial Unicode MS"/>
              </a:rPr>
              <a:t>البحث </a:t>
            </a:r>
            <a:r>
              <a:rPr lang="ar-SA" sz="3600" dirty="0">
                <a:solidFill>
                  <a:srgbClr val="000000"/>
                </a:solidFill>
                <a:latin typeface="Arial Unicode MS"/>
              </a:rPr>
              <a:t>العلمي هو نشاط فكري ومنهجي يقوم به الباحث بهدف الوصول إلى معرفة جديدة، أو التحقق من معرفة سابقة، أو تفسير ظاهرة أو معالجة مشكلة علمية، وذلك من خلال اتباع خطوات منظمة تعتمد على الملاحظة والتحليل والاستدلال والاستناد إلى الأدلة والمصادر الموثوقة</a:t>
            </a:r>
            <a:r>
              <a:rPr lang="ar-SA" sz="3600" dirty="0">
                <a:solidFill>
                  <a:srgbClr val="000000"/>
                </a:solidFill>
                <a:latin typeface="Times New Roman"/>
              </a:rPr>
              <a:t>.</a:t>
            </a:r>
            <a:endParaRPr lang="en-US" sz="2000" dirty="0">
              <a:solidFill>
                <a:srgbClr val="000000"/>
              </a:solidFill>
              <a:latin typeface="Arial Unicode MS"/>
            </a:endParaRPr>
          </a:p>
          <a:p>
            <a:pPr>
              <a:lnSpc>
                <a:spcPct val="120000"/>
              </a:lnSpc>
              <a:spcBef>
                <a:spcPts val="800"/>
              </a:spcBef>
              <a:spcAft>
                <a:spcPts val="1200"/>
              </a:spcAft>
            </a:pPr>
            <a:r>
              <a:rPr lang="ar-SA" sz="3600" dirty="0">
                <a:solidFill>
                  <a:srgbClr val="000000"/>
                </a:solidFill>
                <a:latin typeface="Arial Unicode MS"/>
              </a:rPr>
              <a:t>ولا يقوم البحث العلمي على جمع المعلومات فحسب، وإنما يتطلب قدرة الباحث على </a:t>
            </a:r>
            <a:r>
              <a:rPr lang="ar-SA" sz="3600" b="1" dirty="0">
                <a:solidFill>
                  <a:srgbClr val="000000"/>
                </a:solidFill>
                <a:latin typeface="Arial Unicode MS"/>
              </a:rPr>
              <a:t>تحليل المعلومات ونقدها وتنظيمها وربطها بمشكلة البحث</a:t>
            </a:r>
            <a:r>
              <a:rPr lang="ar-SA" sz="3600" dirty="0">
                <a:solidFill>
                  <a:srgbClr val="000000"/>
                </a:solidFill>
                <a:latin typeface="Arial Unicode MS"/>
              </a:rPr>
              <a:t>، وصولًا إلى نتائج علمية يمكن الإفادة منها</a:t>
            </a:r>
            <a:r>
              <a:rPr lang="ar-SA" sz="3600" dirty="0">
                <a:solidFill>
                  <a:srgbClr val="000000"/>
                </a:solidFill>
                <a:latin typeface="Times New Roman"/>
              </a:rPr>
              <a:t>.</a:t>
            </a:r>
            <a:endParaRPr lang="en-US" sz="2000" dirty="0">
              <a:ln>
                <a:noFill/>
              </a:ln>
              <a:solidFill>
                <a:srgbClr val="000000"/>
              </a:solidFill>
              <a:effectLst/>
              <a:latin typeface="Arial Unicode MS"/>
            </a:endParaRPr>
          </a:p>
        </p:txBody>
      </p:sp>
    </p:spTree>
    <p:extLst>
      <p:ext uri="{BB962C8B-B14F-4D97-AF65-F5344CB8AC3E}">
        <p14:creationId xmlns:p14="http://schemas.microsoft.com/office/powerpoint/2010/main" val="91434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rtl="0">
              <a:lnSpc>
                <a:spcPct val="120000"/>
              </a:lnSpc>
              <a:spcBef>
                <a:spcPts val="800"/>
              </a:spcBef>
              <a:spcAft>
                <a:spcPts val="1490"/>
              </a:spcAft>
            </a:pPr>
            <a:r>
              <a:rPr lang="ar-SA" sz="4400" b="1" dirty="0" smtClean="0">
                <a:solidFill>
                  <a:srgbClr val="FF0000"/>
                </a:solidFill>
                <a:effectLst/>
                <a:latin typeface="Arial Unicode MS"/>
              </a:rPr>
              <a:t>ثانيًا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أهمية البحث </a:t>
            </a:r>
            <a:r>
              <a:rPr lang="ar-SA" sz="4400" b="1" dirty="0" smtClean="0">
                <a:solidFill>
                  <a:srgbClr val="FF0000"/>
                </a:solidFill>
                <a:effectLst/>
                <a:latin typeface="Arial Unicode MS"/>
              </a:rPr>
              <a:t>العلمي</a:t>
            </a:r>
            <a:endParaRPr lang="ar-IQ" b="1" dirty="0">
              <a:solidFill>
                <a:srgbClr val="FF0000"/>
              </a:solidFill>
            </a:endParaRPr>
          </a:p>
        </p:txBody>
      </p:sp>
      <p:sp>
        <p:nvSpPr>
          <p:cNvPr id="3" name="عنصر نائب للمحتوى 2"/>
          <p:cNvSpPr>
            <a:spLocks noGrp="1"/>
          </p:cNvSpPr>
          <p:nvPr>
            <p:ph idx="1"/>
          </p:nvPr>
        </p:nvSpPr>
        <p:spPr/>
        <p:txBody>
          <a:bodyPr/>
          <a:lstStyle/>
          <a:p>
            <a:pPr marL="82296" indent="0">
              <a:lnSpc>
                <a:spcPct val="120000"/>
              </a:lnSpc>
              <a:spcBef>
                <a:spcPts val="800"/>
              </a:spcBef>
              <a:spcAft>
                <a:spcPts val="1200"/>
              </a:spcAft>
              <a:buNone/>
            </a:pPr>
            <a:r>
              <a:rPr lang="ar-SA" sz="2400" dirty="0">
                <a:solidFill>
                  <a:srgbClr val="000000"/>
                </a:solidFill>
                <a:latin typeface="Arial Unicode MS"/>
                <a:cs typeface="Simplified Arabic"/>
              </a:rPr>
              <a:t>تتمثل أهمية البحث العلمي في كونه وسيلة أساسية لتطور العلوم </a:t>
            </a:r>
            <a:r>
              <a:rPr lang="ar-SA" sz="2400" dirty="0" smtClean="0">
                <a:solidFill>
                  <a:srgbClr val="000000"/>
                </a:solidFill>
                <a:latin typeface="Arial Unicode MS"/>
                <a:cs typeface="Simplified Arabic"/>
              </a:rPr>
              <a:t>والمعارف،</a:t>
            </a:r>
            <a:r>
              <a:rPr lang="ar-IQ" sz="2400" dirty="0">
                <a:solidFill>
                  <a:srgbClr val="000000"/>
                </a:solidFill>
                <a:latin typeface="Arial Unicode MS"/>
                <a:cs typeface="Simplified Arabic"/>
              </a:rPr>
              <a:t> </a:t>
            </a:r>
            <a:r>
              <a:rPr lang="ar-SA" sz="2400" dirty="0" smtClean="0">
                <a:solidFill>
                  <a:srgbClr val="000000"/>
                </a:solidFill>
                <a:latin typeface="Arial Unicode MS"/>
                <a:cs typeface="Simplified Arabic"/>
              </a:rPr>
              <a:t>ومن </a:t>
            </a:r>
            <a:r>
              <a:rPr lang="ar-SA" sz="2400" dirty="0">
                <a:solidFill>
                  <a:srgbClr val="000000"/>
                </a:solidFill>
                <a:latin typeface="Arial Unicode MS"/>
                <a:cs typeface="Simplified Arabic"/>
              </a:rPr>
              <a:t>أبرز وظائفه:</a:t>
            </a:r>
            <a:endParaRPr lang="en-US" sz="1400" dirty="0">
              <a:solidFill>
                <a:srgbClr val="000000"/>
              </a:solidFill>
              <a:latin typeface="Arial Unicode MS"/>
            </a:endParaRPr>
          </a:p>
          <a:p>
            <a:pPr marL="342900" lvl="0" indent="-342900" rtl="0" fontAlgn="base">
              <a:lnSpc>
                <a:spcPct val="120000"/>
              </a:lnSpc>
              <a:spcBef>
                <a:spcPts val="800"/>
              </a:spcBef>
              <a:spcAft>
                <a:spcPts val="0"/>
              </a:spcAft>
              <a:buFont typeface="+mj-lt"/>
              <a:buAutoNum type="arabicPeriod"/>
            </a:pPr>
            <a:r>
              <a:rPr lang="ar-SA" sz="2400" kern="0" dirty="0">
                <a:solidFill>
                  <a:srgbClr val="000000"/>
                </a:solidFill>
                <a:latin typeface="Times New Roman"/>
                <a:ea typeface="Times New Roman"/>
                <a:cs typeface="Simplified Arabic"/>
              </a:rPr>
              <a:t>الكشف عن حقائق جديدة.</a:t>
            </a:r>
            <a:endParaRPr lang="en-US" sz="1400" kern="0" dirty="0">
              <a:solidFill>
                <a:srgbClr val="000000"/>
              </a:solidFill>
              <a:latin typeface="Times New Roman"/>
              <a:ea typeface="Times New Roman"/>
              <a:cs typeface="Times New Roman"/>
            </a:endParaRPr>
          </a:p>
          <a:p>
            <a:pPr marL="342900" lvl="0" indent="-342900" rtl="0" fontAlgn="base">
              <a:lnSpc>
                <a:spcPct val="120000"/>
              </a:lnSpc>
              <a:spcBef>
                <a:spcPts val="800"/>
              </a:spcBef>
              <a:spcAft>
                <a:spcPts val="0"/>
              </a:spcAft>
              <a:buFont typeface="+mj-lt"/>
              <a:buAutoNum type="arabicPeriod"/>
            </a:pPr>
            <a:r>
              <a:rPr lang="ar-SA" sz="2400" kern="0" dirty="0">
                <a:solidFill>
                  <a:srgbClr val="000000"/>
                </a:solidFill>
                <a:latin typeface="Times New Roman"/>
                <a:ea typeface="Times New Roman"/>
                <a:cs typeface="Simplified Arabic"/>
              </a:rPr>
              <a:t>تفسير الظواهر العلمية والإنسانية.</a:t>
            </a:r>
            <a:endParaRPr lang="en-US" sz="1400" kern="0" dirty="0">
              <a:solidFill>
                <a:srgbClr val="000000"/>
              </a:solidFill>
              <a:latin typeface="Times New Roman"/>
              <a:ea typeface="Times New Roman"/>
              <a:cs typeface="Times New Roman"/>
            </a:endParaRPr>
          </a:p>
          <a:p>
            <a:pPr marL="342900" lvl="0" indent="-342900" rtl="0" fontAlgn="base">
              <a:lnSpc>
                <a:spcPct val="120000"/>
              </a:lnSpc>
              <a:spcBef>
                <a:spcPts val="800"/>
              </a:spcBef>
              <a:spcAft>
                <a:spcPts val="0"/>
              </a:spcAft>
              <a:buFont typeface="+mj-lt"/>
              <a:buAutoNum type="arabicPeriod"/>
            </a:pPr>
            <a:r>
              <a:rPr lang="ar-SA" sz="2400" kern="0" dirty="0">
                <a:solidFill>
                  <a:srgbClr val="000000"/>
                </a:solidFill>
                <a:latin typeface="Times New Roman"/>
                <a:ea typeface="Times New Roman"/>
                <a:cs typeface="Simplified Arabic"/>
              </a:rPr>
              <a:t>معالجة المشكلات التي تواجه المجتمع.</a:t>
            </a:r>
            <a:endParaRPr lang="en-US" sz="1400" kern="0" dirty="0">
              <a:solidFill>
                <a:srgbClr val="000000"/>
              </a:solidFill>
              <a:latin typeface="Times New Roman"/>
              <a:ea typeface="Times New Roman"/>
              <a:cs typeface="Times New Roman"/>
            </a:endParaRPr>
          </a:p>
          <a:p>
            <a:pPr marL="342900" lvl="0" indent="-342900" rtl="0" fontAlgn="base">
              <a:lnSpc>
                <a:spcPct val="120000"/>
              </a:lnSpc>
              <a:spcBef>
                <a:spcPts val="800"/>
              </a:spcBef>
              <a:spcAft>
                <a:spcPts val="0"/>
              </a:spcAft>
              <a:buFont typeface="+mj-lt"/>
              <a:buAutoNum type="arabicPeriod"/>
            </a:pPr>
            <a:r>
              <a:rPr lang="ar-SA" sz="2400" kern="0" dirty="0">
                <a:solidFill>
                  <a:srgbClr val="000000"/>
                </a:solidFill>
                <a:latin typeface="Times New Roman"/>
                <a:ea typeface="Times New Roman"/>
                <a:cs typeface="Simplified Arabic"/>
              </a:rPr>
              <a:t>تطوير المعرفة السابقة وتصحيح بعض نتائجها.</a:t>
            </a:r>
            <a:endParaRPr lang="en-US" sz="1400" kern="0" dirty="0">
              <a:solidFill>
                <a:srgbClr val="000000"/>
              </a:solidFill>
              <a:latin typeface="Times New Roman"/>
              <a:ea typeface="Times New Roman"/>
              <a:cs typeface="Times New Roman"/>
            </a:endParaRPr>
          </a:p>
          <a:p>
            <a:pPr marL="342900" lvl="0" indent="-342900" rtl="0" fontAlgn="base">
              <a:lnSpc>
                <a:spcPct val="120000"/>
              </a:lnSpc>
              <a:spcBef>
                <a:spcPts val="800"/>
              </a:spcBef>
              <a:spcAft>
                <a:spcPts val="0"/>
              </a:spcAft>
              <a:buFont typeface="+mj-lt"/>
              <a:buAutoNum type="arabicPeriod"/>
            </a:pPr>
            <a:r>
              <a:rPr lang="ar-SA" sz="2400" kern="0" dirty="0">
                <a:solidFill>
                  <a:srgbClr val="000000"/>
                </a:solidFill>
                <a:latin typeface="Times New Roman"/>
                <a:ea typeface="Times New Roman"/>
                <a:cs typeface="Simplified Arabic"/>
              </a:rPr>
              <a:t>الإفادة من التراث العلمي وإعادة قراءته بصورة نقدية.</a:t>
            </a:r>
            <a:endParaRPr lang="en-US" sz="1400" kern="0" dirty="0">
              <a:solidFill>
                <a:srgbClr val="000000"/>
              </a:solidFill>
              <a:latin typeface="Times New Roman"/>
              <a:ea typeface="Times New Roman"/>
              <a:cs typeface="Times New Roman"/>
            </a:endParaRPr>
          </a:p>
          <a:p>
            <a:r>
              <a:rPr lang="ar-SA" sz="2400" dirty="0">
                <a:ea typeface="Arial Unicode MS"/>
                <a:cs typeface="Simplified Arabic"/>
              </a:rPr>
              <a:t>الإسهام في تطوير التخصص </a:t>
            </a:r>
            <a:r>
              <a:rPr lang="ar-SA" sz="2400" dirty="0" smtClean="0">
                <a:ea typeface="Arial Unicode MS"/>
                <a:cs typeface="Simplified Arabic"/>
              </a:rPr>
              <a:t>العلمي.</a:t>
            </a:r>
            <a:r>
              <a:rPr lang="en-US" sz="1800" dirty="0" smtClean="0">
                <a:solidFill>
                  <a:srgbClr val="0070C0"/>
                </a:solidFill>
                <a:ea typeface="Arial Unicode MS"/>
                <a:cs typeface="Simplified Arabic"/>
              </a:rPr>
              <a:t>6</a:t>
            </a:r>
            <a:endParaRPr lang="ar-IQ" b="1" dirty="0">
              <a:solidFill>
                <a:srgbClr val="0070C0"/>
              </a:solidFill>
            </a:endParaRPr>
          </a:p>
        </p:txBody>
      </p:sp>
    </p:spTree>
    <p:extLst>
      <p:ext uri="{BB962C8B-B14F-4D97-AF65-F5344CB8AC3E}">
        <p14:creationId xmlns:p14="http://schemas.microsoft.com/office/powerpoint/2010/main" val="3355616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800" b="1" dirty="0">
                <a:solidFill>
                  <a:srgbClr val="FF0000"/>
                </a:solidFill>
                <a:effectLst/>
                <a:latin typeface="Arial Unicode MS"/>
              </a:rPr>
              <a:t>ثالثًا</a:t>
            </a:r>
            <a:r>
              <a:rPr lang="ar-SA" sz="4800" b="1" dirty="0">
                <a:solidFill>
                  <a:srgbClr val="FF0000"/>
                </a:solidFill>
                <a:effectLst/>
                <a:latin typeface="Arial Unicode MS"/>
                <a:cs typeface="Times New Roman"/>
              </a:rPr>
              <a:t>: </a:t>
            </a:r>
            <a:r>
              <a:rPr lang="ar-SA" sz="4800" b="1" dirty="0">
                <a:solidFill>
                  <a:srgbClr val="FF0000"/>
                </a:solidFill>
                <a:effectLst/>
                <a:latin typeface="Arial Unicode MS"/>
              </a:rPr>
              <a:t>أهداف البحث العلمي</a:t>
            </a:r>
            <a:endParaRPr lang="en-US" sz="28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normAutofit/>
          </a:bodyPr>
          <a:lstStyle/>
          <a:p>
            <a:pPr>
              <a:lnSpc>
                <a:spcPct val="120000"/>
              </a:lnSpc>
              <a:spcBef>
                <a:spcPts val="800"/>
              </a:spcBef>
              <a:spcAft>
                <a:spcPts val="1200"/>
              </a:spcAft>
            </a:pPr>
            <a:r>
              <a:rPr lang="ar-SA" sz="2400" dirty="0">
                <a:solidFill>
                  <a:srgbClr val="000000"/>
                </a:solidFill>
                <a:latin typeface="Arial Unicode MS"/>
              </a:rPr>
              <a:t>يسعى البحث العلمي إلى تحقيق مجموعة من الأهداف، من أهمها</a:t>
            </a:r>
            <a:r>
              <a:rPr lang="ar-SA" sz="2400" dirty="0">
                <a:solidFill>
                  <a:srgbClr val="000000"/>
                </a:solidFill>
                <a:latin typeface="Times New Roman"/>
              </a:rPr>
              <a:t>:</a:t>
            </a:r>
            <a:endParaRPr lang="en-US" sz="1400" dirty="0">
              <a:solidFill>
                <a:srgbClr val="000000"/>
              </a:solidFill>
              <a:latin typeface="Arial Unicode MS"/>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الوصف:</a:t>
            </a:r>
            <a:r>
              <a:rPr lang="ar-SA" sz="2400" kern="0" dirty="0">
                <a:solidFill>
                  <a:srgbClr val="000000"/>
                </a:solidFill>
                <a:latin typeface="Times New Roman"/>
                <a:ea typeface="Times New Roman"/>
                <a:cs typeface="Times New Roman"/>
              </a:rPr>
              <a:t> تقديم وصف دقيق للظاهرة المدروسة.</a:t>
            </a:r>
            <a:endParaRPr lang="en-US" sz="14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التفسير:</a:t>
            </a:r>
            <a:r>
              <a:rPr lang="ar-SA" sz="2400" kern="0" dirty="0">
                <a:solidFill>
                  <a:srgbClr val="000000"/>
                </a:solidFill>
                <a:latin typeface="Times New Roman"/>
                <a:ea typeface="Times New Roman"/>
                <a:cs typeface="Times New Roman"/>
              </a:rPr>
              <a:t> الكشف عن أسباب الظاهرة وعلاقاتها.</a:t>
            </a:r>
            <a:endParaRPr lang="en-US" sz="14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التحليل:</a:t>
            </a:r>
            <a:r>
              <a:rPr lang="ar-SA" sz="2400" kern="0" dirty="0">
                <a:solidFill>
                  <a:srgbClr val="000000"/>
                </a:solidFill>
                <a:latin typeface="Times New Roman"/>
                <a:ea typeface="Times New Roman"/>
                <a:cs typeface="Times New Roman"/>
              </a:rPr>
              <a:t> تفكيك الموضوع إلى عناصره ودراسة كل عنصر.</a:t>
            </a:r>
            <a:endParaRPr lang="en-US" sz="14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النقد:</a:t>
            </a:r>
            <a:r>
              <a:rPr lang="ar-SA" sz="2400" kern="0" dirty="0">
                <a:solidFill>
                  <a:srgbClr val="000000"/>
                </a:solidFill>
                <a:latin typeface="Times New Roman"/>
                <a:ea typeface="Times New Roman"/>
                <a:cs typeface="Times New Roman"/>
              </a:rPr>
              <a:t> فحص الآراء والمعلومات وتقويمها.</a:t>
            </a:r>
            <a:endParaRPr lang="en-US" sz="14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الاستنتاج:</a:t>
            </a:r>
            <a:r>
              <a:rPr lang="ar-SA" sz="2400" kern="0" dirty="0">
                <a:solidFill>
                  <a:srgbClr val="000000"/>
                </a:solidFill>
                <a:latin typeface="Times New Roman"/>
                <a:ea typeface="Times New Roman"/>
                <a:cs typeface="Times New Roman"/>
              </a:rPr>
              <a:t> الوصول إلى نتائج مبنية على الأدلة.</a:t>
            </a:r>
            <a:endParaRPr lang="en-US" sz="1400" kern="0" dirty="0">
              <a:solidFill>
                <a:srgbClr val="000000"/>
              </a:solidFill>
              <a:latin typeface="Times New Roman"/>
              <a:ea typeface="Times New Roman"/>
              <a:cs typeface="Times New Roman"/>
            </a:endParaRPr>
          </a:p>
          <a:p>
            <a:pPr marL="0" lvl="0" indent="0" rtl="0" fontAlgn="base">
              <a:lnSpc>
                <a:spcPct val="120000"/>
              </a:lnSpc>
              <a:spcBef>
                <a:spcPts val="800"/>
              </a:spcBef>
              <a:spcAft>
                <a:spcPts val="0"/>
              </a:spcAft>
              <a:buNone/>
            </a:pPr>
            <a:r>
              <a:rPr lang="ar-SA" sz="2400" b="1" kern="0" dirty="0">
                <a:solidFill>
                  <a:srgbClr val="000000"/>
                </a:solidFill>
                <a:latin typeface="Times New Roman"/>
                <a:ea typeface="Times New Roman"/>
                <a:cs typeface="Times New Roman"/>
              </a:rPr>
              <a:t>التنبؤ:</a:t>
            </a:r>
            <a:r>
              <a:rPr lang="ar-SA" sz="2400" kern="0" dirty="0">
                <a:solidFill>
                  <a:srgbClr val="000000"/>
                </a:solidFill>
                <a:latin typeface="Times New Roman"/>
                <a:ea typeface="Times New Roman"/>
                <a:cs typeface="Times New Roman"/>
              </a:rPr>
              <a:t> استشراف بعض النتائج المستقبلية استنادًا إلى المعطيات العلمية.</a:t>
            </a:r>
            <a:endParaRPr lang="en-US" sz="1400" kern="0" dirty="0">
              <a:solidFill>
                <a:srgbClr val="000000"/>
              </a:solidFill>
              <a:latin typeface="Times New Roman"/>
              <a:ea typeface="Times New Roman"/>
              <a:cs typeface="Times New Roman"/>
            </a:endParaRPr>
          </a:p>
          <a:p>
            <a:pPr marL="82296" indent="0">
              <a:buNone/>
            </a:pPr>
            <a:endParaRPr lang="ar-IQ" sz="2400" b="1" dirty="0"/>
          </a:p>
        </p:txBody>
      </p:sp>
    </p:spTree>
    <p:extLst>
      <p:ext uri="{BB962C8B-B14F-4D97-AF65-F5344CB8AC3E}">
        <p14:creationId xmlns:p14="http://schemas.microsoft.com/office/powerpoint/2010/main" val="305327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800" b="1" dirty="0">
                <a:solidFill>
                  <a:srgbClr val="FF0000"/>
                </a:solidFill>
                <a:effectLst/>
                <a:cs typeface="Arial Unicode MS"/>
              </a:rPr>
              <a:t>رابعًا</a:t>
            </a:r>
            <a:r>
              <a:rPr lang="ar-SA" sz="4800" b="1" dirty="0">
                <a:solidFill>
                  <a:srgbClr val="FF0000"/>
                </a:solidFill>
                <a:effectLst/>
                <a:ea typeface="Arial Unicode MS"/>
                <a:cs typeface="Times New Roman"/>
              </a:rPr>
              <a:t>: </a:t>
            </a:r>
            <a:r>
              <a:rPr lang="ar-SA" sz="4800" b="1" dirty="0">
                <a:solidFill>
                  <a:srgbClr val="FF0000"/>
                </a:solidFill>
                <a:effectLst/>
                <a:cs typeface="Arial Unicode MS"/>
              </a:rPr>
              <a:t>خصائص البحث العلمي</a:t>
            </a:r>
            <a:endParaRPr lang="ar-IQ" b="1" dirty="0">
              <a:solidFill>
                <a:srgbClr val="FF0000"/>
              </a:solidFill>
            </a:endParaRPr>
          </a:p>
        </p:txBody>
      </p:sp>
      <p:sp>
        <p:nvSpPr>
          <p:cNvPr id="3" name="عنصر نائب للمحتوى 2"/>
          <p:cNvSpPr>
            <a:spLocks noGrp="1"/>
          </p:cNvSpPr>
          <p:nvPr>
            <p:ph idx="1"/>
          </p:nvPr>
        </p:nvSpPr>
        <p:spPr/>
        <p:txBody>
          <a:bodyPr>
            <a:normAutofit fontScale="92500" lnSpcReduction="10000"/>
          </a:bodyPr>
          <a:lstStyle/>
          <a:p>
            <a:pPr>
              <a:lnSpc>
                <a:spcPct val="120000"/>
              </a:lnSpc>
              <a:spcBef>
                <a:spcPts val="800"/>
              </a:spcBef>
              <a:spcAft>
                <a:spcPts val="1200"/>
              </a:spcAft>
            </a:pPr>
            <a:r>
              <a:rPr lang="ar-SA" dirty="0">
                <a:solidFill>
                  <a:srgbClr val="000000"/>
                </a:solidFill>
                <a:latin typeface="Arial Unicode MS"/>
              </a:rPr>
              <a:t>يمتاز البحث العلمي بمجموعة من الخصائص، منها</a:t>
            </a:r>
            <a:r>
              <a:rPr lang="ar-SA" dirty="0">
                <a:solidFill>
                  <a:srgbClr val="000000"/>
                </a:solidFill>
                <a:latin typeface="Times New Roman"/>
              </a:rPr>
              <a:t>:</a:t>
            </a:r>
            <a:endParaRPr lang="en-US" sz="1800" dirty="0">
              <a:solidFill>
                <a:srgbClr val="000000"/>
              </a:solidFill>
              <a:latin typeface="Arial Unicode MS"/>
            </a:endParaRPr>
          </a:p>
          <a:p>
            <a:pPr marL="0" lvl="0" indent="0" algn="ctr" rtl="0" fontAlgn="base">
              <a:lnSpc>
                <a:spcPct val="120000"/>
              </a:lnSpc>
              <a:spcBef>
                <a:spcPts val="800"/>
              </a:spcBef>
              <a:spcAft>
                <a:spcPts val="0"/>
              </a:spcAft>
              <a:buNone/>
            </a:pPr>
            <a:r>
              <a:rPr lang="ar-SA" sz="3000" kern="0" dirty="0" smtClean="0">
                <a:solidFill>
                  <a:srgbClr val="000000"/>
                </a:solidFill>
                <a:latin typeface="Arial" pitchFamily="34" charset="0"/>
                <a:ea typeface="Times New Roman"/>
                <a:cs typeface="Arial" pitchFamily="34" charset="0"/>
              </a:rPr>
              <a:t>الموضوعية </a:t>
            </a:r>
            <a:r>
              <a:rPr lang="ar-SA" sz="3000" kern="0" dirty="0">
                <a:solidFill>
                  <a:srgbClr val="000000"/>
                </a:solidFill>
                <a:latin typeface="Arial" pitchFamily="34" charset="0"/>
                <a:ea typeface="Times New Roman"/>
                <a:cs typeface="Arial" pitchFamily="34" charset="0"/>
              </a:rPr>
              <a:t>والابتعاد عن التحيز.</a:t>
            </a:r>
            <a:endParaRPr lang="en-US" sz="3000" kern="0" dirty="0">
              <a:solidFill>
                <a:srgbClr val="000000"/>
              </a:solidFill>
              <a:latin typeface="Arial" pitchFamily="34" charset="0"/>
              <a:ea typeface="Times New Roman"/>
              <a:cs typeface="Arial" pitchFamily="34" charset="0"/>
            </a:endParaRPr>
          </a:p>
          <a:p>
            <a:pPr marL="0" lvl="0" indent="0" algn="ctr" rtl="0" fontAlgn="base">
              <a:lnSpc>
                <a:spcPct val="120000"/>
              </a:lnSpc>
              <a:spcBef>
                <a:spcPts val="800"/>
              </a:spcBef>
              <a:spcAft>
                <a:spcPts val="0"/>
              </a:spcAft>
              <a:buNone/>
            </a:pPr>
            <a:r>
              <a:rPr lang="ar-SA" sz="3000" kern="0" dirty="0">
                <a:solidFill>
                  <a:srgbClr val="000000"/>
                </a:solidFill>
                <a:latin typeface="Arial" pitchFamily="34" charset="0"/>
                <a:ea typeface="Times New Roman"/>
                <a:cs typeface="Arial" pitchFamily="34" charset="0"/>
              </a:rPr>
              <a:t>الدقة في جمع المعلومات.</a:t>
            </a:r>
            <a:endParaRPr lang="en-US" sz="3000" kern="0" dirty="0">
              <a:solidFill>
                <a:srgbClr val="000000"/>
              </a:solidFill>
              <a:latin typeface="Arial" pitchFamily="34" charset="0"/>
              <a:ea typeface="Times New Roman"/>
              <a:cs typeface="Arial" pitchFamily="34" charset="0"/>
            </a:endParaRPr>
          </a:p>
          <a:p>
            <a:pPr marL="0" lvl="0" indent="0" algn="ctr" rtl="0" fontAlgn="base">
              <a:lnSpc>
                <a:spcPct val="120000"/>
              </a:lnSpc>
              <a:spcBef>
                <a:spcPts val="800"/>
              </a:spcBef>
              <a:spcAft>
                <a:spcPts val="0"/>
              </a:spcAft>
              <a:buNone/>
            </a:pPr>
            <a:r>
              <a:rPr lang="ar-SA" sz="3000" kern="0" dirty="0">
                <a:solidFill>
                  <a:srgbClr val="000000"/>
                </a:solidFill>
                <a:latin typeface="Arial" pitchFamily="34" charset="0"/>
                <a:ea typeface="Times New Roman"/>
                <a:cs typeface="Arial" pitchFamily="34" charset="0"/>
              </a:rPr>
              <a:t>التنظيم والترتيب المنطقي.</a:t>
            </a:r>
            <a:endParaRPr lang="en-US" sz="3000" kern="0" dirty="0">
              <a:solidFill>
                <a:srgbClr val="000000"/>
              </a:solidFill>
              <a:latin typeface="Arial" pitchFamily="34" charset="0"/>
              <a:ea typeface="Times New Roman"/>
              <a:cs typeface="Arial" pitchFamily="34" charset="0"/>
            </a:endParaRPr>
          </a:p>
          <a:p>
            <a:pPr marL="0" lvl="0" indent="0" algn="ctr" rtl="0" fontAlgn="base">
              <a:lnSpc>
                <a:spcPct val="120000"/>
              </a:lnSpc>
              <a:spcBef>
                <a:spcPts val="800"/>
              </a:spcBef>
              <a:spcAft>
                <a:spcPts val="0"/>
              </a:spcAft>
              <a:buNone/>
            </a:pPr>
            <a:r>
              <a:rPr lang="ar-SA" sz="3000" kern="0" dirty="0">
                <a:solidFill>
                  <a:srgbClr val="000000"/>
                </a:solidFill>
                <a:latin typeface="Arial" pitchFamily="34" charset="0"/>
                <a:ea typeface="Times New Roman"/>
                <a:cs typeface="Arial" pitchFamily="34" charset="0"/>
              </a:rPr>
              <a:t>الاعتماد على الأدلة والبراهين.</a:t>
            </a:r>
            <a:endParaRPr lang="en-US" sz="3000" kern="0" dirty="0">
              <a:solidFill>
                <a:srgbClr val="000000"/>
              </a:solidFill>
              <a:latin typeface="Arial" pitchFamily="34" charset="0"/>
              <a:ea typeface="Times New Roman"/>
              <a:cs typeface="Arial" pitchFamily="34" charset="0"/>
            </a:endParaRPr>
          </a:p>
          <a:p>
            <a:pPr marL="0" lvl="0" indent="0" algn="ctr" rtl="0" fontAlgn="base">
              <a:lnSpc>
                <a:spcPct val="120000"/>
              </a:lnSpc>
              <a:spcBef>
                <a:spcPts val="800"/>
              </a:spcBef>
              <a:spcAft>
                <a:spcPts val="0"/>
              </a:spcAft>
              <a:buNone/>
            </a:pPr>
            <a:r>
              <a:rPr lang="ar-SA" sz="3000" kern="0" dirty="0">
                <a:solidFill>
                  <a:srgbClr val="000000"/>
                </a:solidFill>
                <a:latin typeface="Arial" pitchFamily="34" charset="0"/>
                <a:ea typeface="Times New Roman"/>
                <a:cs typeface="Arial" pitchFamily="34" charset="0"/>
              </a:rPr>
              <a:t>الأمانة في النقل والتوثيق.</a:t>
            </a:r>
            <a:endParaRPr lang="en-US" sz="3000" kern="0" dirty="0">
              <a:solidFill>
                <a:srgbClr val="000000"/>
              </a:solidFill>
              <a:latin typeface="Arial" pitchFamily="34" charset="0"/>
              <a:ea typeface="Times New Roman"/>
              <a:cs typeface="Arial" pitchFamily="34" charset="0"/>
            </a:endParaRPr>
          </a:p>
          <a:p>
            <a:pPr marL="0" lvl="0" indent="0" algn="ctr" rtl="0" fontAlgn="base">
              <a:lnSpc>
                <a:spcPct val="120000"/>
              </a:lnSpc>
              <a:spcBef>
                <a:spcPts val="800"/>
              </a:spcBef>
              <a:spcAft>
                <a:spcPts val="0"/>
              </a:spcAft>
              <a:buNone/>
            </a:pPr>
            <a:r>
              <a:rPr lang="ar-SA" sz="3000" kern="0" dirty="0">
                <a:solidFill>
                  <a:srgbClr val="000000"/>
                </a:solidFill>
                <a:latin typeface="Arial" pitchFamily="34" charset="0"/>
                <a:ea typeface="Times New Roman"/>
                <a:cs typeface="Arial" pitchFamily="34" charset="0"/>
              </a:rPr>
              <a:t>قابلية النتائج للمناقشة والتحقق.</a:t>
            </a:r>
            <a:endParaRPr lang="en-US" sz="3000" kern="0" dirty="0">
              <a:solidFill>
                <a:srgbClr val="000000"/>
              </a:solidFill>
              <a:latin typeface="Arial" pitchFamily="34" charset="0"/>
              <a:ea typeface="Times New Roman"/>
              <a:cs typeface="Arial" pitchFamily="34" charset="0"/>
            </a:endParaRPr>
          </a:p>
          <a:p>
            <a:pPr marL="82296" indent="0" algn="ctr">
              <a:buNone/>
            </a:pPr>
            <a:r>
              <a:rPr lang="ar-SA" sz="3000" dirty="0">
                <a:latin typeface="Arial" pitchFamily="34" charset="0"/>
                <a:cs typeface="Arial" pitchFamily="34" charset="0"/>
              </a:rPr>
              <a:t>الترابط بين مشكلة البحث وأهدافه ومنهجه ونتائجه</a:t>
            </a:r>
            <a:r>
              <a:rPr lang="ar-SA" sz="3000" dirty="0">
                <a:latin typeface="Arial" pitchFamily="34" charset="0"/>
                <a:ea typeface="Arial Unicode MS"/>
                <a:cs typeface="Arial" pitchFamily="34" charset="0"/>
              </a:rPr>
              <a:t>.</a:t>
            </a:r>
            <a:endParaRPr lang="ar-IQ" sz="3000" b="1" dirty="0">
              <a:latin typeface="Arial" pitchFamily="34" charset="0"/>
              <a:cs typeface="Arial" pitchFamily="34" charset="0"/>
            </a:endParaRPr>
          </a:p>
        </p:txBody>
      </p:sp>
    </p:spTree>
    <p:extLst>
      <p:ext uri="{BB962C8B-B14F-4D97-AF65-F5344CB8AC3E}">
        <p14:creationId xmlns:p14="http://schemas.microsoft.com/office/powerpoint/2010/main" val="2793883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lnSpc>
                <a:spcPct val="120000"/>
              </a:lnSpc>
              <a:spcBef>
                <a:spcPts val="800"/>
              </a:spcBef>
              <a:spcAft>
                <a:spcPts val="1490"/>
              </a:spcAft>
            </a:pPr>
            <a:r>
              <a:rPr lang="en-US" sz="4400" b="1" dirty="0" smtClean="0">
                <a:solidFill>
                  <a:srgbClr val="000000"/>
                </a:solidFill>
                <a:effectLst/>
                <a:latin typeface="Arial Unicode MS"/>
              </a:rPr>
              <a:t/>
            </a:r>
            <a:br>
              <a:rPr lang="en-US" sz="4400" b="1" dirty="0" smtClean="0">
                <a:solidFill>
                  <a:srgbClr val="000000"/>
                </a:solidFill>
                <a:effectLst/>
                <a:latin typeface="Arial Unicode MS"/>
              </a:rPr>
            </a:br>
            <a:r>
              <a:rPr lang="ar-SA" sz="4400" b="1" dirty="0" smtClean="0">
                <a:solidFill>
                  <a:srgbClr val="FF0000"/>
                </a:solidFill>
                <a:effectLst/>
                <a:latin typeface="Arial Unicode MS"/>
              </a:rPr>
              <a:t>سادسًا</a:t>
            </a:r>
            <a:r>
              <a:rPr lang="ar-SA" sz="4400" b="1" dirty="0" smtClean="0">
                <a:solidFill>
                  <a:srgbClr val="FF0000"/>
                </a:solidFill>
                <a:effectLst/>
                <a:latin typeface="Arial Unicode MS"/>
                <a:cs typeface="Times New Roman"/>
              </a:rPr>
              <a:t>: </a:t>
            </a:r>
            <a:r>
              <a:rPr lang="ar-SA" sz="4400" b="1" dirty="0" smtClean="0">
                <a:solidFill>
                  <a:srgbClr val="FF0000"/>
                </a:solidFill>
                <a:effectLst/>
                <a:latin typeface="Arial Unicode MS"/>
              </a:rPr>
              <a:t>أخلاقيات الباحث</a:t>
            </a:r>
            <a:r>
              <a:rPr lang="en-US" sz="2400" dirty="0" smtClean="0">
                <a:solidFill>
                  <a:srgbClr val="000000"/>
                </a:solidFill>
                <a:effectLst/>
                <a:latin typeface="Arial Unicode MS"/>
              </a:rPr>
              <a:t/>
            </a:r>
            <a:br>
              <a:rPr lang="en-US" sz="2400" dirty="0" smtClean="0">
                <a:solidFill>
                  <a:srgbClr val="000000"/>
                </a:solidFill>
                <a:effectLst/>
                <a:latin typeface="Arial Unicode MS"/>
              </a:rPr>
            </a:br>
            <a:endParaRPr lang="ar-IQ" dirty="0"/>
          </a:p>
        </p:txBody>
      </p:sp>
      <p:sp>
        <p:nvSpPr>
          <p:cNvPr id="3" name="مستطيل 2"/>
          <p:cNvSpPr/>
          <p:nvPr/>
        </p:nvSpPr>
        <p:spPr>
          <a:xfrm>
            <a:off x="1043608" y="1298161"/>
            <a:ext cx="7848872" cy="5498941"/>
          </a:xfrm>
          <a:prstGeom prst="rect">
            <a:avLst/>
          </a:prstGeom>
        </p:spPr>
        <p:txBody>
          <a:bodyPr wrap="square">
            <a:spAutoFit/>
          </a:bodyPr>
          <a:lstStyle/>
          <a:p>
            <a:pPr>
              <a:lnSpc>
                <a:spcPct val="120000"/>
              </a:lnSpc>
              <a:spcBef>
                <a:spcPts val="800"/>
              </a:spcBef>
              <a:spcAft>
                <a:spcPts val="1200"/>
              </a:spcAft>
            </a:pPr>
            <a:r>
              <a:rPr lang="ar-SA" sz="2800" b="1" dirty="0">
                <a:solidFill>
                  <a:srgbClr val="000000"/>
                </a:solidFill>
                <a:latin typeface="Arial Unicode MS"/>
              </a:rPr>
              <a:t>الأمانة العلمية من أهم مقومات الباحث الناجح، ومن أبرز صورها</a:t>
            </a:r>
            <a:r>
              <a:rPr lang="ar-SA" sz="2800" b="1" dirty="0">
                <a:solidFill>
                  <a:srgbClr val="000000"/>
                </a:solidFill>
                <a:latin typeface="Times New Roman"/>
              </a:rPr>
              <a:t>:</a:t>
            </a:r>
            <a:endParaRPr lang="en-US" sz="1600" b="1" dirty="0">
              <a:solidFill>
                <a:srgbClr val="000000"/>
              </a:solidFill>
              <a:latin typeface="Arial Unicode MS"/>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نسبة الأفكار إلى </a:t>
            </a:r>
            <a:r>
              <a:rPr lang="ar-SA" sz="2800" b="1" kern="0" dirty="0" smtClean="0">
                <a:solidFill>
                  <a:srgbClr val="000000"/>
                </a:solidFill>
                <a:latin typeface="Times New Roman"/>
                <a:ea typeface="Times New Roman"/>
                <a:cs typeface="Times New Roman"/>
              </a:rPr>
              <a:t>أصحابها</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توثيق النصوص والاقتباسات.</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عدم تحريف كلام العلماء أو الباحثين.</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عدم اختلاق المعلومات أو النتائج.</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احترام جهود الباحثين السابقين.</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التمييز بين رأي الباحث وآراء الآخرين.</a:t>
            </a:r>
            <a:endParaRPr lang="en-US" sz="1600" b="1"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Arial"/>
              <a:buChar char="•"/>
            </a:pPr>
            <a:r>
              <a:rPr lang="ar-SA" sz="2800" b="1" kern="0" dirty="0">
                <a:solidFill>
                  <a:srgbClr val="000000"/>
                </a:solidFill>
                <a:latin typeface="Times New Roman"/>
                <a:ea typeface="Times New Roman"/>
                <a:cs typeface="Times New Roman"/>
              </a:rPr>
              <a:t>الالتزام بالدقة والموضوعية.</a:t>
            </a:r>
            <a:endParaRPr lang="en-US" sz="1600" b="1" kern="0" dirty="0">
              <a:solidFill>
                <a:srgbClr val="000000"/>
              </a:solidFill>
              <a:latin typeface="Times New Roman"/>
              <a:ea typeface="Times New Roman"/>
              <a:cs typeface="Times New Roman"/>
            </a:endParaRPr>
          </a:p>
          <a:p>
            <a:pPr algn="l" rtl="0">
              <a:lnSpc>
                <a:spcPct val="120000"/>
              </a:lnSpc>
              <a:spcBef>
                <a:spcPts val="800"/>
              </a:spcBef>
              <a:spcAft>
                <a:spcPts val="0"/>
              </a:spcAft>
            </a:pPr>
            <a:r>
              <a:rPr lang="ar-SA" sz="1600" b="1" dirty="0">
                <a:solidFill>
                  <a:srgbClr val="808080"/>
                </a:solidFill>
                <a:latin typeface="Arial Unicode MS"/>
                <a:ea typeface="Times New Roman"/>
                <a:cs typeface="Times New Roman"/>
              </a:rPr>
              <a:t> </a:t>
            </a:r>
            <a:endParaRPr lang="en-US" sz="1600" b="1" dirty="0">
              <a:ln>
                <a:noFill/>
              </a:ln>
              <a:solidFill>
                <a:srgbClr val="000000"/>
              </a:solidFill>
              <a:effectLst/>
              <a:latin typeface="Arial Unicode MS"/>
            </a:endParaRPr>
          </a:p>
        </p:txBody>
      </p:sp>
    </p:spTree>
    <p:extLst>
      <p:ext uri="{BB962C8B-B14F-4D97-AF65-F5344CB8AC3E}">
        <p14:creationId xmlns:p14="http://schemas.microsoft.com/office/powerpoint/2010/main" val="12416892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26</TotalTime>
  <Words>323</Words>
  <Application>Microsoft Office PowerPoint</Application>
  <PresentationFormat>عرض على الشاشة (3:4)‏</PresentationFormat>
  <Paragraphs>46</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انقلاب</vt:lpstr>
      <vt:lpstr>عرض تقديمي في PowerPoint</vt:lpstr>
      <vt:lpstr>مفهوم البحث العلمي وخصائصه</vt:lpstr>
      <vt:lpstr>   أولًا: مفهوم البحث العلمي    </vt:lpstr>
      <vt:lpstr>ثانيًا: أهمية البحث العلمي</vt:lpstr>
      <vt:lpstr>ثالثًا: أهداف البحث العلمي</vt:lpstr>
      <vt:lpstr>رابعًا: خصائص البحث العلمي</vt:lpstr>
      <vt:lpstr> سادسًا: أخلاقيات الباحث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التشبيه</dc:title>
  <dc:creator>Digital</dc:creator>
  <cp:lastModifiedBy>DR.Ahmed Saker 2o1O</cp:lastModifiedBy>
  <cp:revision>6</cp:revision>
  <dcterms:created xsi:type="dcterms:W3CDTF">2025-02-24T18:04:07Z</dcterms:created>
  <dcterms:modified xsi:type="dcterms:W3CDTF">2026-08-28T17:49:18Z</dcterms:modified>
</cp:coreProperties>
</file>