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3" d="100"/>
          <a:sy n="63" d="100"/>
        </p:scale>
        <p:origin x="-152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15/03/1448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15/03/1448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15/03/1448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15/03/1448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15/03/1448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15/03/1448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15/03/1448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15/03/1448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15/03/1448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15/03/1448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15/03/1448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t>15/03/1448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b="1" dirty="0" smtClean="0"/>
              <a:t>منهج البحث</a:t>
            </a:r>
            <a:endParaRPr lang="ar-IQ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algn="ctr" rtl="0">
              <a:lnSpc>
                <a:spcPct val="120000"/>
              </a:lnSpc>
              <a:spcBef>
                <a:spcPts val="800"/>
              </a:spcBef>
              <a:spcAft>
                <a:spcPts val="1490"/>
              </a:spcAft>
              <a:buClrTx/>
              <a:buSzTx/>
              <a:buNone/>
            </a:pPr>
            <a:r>
              <a:rPr lang="ar-SA" sz="4000" b="1" dirty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كلية الآداب</a:t>
            </a:r>
            <a:endParaRPr lang="en-US" sz="2000" dirty="0">
              <a:solidFill>
                <a:srgbClr val="FF0000"/>
              </a:solidFill>
              <a:latin typeface="Simplified Arabic" pitchFamily="18" charset="-78"/>
              <a:cs typeface="Simplified Arabic" pitchFamily="18" charset="-78"/>
            </a:endParaRPr>
          </a:p>
          <a:p>
            <a:pPr marL="0" lvl="0" indent="0" algn="ctr" rtl="0">
              <a:lnSpc>
                <a:spcPct val="120000"/>
              </a:lnSpc>
              <a:spcBef>
                <a:spcPts val="800"/>
              </a:spcBef>
              <a:spcAft>
                <a:spcPts val="1400"/>
              </a:spcAft>
              <a:buClrTx/>
              <a:buSzTx/>
              <a:buNone/>
            </a:pPr>
            <a:r>
              <a:rPr lang="ar-SA" sz="4000" b="1" dirty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قسم اللغة العربية</a:t>
            </a:r>
            <a:endParaRPr lang="en-US" sz="2000" dirty="0">
              <a:solidFill>
                <a:srgbClr val="FF0000"/>
              </a:solidFill>
              <a:latin typeface="Simplified Arabic" pitchFamily="18" charset="-78"/>
              <a:cs typeface="Simplified Arabic" pitchFamily="18" charset="-78"/>
            </a:endParaRPr>
          </a:p>
          <a:p>
            <a:pPr marL="0" lvl="0" indent="0" algn="ctr" rtl="0">
              <a:lnSpc>
                <a:spcPct val="120000"/>
              </a:lnSpc>
              <a:spcBef>
                <a:spcPts val="800"/>
              </a:spcBef>
              <a:spcAft>
                <a:spcPts val="1400"/>
              </a:spcAft>
              <a:buClrTx/>
              <a:buSzTx/>
              <a:buNone/>
            </a:pPr>
            <a:r>
              <a:rPr lang="ar-SA" sz="4000" b="1" dirty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المرحلة الرابعة</a:t>
            </a:r>
            <a:endParaRPr lang="en-US" sz="2000" dirty="0">
              <a:solidFill>
                <a:srgbClr val="FF0000"/>
              </a:solidFill>
              <a:latin typeface="Simplified Arabic" pitchFamily="18" charset="-78"/>
              <a:cs typeface="Simplified Arabic" pitchFamily="18" charset="-78"/>
            </a:endParaRPr>
          </a:p>
          <a:p>
            <a:pPr marL="0" lvl="0" indent="0" algn="ctr" rtl="0">
              <a:lnSpc>
                <a:spcPct val="120000"/>
              </a:lnSpc>
              <a:spcBef>
                <a:spcPts val="800"/>
              </a:spcBef>
              <a:spcAft>
                <a:spcPts val="1400"/>
              </a:spcAft>
              <a:buClrTx/>
              <a:buSzTx/>
              <a:buNone/>
            </a:pPr>
            <a:r>
              <a:rPr lang="ar-SA" sz="4000" b="1" dirty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منهج البحث</a:t>
            </a:r>
            <a:endParaRPr lang="en-US" sz="2000" dirty="0">
              <a:solidFill>
                <a:srgbClr val="FF0000"/>
              </a:solidFill>
              <a:latin typeface="Simplified Arabic" pitchFamily="18" charset="-78"/>
              <a:cs typeface="Simplified Arabic" pitchFamily="18" charset="-78"/>
            </a:endParaRPr>
          </a:p>
          <a:p>
            <a:pPr marL="0" lvl="0" indent="0" algn="ctr" rtl="0">
              <a:lnSpc>
                <a:spcPct val="120000"/>
              </a:lnSpc>
              <a:spcBef>
                <a:spcPts val="800"/>
              </a:spcBef>
              <a:spcAft>
                <a:spcPts val="1400"/>
              </a:spcAft>
              <a:buClrTx/>
              <a:buSzTx/>
              <a:buNone/>
            </a:pPr>
            <a:r>
              <a:rPr lang="ar-SA" sz="4000" b="1" dirty="0" err="1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أ.د</a:t>
            </a:r>
            <a:r>
              <a:rPr lang="ar-SA" sz="4000" b="1" dirty="0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. رياض عبود </a:t>
            </a:r>
            <a:r>
              <a:rPr lang="ar-SA" sz="4000" b="1" dirty="0" err="1">
                <a:solidFill>
                  <a:srgbClr val="FF0000"/>
                </a:solidFill>
                <a:latin typeface="Simplified Arabic" pitchFamily="18" charset="-78"/>
                <a:cs typeface="Simplified Arabic" pitchFamily="18" charset="-78"/>
              </a:rPr>
              <a:t>إهوين</a:t>
            </a:r>
            <a:endParaRPr lang="en-US" sz="2000" dirty="0">
              <a:solidFill>
                <a:srgbClr val="FF0000"/>
              </a:solidFill>
              <a:latin typeface="Simplified Arabic" pitchFamily="18" charset="-78"/>
              <a:cs typeface="Simplified Arabic" pitchFamily="18" charset="-78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810823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sz="4400" b="1" dirty="0">
                <a:solidFill>
                  <a:srgbClr val="FF0000"/>
                </a:solidFill>
                <a:effectLst/>
                <a:cs typeface="Arial Unicode MS"/>
              </a:rPr>
              <a:t>اختيار موضوع البحث وصياغة الخطة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149552"/>
          </a:xfrm>
        </p:spPr>
        <p:txBody>
          <a:bodyPr>
            <a:normAutofit fontScale="25000" lnSpcReduction="20000"/>
          </a:bodyPr>
          <a:lstStyle/>
          <a:p>
            <a:pPr marL="82296" indent="0" rtl="0">
              <a:lnSpc>
                <a:spcPct val="120000"/>
              </a:lnSpc>
              <a:spcBef>
                <a:spcPts val="800"/>
              </a:spcBef>
              <a:spcAft>
                <a:spcPts val="1490"/>
              </a:spcAft>
              <a:buNone/>
            </a:pPr>
            <a:r>
              <a:rPr lang="ar-SA" sz="11100" b="1" dirty="0" smtClean="0">
                <a:solidFill>
                  <a:srgbClr val="FF0000"/>
                </a:solidFill>
                <a:latin typeface="Arial Unicode MS"/>
              </a:rPr>
              <a:t>أولًا</a:t>
            </a:r>
            <a:r>
              <a:rPr lang="ar-SA" sz="11100" b="1" dirty="0">
                <a:solidFill>
                  <a:srgbClr val="FF0000"/>
                </a:solidFill>
                <a:latin typeface="Arial Unicode MS"/>
                <a:cs typeface="Times New Roman"/>
              </a:rPr>
              <a:t>: </a:t>
            </a:r>
            <a:r>
              <a:rPr lang="ar-SA" sz="11100" b="1" dirty="0">
                <a:solidFill>
                  <a:srgbClr val="FF0000"/>
                </a:solidFill>
                <a:latin typeface="Arial Unicode MS"/>
              </a:rPr>
              <a:t>اختيار موضوع </a:t>
            </a:r>
            <a:r>
              <a:rPr lang="ar-SA" sz="11100" b="1" dirty="0" smtClean="0">
                <a:solidFill>
                  <a:srgbClr val="FF0000"/>
                </a:solidFill>
                <a:latin typeface="Arial Unicode MS"/>
              </a:rPr>
              <a:t>البحث</a:t>
            </a:r>
            <a:endParaRPr lang="en-US" sz="4300" b="1" dirty="0">
              <a:solidFill>
                <a:srgbClr val="FF0000"/>
              </a:solidFill>
              <a:latin typeface="Arial Unicode MS"/>
            </a:endParaRPr>
          </a:p>
          <a:p>
            <a:pPr>
              <a:lnSpc>
                <a:spcPct val="120000"/>
              </a:lnSpc>
              <a:spcBef>
                <a:spcPts val="800"/>
              </a:spcBef>
              <a:spcAft>
                <a:spcPts val="1200"/>
              </a:spcAft>
            </a:pPr>
            <a:r>
              <a:rPr lang="ar-SA" sz="7400" b="1" dirty="0">
                <a:solidFill>
                  <a:srgbClr val="000000"/>
                </a:solidFill>
                <a:latin typeface="Arial Unicode MS"/>
              </a:rPr>
              <a:t>يُعد اختيار الموضوع من أهم مراحل البحث العلمي؛ لأن نجاح البحث يرتبط بدرجة كبيرة بحسن اختيار موضوعه</a:t>
            </a:r>
            <a:r>
              <a:rPr lang="ar-SA" sz="7400" b="1" dirty="0">
                <a:solidFill>
                  <a:srgbClr val="000000"/>
                </a:solidFill>
                <a:latin typeface="Times New Roman"/>
              </a:rPr>
              <a:t>.</a:t>
            </a:r>
            <a:endParaRPr lang="en-US" sz="4300" b="1" dirty="0">
              <a:solidFill>
                <a:srgbClr val="000000"/>
              </a:solidFill>
              <a:latin typeface="Arial Unicode MS"/>
            </a:endParaRPr>
          </a:p>
          <a:p>
            <a:pPr>
              <a:lnSpc>
                <a:spcPct val="120000"/>
              </a:lnSpc>
              <a:spcBef>
                <a:spcPts val="800"/>
              </a:spcBef>
              <a:spcAft>
                <a:spcPts val="1200"/>
              </a:spcAft>
            </a:pPr>
            <a:r>
              <a:rPr lang="ar-SA" sz="7400" b="1" dirty="0">
                <a:solidFill>
                  <a:srgbClr val="000000"/>
                </a:solidFill>
                <a:latin typeface="Arial Unicode MS"/>
              </a:rPr>
              <a:t>وينبغي أن يراعي الباحث عند اختيار الموضوع</a:t>
            </a:r>
            <a:r>
              <a:rPr lang="ar-SA" sz="7400" b="1" dirty="0">
                <a:solidFill>
                  <a:srgbClr val="000000"/>
                </a:solidFill>
                <a:latin typeface="Times New Roman"/>
              </a:rPr>
              <a:t>:</a:t>
            </a:r>
            <a:endParaRPr lang="en-US" sz="4300" b="1" dirty="0">
              <a:solidFill>
                <a:srgbClr val="000000"/>
              </a:solidFill>
              <a:latin typeface="Arial Unicode MS"/>
            </a:endParaRPr>
          </a:p>
          <a:p>
            <a:pPr marL="342900" lvl="0" indent="-342900" algn="l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ar-SA" sz="7400" b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أهمية الموضوع العلمية.</a:t>
            </a:r>
            <a:endParaRPr lang="en-US" sz="4300" b="1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342900" lvl="0" indent="-342900" algn="l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ar-SA" sz="7400" b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علاقته بتخصص الباحث.</a:t>
            </a:r>
            <a:endParaRPr lang="en-US" sz="4300" b="1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342900" lvl="0" indent="-342900" algn="l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ar-SA" sz="7400" b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مدى توافر المصادر والمراجع.</a:t>
            </a:r>
            <a:endParaRPr lang="en-US" sz="4300" b="1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342900" lvl="0" indent="-342900" algn="l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ar-SA" sz="7400" b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إمكانية إنجاز البحث ضمن الوقت المتاح.</a:t>
            </a:r>
            <a:endParaRPr lang="en-US" sz="4300" b="1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342900" lvl="0" indent="-342900" algn="l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ar-SA" sz="7400" b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جدة الموضوع وأصالته.</a:t>
            </a:r>
            <a:endParaRPr lang="en-US" sz="4300" b="1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342900" lvl="0" indent="-342900" algn="l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ar-SA" sz="7400" b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وضوح المشكلة التي يعالجها.</a:t>
            </a:r>
            <a:endParaRPr lang="en-US" sz="4300" b="1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342900" lvl="0" indent="-342900" algn="l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ar-SA" sz="7400" b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إمكانية الإفادة من نتائج البحث</a:t>
            </a:r>
            <a:r>
              <a:rPr lang="ar-SA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en-US" sz="1800" u="none" strike="noStrike" kern="0" spc="0" dirty="0">
              <a:ln>
                <a:noFill/>
              </a:ln>
              <a:solidFill>
                <a:srgbClr val="000000"/>
              </a:solidFill>
              <a:effectLst/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83915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>
              <a:lnSpc>
                <a:spcPct val="120000"/>
              </a:lnSpc>
              <a:spcBef>
                <a:spcPts val="800"/>
              </a:spcBef>
              <a:spcAft>
                <a:spcPts val="1490"/>
              </a:spcAft>
            </a:pPr>
            <a:r>
              <a:rPr lang="ar-SA" sz="4400" b="1" dirty="0">
                <a:solidFill>
                  <a:srgbClr val="FF0000"/>
                </a:solidFill>
                <a:effectLst/>
                <a:latin typeface="Arial Unicode MS"/>
              </a:rPr>
              <a:t>ثانيًا</a:t>
            </a:r>
            <a:r>
              <a:rPr lang="ar-SA" sz="4400" b="1" dirty="0">
                <a:solidFill>
                  <a:srgbClr val="FF0000"/>
                </a:solidFill>
                <a:effectLst/>
                <a:latin typeface="Arial Unicode MS"/>
                <a:cs typeface="Times New Roman"/>
              </a:rPr>
              <a:t>: </a:t>
            </a:r>
            <a:r>
              <a:rPr lang="ar-SA" sz="4400" b="1" dirty="0">
                <a:solidFill>
                  <a:srgbClr val="FF0000"/>
                </a:solidFill>
                <a:effectLst/>
                <a:latin typeface="Arial Unicode MS"/>
              </a:rPr>
              <a:t>مشكلة البحث</a:t>
            </a:r>
            <a:endParaRPr lang="en-US" sz="2400" dirty="0">
              <a:ln>
                <a:noFill/>
              </a:ln>
              <a:solidFill>
                <a:srgbClr val="FF0000"/>
              </a:solidFill>
              <a:effectLst/>
              <a:latin typeface="Arial Unicode MS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82296" indent="0">
              <a:lnSpc>
                <a:spcPct val="120000"/>
              </a:lnSpc>
              <a:spcBef>
                <a:spcPts val="800"/>
              </a:spcBef>
              <a:spcAft>
                <a:spcPts val="1200"/>
              </a:spcAft>
              <a:buNone/>
            </a:pPr>
            <a:r>
              <a:rPr lang="ar-SA" sz="2000" b="1" dirty="0" smtClean="0">
                <a:solidFill>
                  <a:srgbClr val="000000"/>
                </a:solidFill>
                <a:latin typeface="Arial Unicode MS"/>
              </a:rPr>
              <a:t>مشكلة </a:t>
            </a:r>
            <a:r>
              <a:rPr lang="ar-SA" sz="2000" b="1" dirty="0">
                <a:solidFill>
                  <a:srgbClr val="000000"/>
                </a:solidFill>
                <a:latin typeface="Arial Unicode MS"/>
              </a:rPr>
              <a:t>البحث هي القضية أو السؤال العلمي الذي يسعى الباحث إلى دراسته والكشف عن جوانبه والإجابة عن الأسئلة المرتبطة به</a:t>
            </a:r>
            <a:r>
              <a:rPr lang="ar-SA" sz="2000" b="1" dirty="0">
                <a:solidFill>
                  <a:srgbClr val="000000"/>
                </a:solidFill>
                <a:latin typeface="Times New Roman"/>
              </a:rPr>
              <a:t>.</a:t>
            </a:r>
            <a:endParaRPr lang="en-US" sz="2000" b="1" dirty="0">
              <a:solidFill>
                <a:srgbClr val="000000"/>
              </a:solidFill>
              <a:latin typeface="Arial Unicode MS"/>
            </a:endParaRPr>
          </a:p>
          <a:p>
            <a:pPr>
              <a:lnSpc>
                <a:spcPct val="120000"/>
              </a:lnSpc>
              <a:spcBef>
                <a:spcPts val="800"/>
              </a:spcBef>
              <a:spcAft>
                <a:spcPts val="1200"/>
              </a:spcAft>
            </a:pPr>
            <a:r>
              <a:rPr lang="ar-SA" sz="2000" b="1" dirty="0">
                <a:solidFill>
                  <a:srgbClr val="000000"/>
                </a:solidFill>
                <a:latin typeface="Arial Unicode MS"/>
              </a:rPr>
              <a:t>وينبغي أن تكون المشكلة</a:t>
            </a:r>
            <a:r>
              <a:rPr lang="ar-SA" sz="2000" b="1" dirty="0">
                <a:solidFill>
                  <a:srgbClr val="000000"/>
                </a:solidFill>
                <a:latin typeface="Times New Roman"/>
              </a:rPr>
              <a:t>:</a:t>
            </a:r>
            <a:endParaRPr lang="en-US" sz="2000" b="1" dirty="0">
              <a:solidFill>
                <a:srgbClr val="000000"/>
              </a:solidFill>
              <a:latin typeface="Arial Unicode MS"/>
            </a:endParaRPr>
          </a:p>
          <a:p>
            <a:pPr marL="0" lvl="0" indent="0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SA" sz="2000" b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واضحة.</a:t>
            </a:r>
            <a:endParaRPr lang="en-US" sz="2000" b="1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0" lvl="0" indent="0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SA" sz="2000" b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محددة.</a:t>
            </a:r>
            <a:endParaRPr lang="en-US" sz="2000" b="1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0" lvl="0" indent="0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SA" sz="2000" b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قابلة للدراسة.</a:t>
            </a:r>
            <a:endParaRPr lang="en-US" sz="2000" b="1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0" lvl="0" indent="0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SA" sz="2000" b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مرتبطة بموضوع البحث.</a:t>
            </a:r>
            <a:endParaRPr lang="en-US" sz="2000" b="1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0" lvl="0" indent="0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SA" sz="2000" b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ذات قيمة علمية.</a:t>
            </a:r>
            <a:endParaRPr lang="en-US" sz="2000" b="1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20000"/>
              </a:lnSpc>
              <a:spcBef>
                <a:spcPts val="800"/>
              </a:spcBef>
              <a:spcAft>
                <a:spcPts val="1200"/>
              </a:spcAft>
            </a:pPr>
            <a:r>
              <a:rPr lang="ar-SA" sz="2000" b="1" dirty="0">
                <a:solidFill>
                  <a:srgbClr val="000000"/>
                </a:solidFill>
                <a:latin typeface="Arial Unicode MS"/>
              </a:rPr>
              <a:t>ومن الأخطاء الشائعة اختيار موضوع واسع جدًا بحيث يعجز الباحث عن الإحاطة بجميع جوانبه</a:t>
            </a:r>
            <a:r>
              <a:rPr lang="ar-SA" sz="2000" b="1" dirty="0">
                <a:solidFill>
                  <a:srgbClr val="000000"/>
                </a:solidFill>
                <a:latin typeface="Times New Roman"/>
              </a:rPr>
              <a:t>.</a:t>
            </a:r>
            <a:endParaRPr lang="en-US" sz="2000" b="1" dirty="0">
              <a:ln>
                <a:noFill/>
              </a:ln>
              <a:solidFill>
                <a:srgbClr val="000000"/>
              </a:solidFill>
              <a:effectLst/>
              <a:latin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1985303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>
              <a:lnSpc>
                <a:spcPct val="120000"/>
              </a:lnSpc>
              <a:spcBef>
                <a:spcPts val="800"/>
              </a:spcBef>
              <a:spcAft>
                <a:spcPts val="1490"/>
              </a:spcAft>
            </a:pPr>
            <a:r>
              <a:rPr lang="ar-SA" sz="4400" b="1" dirty="0">
                <a:solidFill>
                  <a:srgbClr val="FF0000"/>
                </a:solidFill>
                <a:effectLst/>
                <a:latin typeface="Arial Unicode MS"/>
              </a:rPr>
              <a:t>ثالثًا</a:t>
            </a:r>
            <a:r>
              <a:rPr lang="ar-SA" sz="4400" b="1" dirty="0">
                <a:solidFill>
                  <a:srgbClr val="FF0000"/>
                </a:solidFill>
                <a:effectLst/>
                <a:latin typeface="Arial Unicode MS"/>
                <a:cs typeface="Times New Roman"/>
              </a:rPr>
              <a:t>: </a:t>
            </a:r>
            <a:r>
              <a:rPr lang="ar-SA" sz="4400" b="1" dirty="0">
                <a:solidFill>
                  <a:srgbClr val="FF0000"/>
                </a:solidFill>
                <a:effectLst/>
                <a:latin typeface="Arial Unicode MS"/>
              </a:rPr>
              <a:t>صياغة عنوان البحث</a:t>
            </a:r>
            <a:endParaRPr lang="en-US" sz="2400" dirty="0">
              <a:ln>
                <a:noFill/>
              </a:ln>
              <a:solidFill>
                <a:srgbClr val="FF0000"/>
              </a:solidFill>
              <a:effectLst/>
              <a:latin typeface="Arial Unicode MS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800"/>
              </a:spcBef>
              <a:spcAft>
                <a:spcPts val="1200"/>
              </a:spcAft>
            </a:pPr>
            <a:r>
              <a:rPr lang="ar-SA" sz="2400" b="1" dirty="0">
                <a:solidFill>
                  <a:srgbClr val="000000"/>
                </a:solidFill>
                <a:latin typeface="Arial Unicode MS"/>
              </a:rPr>
              <a:t>يجب أن يكون عنوان البحث واضحًا ودقيقًا ومحددًا، وأن يعبر عن مضمون الدراسة دون إطالة أو غموض</a:t>
            </a:r>
            <a:r>
              <a:rPr lang="ar-SA" sz="2400" b="1" dirty="0">
                <a:solidFill>
                  <a:srgbClr val="000000"/>
                </a:solidFill>
                <a:latin typeface="Times New Roman"/>
              </a:rPr>
              <a:t>.</a:t>
            </a:r>
            <a:endParaRPr lang="en-US" sz="2400" b="1" dirty="0">
              <a:solidFill>
                <a:srgbClr val="000000"/>
              </a:solidFill>
              <a:latin typeface="Arial Unicode MS"/>
            </a:endParaRPr>
          </a:p>
          <a:p>
            <a:pPr>
              <a:lnSpc>
                <a:spcPct val="120000"/>
              </a:lnSpc>
              <a:spcBef>
                <a:spcPts val="800"/>
              </a:spcBef>
              <a:spcAft>
                <a:spcPts val="1200"/>
              </a:spcAft>
            </a:pPr>
            <a:r>
              <a:rPr lang="ar-SA" sz="2400" b="1" dirty="0">
                <a:solidFill>
                  <a:srgbClr val="000000"/>
                </a:solidFill>
                <a:latin typeface="Arial Unicode MS"/>
              </a:rPr>
              <a:t>ومن شروط العنوان الجيد</a:t>
            </a:r>
            <a:r>
              <a:rPr lang="ar-SA" sz="2400" b="1" dirty="0">
                <a:solidFill>
                  <a:srgbClr val="000000"/>
                </a:solidFill>
                <a:latin typeface="Times New Roman"/>
              </a:rPr>
              <a:t>:</a:t>
            </a:r>
            <a:endParaRPr lang="en-US" sz="2400" b="1" dirty="0">
              <a:solidFill>
                <a:srgbClr val="000000"/>
              </a:solidFill>
              <a:latin typeface="Arial Unicode MS"/>
            </a:endParaRPr>
          </a:p>
          <a:p>
            <a:pPr marL="0" lvl="0" indent="0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SA" sz="2400" b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الوضوح.</a:t>
            </a:r>
            <a:endParaRPr lang="en-US" sz="2400" b="1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0" lvl="0" indent="0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SA" sz="2400" b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الدقة.</a:t>
            </a:r>
            <a:endParaRPr lang="en-US" sz="2400" b="1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0" lvl="0" indent="0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SA" sz="2400" b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الاختصار.</a:t>
            </a:r>
            <a:endParaRPr lang="en-US" sz="2400" b="1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0" lvl="0" indent="0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SA" sz="2400" b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الدلالة على موضوع البحث.</a:t>
            </a:r>
            <a:endParaRPr lang="en-US" sz="2400" b="1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0" lvl="0" indent="0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SA" sz="2400" b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الابتعاد عن الألفاظ الزائدة.</a:t>
            </a:r>
            <a:endParaRPr lang="en-US" sz="2400" b="1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r>
              <a:rPr lang="ar-SA" sz="2400" b="1" dirty="0">
                <a:cs typeface="Arial Unicode MS"/>
              </a:rPr>
              <a:t>عدم استخدام عبارات عامة لا تكشف عن مضمون الدراسة</a:t>
            </a:r>
            <a:r>
              <a:rPr lang="ar-SA" sz="2400" b="1" dirty="0">
                <a:ea typeface="Arial Unicode MS"/>
                <a:cs typeface="Times New Roman"/>
              </a:rPr>
              <a:t>.</a:t>
            </a:r>
            <a:endParaRPr lang="ar-IQ" sz="2400" b="1" dirty="0"/>
          </a:p>
        </p:txBody>
      </p:sp>
    </p:spTree>
    <p:extLst>
      <p:ext uri="{BB962C8B-B14F-4D97-AF65-F5344CB8AC3E}">
        <p14:creationId xmlns:p14="http://schemas.microsoft.com/office/powerpoint/2010/main" val="1685105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>
              <a:lnSpc>
                <a:spcPct val="120000"/>
              </a:lnSpc>
              <a:spcBef>
                <a:spcPts val="800"/>
              </a:spcBef>
              <a:spcAft>
                <a:spcPts val="1490"/>
              </a:spcAft>
            </a:pPr>
            <a:r>
              <a:rPr lang="ar-SA" sz="4400" b="1" dirty="0">
                <a:solidFill>
                  <a:srgbClr val="FF0000"/>
                </a:solidFill>
                <a:effectLst/>
                <a:latin typeface="Arial Unicode MS"/>
              </a:rPr>
              <a:t>رابعًا</a:t>
            </a:r>
            <a:r>
              <a:rPr lang="ar-SA" sz="4400" b="1" dirty="0">
                <a:solidFill>
                  <a:srgbClr val="FF0000"/>
                </a:solidFill>
                <a:effectLst/>
                <a:latin typeface="Arial Unicode MS"/>
                <a:cs typeface="Times New Roman"/>
              </a:rPr>
              <a:t>: </a:t>
            </a:r>
            <a:r>
              <a:rPr lang="ar-SA" sz="4400" b="1" dirty="0">
                <a:solidFill>
                  <a:srgbClr val="FF0000"/>
                </a:solidFill>
                <a:effectLst/>
                <a:latin typeface="Arial Unicode MS"/>
              </a:rPr>
              <a:t>أسئلة البحث وأهدافه</a:t>
            </a:r>
            <a:endParaRPr lang="en-US" sz="2400" dirty="0">
              <a:ln>
                <a:noFill/>
              </a:ln>
              <a:solidFill>
                <a:srgbClr val="FF0000"/>
              </a:solidFill>
              <a:effectLst/>
              <a:latin typeface="Arial Unicode MS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800"/>
              </a:spcBef>
              <a:spcAft>
                <a:spcPts val="1200"/>
              </a:spcAft>
            </a:pPr>
            <a:r>
              <a:rPr lang="ar-SA" dirty="0">
                <a:solidFill>
                  <a:srgbClr val="000000"/>
                </a:solidFill>
                <a:latin typeface="Arial Unicode MS"/>
              </a:rPr>
              <a:t>تنبثق أسئلة البحث من المشكلة التي يسعى الباحث إلى معالجتها، وتكون بمثابة الإطار الذي يوجه الدراسة</a:t>
            </a:r>
            <a:r>
              <a:rPr lang="ar-SA" dirty="0">
                <a:solidFill>
                  <a:srgbClr val="000000"/>
                </a:solidFill>
                <a:latin typeface="Times New Roman"/>
              </a:rPr>
              <a:t>.</a:t>
            </a:r>
            <a:endParaRPr lang="en-US" sz="1800" dirty="0">
              <a:solidFill>
                <a:srgbClr val="000000"/>
              </a:solidFill>
              <a:latin typeface="Arial Unicode MS"/>
            </a:endParaRPr>
          </a:p>
          <a:p>
            <a:pPr>
              <a:lnSpc>
                <a:spcPct val="120000"/>
              </a:lnSpc>
              <a:spcBef>
                <a:spcPts val="800"/>
              </a:spcBef>
              <a:spcAft>
                <a:spcPts val="1200"/>
              </a:spcAft>
            </a:pPr>
            <a:r>
              <a:rPr lang="ar-SA" dirty="0">
                <a:solidFill>
                  <a:srgbClr val="000000"/>
                </a:solidFill>
                <a:latin typeface="Arial Unicode MS"/>
              </a:rPr>
              <a:t>أما أهداف البحث فهي النتائج التي يريد الباحث تحقيقها من خلال دراسته</a:t>
            </a:r>
            <a:r>
              <a:rPr lang="ar-SA" dirty="0">
                <a:solidFill>
                  <a:srgbClr val="000000"/>
                </a:solidFill>
                <a:latin typeface="Times New Roman"/>
              </a:rPr>
              <a:t>.</a:t>
            </a:r>
            <a:endParaRPr lang="en-US" sz="1800" dirty="0">
              <a:solidFill>
                <a:srgbClr val="000000"/>
              </a:solidFill>
              <a:latin typeface="Arial Unicode MS"/>
            </a:endParaRPr>
          </a:p>
          <a:p>
            <a:pPr>
              <a:lnSpc>
                <a:spcPct val="120000"/>
              </a:lnSpc>
              <a:spcBef>
                <a:spcPts val="800"/>
              </a:spcBef>
              <a:spcAft>
                <a:spcPts val="1200"/>
              </a:spcAft>
            </a:pPr>
            <a:r>
              <a:rPr lang="ar-SA" dirty="0">
                <a:solidFill>
                  <a:srgbClr val="000000"/>
                </a:solidFill>
                <a:latin typeface="Arial Unicode MS"/>
              </a:rPr>
              <a:t>ويجب أن يكون هناك </a:t>
            </a:r>
            <a:r>
              <a:rPr lang="ar-SA" b="1" dirty="0">
                <a:solidFill>
                  <a:srgbClr val="000000"/>
                </a:solidFill>
                <a:latin typeface="Arial Unicode MS"/>
              </a:rPr>
              <a:t>انسجام بين العنوان ومشكلة البحث والأسئلة والأهداف والمنهج</a:t>
            </a:r>
            <a:r>
              <a:rPr lang="ar-SA" dirty="0">
                <a:solidFill>
                  <a:srgbClr val="000000"/>
                </a:solidFill>
                <a:latin typeface="Times New Roman"/>
              </a:rPr>
              <a:t>.</a:t>
            </a:r>
            <a:endParaRPr lang="en-US" sz="1800" dirty="0">
              <a:ln>
                <a:noFill/>
              </a:ln>
              <a:solidFill>
                <a:srgbClr val="000000"/>
              </a:solidFill>
              <a:effectLst/>
              <a:latin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3886864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400" b="1" dirty="0">
                <a:solidFill>
                  <a:srgbClr val="FF0000"/>
                </a:solidFill>
                <a:effectLst/>
                <a:cs typeface="Arial Unicode MS"/>
              </a:rPr>
              <a:t>سادسًا</a:t>
            </a:r>
            <a:r>
              <a:rPr lang="ar-SA" sz="4400" b="1" dirty="0">
                <a:solidFill>
                  <a:srgbClr val="FF0000"/>
                </a:solidFill>
                <a:effectLst/>
                <a:ea typeface="Arial Unicode MS"/>
                <a:cs typeface="Times New Roman"/>
              </a:rPr>
              <a:t>: </a:t>
            </a:r>
            <a:r>
              <a:rPr lang="ar-SA" sz="4400" b="1" dirty="0">
                <a:solidFill>
                  <a:srgbClr val="FF0000"/>
                </a:solidFill>
                <a:effectLst/>
                <a:cs typeface="Arial Unicode MS"/>
              </a:rPr>
              <a:t>خطة البحث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1403648" y="2235853"/>
            <a:ext cx="7200800" cy="4343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800"/>
              </a:spcBef>
              <a:spcAft>
                <a:spcPts val="1200"/>
              </a:spcAft>
            </a:pPr>
            <a:r>
              <a:rPr lang="ar-SA" sz="3200" dirty="0">
                <a:solidFill>
                  <a:srgbClr val="000000"/>
                </a:solidFill>
                <a:latin typeface="Arial Unicode MS"/>
              </a:rPr>
              <a:t>خطة البحث هي الهيكل الذي ينظم مادة الدراسة، ويمكن أن تتكون من</a:t>
            </a:r>
            <a:r>
              <a:rPr lang="ar-SA" sz="3200" dirty="0">
                <a:solidFill>
                  <a:srgbClr val="000000"/>
                </a:solidFill>
                <a:latin typeface="Times New Roman"/>
              </a:rPr>
              <a:t>:</a:t>
            </a:r>
            <a:endParaRPr lang="en-US" sz="3200" dirty="0">
              <a:solidFill>
                <a:srgbClr val="000000"/>
              </a:solidFill>
              <a:latin typeface="Arial Unicode MS"/>
            </a:endParaRPr>
          </a:p>
          <a:p>
            <a:pPr>
              <a:lnSpc>
                <a:spcPct val="120000"/>
              </a:lnSpc>
              <a:spcBef>
                <a:spcPts val="800"/>
              </a:spcBef>
              <a:spcAft>
                <a:spcPts val="1200"/>
              </a:spcAft>
            </a:pPr>
            <a:r>
              <a:rPr lang="ar-SA" sz="3200" b="1" dirty="0">
                <a:solidFill>
                  <a:srgbClr val="000000"/>
                </a:solidFill>
                <a:latin typeface="Arial Unicode MS"/>
              </a:rPr>
              <a:t>مقدمة </a:t>
            </a:r>
            <a:r>
              <a:rPr lang="ar-SA" sz="3200" b="1" dirty="0">
                <a:solidFill>
                  <a:srgbClr val="000000"/>
                </a:solidFill>
                <a:latin typeface="Times New Roman"/>
              </a:rPr>
              <a:t>– </a:t>
            </a:r>
            <a:r>
              <a:rPr lang="ar-SA" sz="3200" b="1" dirty="0">
                <a:solidFill>
                  <a:srgbClr val="000000"/>
                </a:solidFill>
                <a:latin typeface="Arial Unicode MS"/>
              </a:rPr>
              <a:t>تمهيد </a:t>
            </a:r>
            <a:r>
              <a:rPr lang="ar-SA" sz="3200" b="1" dirty="0">
                <a:solidFill>
                  <a:srgbClr val="000000"/>
                </a:solidFill>
                <a:latin typeface="Times New Roman"/>
              </a:rPr>
              <a:t>– </a:t>
            </a:r>
            <a:r>
              <a:rPr lang="ar-SA" sz="3200" b="1" dirty="0">
                <a:solidFill>
                  <a:srgbClr val="000000"/>
                </a:solidFill>
                <a:latin typeface="Arial Unicode MS"/>
              </a:rPr>
              <a:t>فصول </a:t>
            </a:r>
            <a:r>
              <a:rPr lang="ar-SA" sz="3200" b="1" dirty="0">
                <a:solidFill>
                  <a:srgbClr val="000000"/>
                </a:solidFill>
                <a:latin typeface="Times New Roman"/>
              </a:rPr>
              <a:t>– </a:t>
            </a:r>
            <a:r>
              <a:rPr lang="ar-SA" sz="3200" b="1" dirty="0">
                <a:solidFill>
                  <a:srgbClr val="000000"/>
                </a:solidFill>
                <a:latin typeface="Arial Unicode MS"/>
              </a:rPr>
              <a:t>مباحث </a:t>
            </a:r>
            <a:r>
              <a:rPr lang="ar-SA" sz="3200" b="1" dirty="0">
                <a:solidFill>
                  <a:srgbClr val="000000"/>
                </a:solidFill>
                <a:latin typeface="Times New Roman"/>
              </a:rPr>
              <a:t>– </a:t>
            </a:r>
            <a:r>
              <a:rPr lang="ar-SA" sz="3200" b="1" dirty="0">
                <a:solidFill>
                  <a:srgbClr val="000000"/>
                </a:solidFill>
                <a:latin typeface="Arial Unicode MS"/>
              </a:rPr>
              <a:t>مطالب </a:t>
            </a:r>
            <a:r>
              <a:rPr lang="ar-SA" sz="3200" b="1" dirty="0">
                <a:solidFill>
                  <a:srgbClr val="000000"/>
                </a:solidFill>
                <a:latin typeface="Times New Roman"/>
              </a:rPr>
              <a:t>– </a:t>
            </a:r>
            <a:r>
              <a:rPr lang="ar-SA" sz="3200" b="1" dirty="0">
                <a:solidFill>
                  <a:srgbClr val="000000"/>
                </a:solidFill>
                <a:latin typeface="Arial Unicode MS"/>
              </a:rPr>
              <a:t>خاتمة </a:t>
            </a:r>
            <a:r>
              <a:rPr lang="ar-SA" sz="3200" b="1" dirty="0">
                <a:solidFill>
                  <a:srgbClr val="000000"/>
                </a:solidFill>
                <a:latin typeface="Times New Roman"/>
              </a:rPr>
              <a:t>– </a:t>
            </a:r>
            <a:r>
              <a:rPr lang="ar-SA" sz="3200" b="1" dirty="0">
                <a:solidFill>
                  <a:srgbClr val="000000"/>
                </a:solidFill>
                <a:latin typeface="Arial Unicode MS"/>
              </a:rPr>
              <a:t>نتائج </a:t>
            </a:r>
            <a:r>
              <a:rPr lang="ar-SA" sz="3200" b="1" dirty="0">
                <a:solidFill>
                  <a:srgbClr val="000000"/>
                </a:solidFill>
                <a:latin typeface="Times New Roman"/>
              </a:rPr>
              <a:t>– </a:t>
            </a:r>
            <a:r>
              <a:rPr lang="ar-SA" sz="3200" b="1" dirty="0">
                <a:solidFill>
                  <a:srgbClr val="000000"/>
                </a:solidFill>
                <a:latin typeface="Arial Unicode MS"/>
              </a:rPr>
              <a:t>توصيات </a:t>
            </a:r>
            <a:r>
              <a:rPr lang="ar-SA" sz="3200" b="1" dirty="0">
                <a:solidFill>
                  <a:srgbClr val="000000"/>
                </a:solidFill>
                <a:latin typeface="Times New Roman"/>
              </a:rPr>
              <a:t>– </a:t>
            </a:r>
            <a:r>
              <a:rPr lang="ar-SA" sz="3200" b="1" dirty="0">
                <a:solidFill>
                  <a:srgbClr val="000000"/>
                </a:solidFill>
                <a:latin typeface="Arial Unicode MS"/>
              </a:rPr>
              <a:t>مصادر ومراجع</a:t>
            </a:r>
            <a:r>
              <a:rPr lang="ar-SA" sz="3200" b="1" dirty="0">
                <a:solidFill>
                  <a:srgbClr val="000000"/>
                </a:solidFill>
                <a:latin typeface="Times New Roman"/>
              </a:rPr>
              <a:t>.</a:t>
            </a:r>
            <a:endParaRPr lang="en-US" sz="3200" dirty="0">
              <a:solidFill>
                <a:srgbClr val="000000"/>
              </a:solidFill>
              <a:latin typeface="Arial Unicode MS"/>
            </a:endParaRPr>
          </a:p>
          <a:p>
            <a:r>
              <a:rPr lang="ar-SA" sz="3200" dirty="0">
                <a:cs typeface="Arial Unicode MS"/>
              </a:rPr>
              <a:t>ويجب أن يكون تقسيم البحث متوازنًا ومنطقيًا، وأن تخدم الفصول والمباحث مشكلة البحث وأهدافه</a:t>
            </a:r>
            <a:r>
              <a:rPr lang="ar-SA" sz="3200" dirty="0">
                <a:ea typeface="Arial Unicode MS"/>
                <a:cs typeface="Times New Roman"/>
              </a:rPr>
              <a:t>.</a:t>
            </a:r>
            <a:endParaRPr lang="ar-IQ" sz="3200" dirty="0"/>
          </a:p>
        </p:txBody>
      </p:sp>
    </p:spTree>
    <p:extLst>
      <p:ext uri="{BB962C8B-B14F-4D97-AF65-F5344CB8AC3E}">
        <p14:creationId xmlns:p14="http://schemas.microsoft.com/office/powerpoint/2010/main" val="40832031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</TotalTime>
  <Words>305</Words>
  <Application>Microsoft Office PowerPoint</Application>
  <PresentationFormat>عرض على الشاشة (3:4)‏</PresentationFormat>
  <Paragraphs>43</Paragraphs>
  <Slides>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انقلاب</vt:lpstr>
      <vt:lpstr>منهج البحث</vt:lpstr>
      <vt:lpstr>اختيار موضوع البحث وصياغة الخطة</vt:lpstr>
      <vt:lpstr>ثانيًا: مشكلة البحث</vt:lpstr>
      <vt:lpstr>ثالثًا: صياغة عنوان البحث</vt:lpstr>
      <vt:lpstr>رابعًا: أسئلة البحث وأهدافه</vt:lpstr>
      <vt:lpstr>سادسًا: خطة البحث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مفاهيم بلاغية</dc:title>
  <dc:creator>Digital</dc:creator>
  <cp:lastModifiedBy>DR.Ahmed Saker 2o1O</cp:lastModifiedBy>
  <cp:revision>4</cp:revision>
  <dcterms:created xsi:type="dcterms:W3CDTF">2025-03-01T15:14:56Z</dcterms:created>
  <dcterms:modified xsi:type="dcterms:W3CDTF">2026-08-28T17:51:57Z</dcterms:modified>
</cp:coreProperties>
</file>