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15/03/1448</a:t>
            </a:fld>
            <a:endParaRPr lang="ar-SA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ar-SA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543800" cy="4752527"/>
          </a:xfrm>
        </p:spPr>
        <p:txBody>
          <a:bodyPr>
            <a:normAutofit fontScale="90000"/>
          </a:bodyPr>
          <a:lstStyle/>
          <a:p>
            <a:pPr lvl="0" algn="ctr"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  <a:t/>
            </a:r>
            <a:br>
              <a:rPr lang="ar-IQ" sz="3200" b="1" spc="0" dirty="0" smtClean="0">
                <a:solidFill>
                  <a:prstClr val="black"/>
                </a:solidFill>
                <a:latin typeface="Gill Sans MT"/>
                <a:ea typeface="+mn-ea"/>
              </a:rPr>
            </a:br>
            <a:r>
              <a:rPr lang="ar-SA" sz="4000" b="1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كلية الآداب</a:t>
            </a:r>
            <a: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lang="ar-SA" sz="4000" b="1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قسم اللغة العربية</a:t>
            </a:r>
            <a: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lang="ar-SA" sz="4000" b="1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المرحلة الرابعة</a:t>
            </a:r>
            <a: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lang="ar-SA" sz="4000" b="1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منهج البحث</a:t>
            </a:r>
            <a: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lang="ar-SA" sz="4000" b="1" dirty="0" err="1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أ.د</a:t>
            </a:r>
            <a:r>
              <a:rPr lang="ar-SA" sz="4000" b="1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. رياض عبود </a:t>
            </a:r>
            <a:r>
              <a:rPr lang="ar-SA" sz="4000" b="1" dirty="0" err="1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>إهوين</a:t>
            </a:r>
            <a: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  <a:t/>
            </a:r>
            <a:br>
              <a:rPr lang="en-US" sz="2000" dirty="0">
                <a:solidFill>
                  <a:srgbClr val="FF0000"/>
                </a:solidFill>
                <a:effectLst/>
                <a:latin typeface="Simplified Arabic" pitchFamily="18" charset="-78"/>
                <a:ea typeface="+mn-ea"/>
                <a:cs typeface="Simplified Arabic" pitchFamily="18" charset="-78"/>
              </a:rPr>
            </a:br>
            <a:r>
              <a:rPr lang="ar-IQ" sz="3200" dirty="0">
                <a:solidFill>
                  <a:prstClr val="black"/>
                </a:solidFill>
                <a:effectLst/>
                <a:ea typeface="+mn-ea"/>
              </a:rPr>
              <a:t/>
            </a:r>
            <a:br>
              <a:rPr lang="ar-IQ" sz="3200" dirty="0">
                <a:solidFill>
                  <a:prstClr val="black"/>
                </a:solidFill>
                <a:effectLst/>
                <a:ea typeface="+mn-ea"/>
              </a:rPr>
            </a:br>
            <a:endParaRPr lang="ar-IQ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162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2866330"/>
          </a:xfrm>
        </p:spPr>
        <p:txBody>
          <a:bodyPr>
            <a:normAutofit/>
          </a:bodyPr>
          <a:lstStyle/>
          <a:p>
            <a:r>
              <a:rPr lang="ar-SA" sz="7200" b="1" dirty="0">
                <a:solidFill>
                  <a:srgbClr val="FF0000"/>
                </a:solidFill>
                <a:effectLst/>
                <a:cs typeface="Arial Unicode MS"/>
              </a:rPr>
              <a:t>مناهج البحث ومصادر المعلومات</a:t>
            </a:r>
            <a:endParaRPr lang="ar-IQ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9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605"/>
              </a:spcAft>
            </a:pPr>
            <a:r>
              <a:rPr lang="ar-SA" sz="4400" b="1" dirty="0" smtClean="0">
                <a:solidFill>
                  <a:srgbClr val="FF0000"/>
                </a:solidFill>
                <a:effectLst/>
                <a:latin typeface="Arial Unicode MS"/>
              </a:rPr>
              <a:t>أولًا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مفهوم المنهج</a:t>
            </a:r>
            <a:endParaRPr lang="en-US" sz="24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ar-IQ" sz="3200" b="1" spc="15" dirty="0" smtClean="0">
              <a:solidFill>
                <a:srgbClr val="202124"/>
              </a:solidFill>
              <a:ea typeface="Calibri"/>
              <a:cs typeface="Simplified Arabic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dirty="0" smtClean="0">
                <a:solidFill>
                  <a:srgbClr val="000000"/>
                </a:solidFill>
                <a:latin typeface="Arial Unicode MS"/>
              </a:rPr>
              <a:t>المنهج </a:t>
            </a:r>
            <a:r>
              <a:rPr lang="ar-SA" dirty="0">
                <a:solidFill>
                  <a:srgbClr val="000000"/>
                </a:solidFill>
                <a:latin typeface="Arial Unicode MS"/>
              </a:rPr>
              <a:t>هو الطريق المنظم الذي يتبعه الباحث لدراسة موضوعه والوصول إلى النتائج العلمية</a:t>
            </a:r>
            <a:r>
              <a:rPr lang="ar-SA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ar-IQ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dirty="0">
                <a:solidFill>
                  <a:srgbClr val="000000"/>
                </a:solidFill>
                <a:latin typeface="Arial Unicode MS"/>
              </a:rPr>
              <a:t>ولا يوجد منهج واحد يصلح لجميع البحوث، وإنما يختار الباحث المنهج الذي يتناسب مع طبيعة الموضوع والمشكلة والمادة العلمية</a:t>
            </a:r>
            <a:r>
              <a:rPr lang="ar-SA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8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endParaRPr lang="en-US" sz="1800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236885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ثانيًا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المنهج الوصفي</a:t>
            </a:r>
            <a:endParaRPr lang="en-US" sz="24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sz="2400" b="1" spc="15" dirty="0" smtClean="0">
              <a:solidFill>
                <a:srgbClr val="202124"/>
              </a:solidFill>
              <a:ea typeface="Calibri"/>
              <a:cs typeface="Simplified Arabic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400" dirty="0">
                <a:solidFill>
                  <a:srgbClr val="000000"/>
                </a:solidFill>
                <a:latin typeface="Arial Unicode MS"/>
              </a:rPr>
              <a:t>يقوم المنهج الوصفي على وصف الظاهرة المدروسة وصفًا دقيقًا، ثم تحليل عناصرها وخصائصها</a:t>
            </a:r>
            <a:r>
              <a:rPr lang="ar-SA" sz="2400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400" dirty="0">
              <a:solidFill>
                <a:srgbClr val="000000"/>
              </a:solidFill>
              <a:latin typeface="Arial Unicode MS"/>
            </a:endParaRPr>
          </a:p>
          <a:p>
            <a:r>
              <a:rPr lang="ar-SA" sz="2400" dirty="0">
                <a:cs typeface="Arial Unicode MS"/>
              </a:rPr>
              <a:t>ويكثر استخدامه في الدراسات اللغوية والأدبية؛ إذ يمكن للباحث من خلاله رصد ظاهرة لغوية أو أسلوبية وتحليل نماذجها والكشف عن </a:t>
            </a:r>
            <a:r>
              <a:rPr lang="ar-SA" sz="2400" dirty="0" smtClean="0">
                <a:cs typeface="Arial Unicode MS"/>
              </a:rPr>
              <a:t>خصائصها</a:t>
            </a:r>
            <a:r>
              <a:rPr lang="en-US" sz="2400" b="1" spc="15" dirty="0" smtClean="0">
                <a:solidFill>
                  <a:srgbClr val="202124"/>
                </a:solidFill>
                <a:latin typeface="Simplified Arabic"/>
                <a:ea typeface="Calibri"/>
              </a:rPr>
              <a:t>.</a:t>
            </a:r>
            <a:r>
              <a:rPr lang="en-US" sz="2400" b="1" spc="15" dirty="0">
                <a:solidFill>
                  <a:srgbClr val="202124"/>
                </a:solidFill>
                <a:latin typeface="Simplified Arabic"/>
                <a:ea typeface="Calibri"/>
              </a:rPr>
              <a:t/>
            </a:r>
            <a:br>
              <a:rPr lang="en-US" sz="2400" b="1" spc="15" dirty="0">
                <a:solidFill>
                  <a:srgbClr val="202124"/>
                </a:solidFill>
                <a:latin typeface="Simplified Arabic"/>
                <a:ea typeface="Calibri"/>
              </a:rPr>
            </a:b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539828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65760" lvl="0" indent="-283464"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3600" b="1" dirty="0">
                <a:solidFill>
                  <a:srgbClr val="FF0000"/>
                </a:solidFill>
                <a:effectLst/>
                <a:latin typeface="Arial Unicode MS"/>
                <a:ea typeface="+mn-ea"/>
              </a:rPr>
              <a:t>ثالثًا</a:t>
            </a:r>
            <a:r>
              <a:rPr lang="ar-SA" sz="3600" b="1" dirty="0">
                <a:solidFill>
                  <a:srgbClr val="FF0000"/>
                </a:solidFill>
                <a:effectLst/>
                <a:latin typeface="Arial Unicode MS"/>
                <a:ea typeface="+mn-ea"/>
                <a:cs typeface="Times New Roman"/>
              </a:rPr>
              <a:t>: </a:t>
            </a:r>
            <a:r>
              <a:rPr lang="ar-SA" sz="3600" b="1" dirty="0">
                <a:solidFill>
                  <a:srgbClr val="FF0000"/>
                </a:solidFill>
                <a:effectLst/>
                <a:latin typeface="Arial Unicode MS"/>
                <a:ea typeface="+mn-ea"/>
              </a:rPr>
              <a:t>المنهج التاريخي</a:t>
            </a:r>
            <a:endParaRPr lang="en-US" sz="1800" dirty="0">
              <a:solidFill>
                <a:srgbClr val="FF0000"/>
              </a:solidFill>
              <a:effectLst/>
              <a:latin typeface="Arial Unicode MS"/>
              <a:ea typeface="+mn-ea"/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400" dirty="0" smtClean="0">
                <a:solidFill>
                  <a:srgbClr val="000000"/>
                </a:solidFill>
                <a:latin typeface="Arial Unicode MS"/>
              </a:rPr>
              <a:t>يهتم </a:t>
            </a:r>
            <a:r>
              <a:rPr lang="ar-SA" sz="2400" dirty="0">
                <a:solidFill>
                  <a:srgbClr val="000000"/>
                </a:solidFill>
                <a:latin typeface="Arial Unicode MS"/>
              </a:rPr>
              <a:t>المنهج التاريخي بدراسة الظواهر في سياقها الزمني، وتتبع نشأتها وتطورها وتحولاتها</a:t>
            </a:r>
            <a:r>
              <a:rPr lang="ar-SA" sz="2400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4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2400" dirty="0">
                <a:solidFill>
                  <a:srgbClr val="000000"/>
                </a:solidFill>
                <a:latin typeface="Arial Unicode MS"/>
              </a:rPr>
              <a:t>ويفيد هذا المنهج في الدراسات التي تتناول</a:t>
            </a:r>
            <a:r>
              <a:rPr lang="ar-SA" sz="2400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1400" dirty="0">
              <a:solidFill>
                <a:srgbClr val="000000"/>
              </a:solidFill>
              <a:latin typeface="Arial Unicode MS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/>
              <a:buChar char="•"/>
            </a:pPr>
            <a:r>
              <a:rPr lang="ar-SA" sz="24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تطور فكرة أو مصطلح.</a:t>
            </a:r>
            <a:endParaRPr lang="en-US" sz="1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/>
              <a:buChar char="•"/>
            </a:pPr>
            <a:r>
              <a:rPr lang="ar-SA" sz="24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تاريخ ظاهرة لغوية.</a:t>
            </a:r>
            <a:endParaRPr lang="en-US" sz="1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 algn="l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Font typeface="Arial"/>
              <a:buChar char="•"/>
            </a:pPr>
            <a:r>
              <a:rPr lang="ar-SA" sz="24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حياة عالم أو أديب.</a:t>
            </a:r>
            <a:endParaRPr lang="en-US" sz="1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r>
              <a:rPr lang="ar-SA" sz="2400" dirty="0">
                <a:ea typeface="Arial Unicode MS"/>
                <a:cs typeface="Times New Roman"/>
              </a:rPr>
              <a:t>تطور اتجاه أدبي أو نقدي.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77266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ar-SA" sz="5400" b="1" dirty="0">
                <a:solidFill>
                  <a:srgbClr val="FF0000"/>
                </a:solidFill>
                <a:effectLst/>
                <a:latin typeface="Arial Unicode MS"/>
              </a:rPr>
              <a:t>رابعًا</a:t>
            </a:r>
            <a:r>
              <a:rPr lang="ar-SA" sz="5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5400" b="1" dirty="0">
                <a:solidFill>
                  <a:srgbClr val="FF0000"/>
                </a:solidFill>
                <a:effectLst/>
                <a:latin typeface="Arial Unicode MS"/>
              </a:rPr>
              <a:t>المنهج المقارن</a:t>
            </a:r>
            <a:endParaRPr lang="en-US" sz="3200" dirty="0">
              <a:ln>
                <a:noFill/>
              </a:ln>
              <a:solidFill>
                <a:srgbClr val="FF0000"/>
              </a:solidFill>
              <a:effectLst/>
              <a:latin typeface="Arial Unicode M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4000" dirty="0">
                <a:solidFill>
                  <a:srgbClr val="000000"/>
                </a:solidFill>
                <a:latin typeface="Arial Unicode MS"/>
              </a:rPr>
              <a:t>يقوم المنهج المقارن على دراسة ظاهرتين أو أكثر وموازنة أوجه الاتفاق والاختلاف بينهما</a:t>
            </a:r>
            <a:r>
              <a:rPr lang="ar-SA" sz="4000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2400" dirty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4000" dirty="0">
                <a:solidFill>
                  <a:srgbClr val="000000"/>
                </a:solidFill>
                <a:latin typeface="Arial Unicode MS"/>
              </a:rPr>
              <a:t>وقد يستخدم في الدراسات الأدبية واللغوية لمقارنة</a:t>
            </a:r>
            <a:r>
              <a:rPr lang="ar-SA" sz="4000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2400" dirty="0">
              <a:solidFill>
                <a:srgbClr val="000000"/>
              </a:solidFill>
              <a:latin typeface="Arial Unicode MS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40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شاعرين.</a:t>
            </a:r>
            <a:endParaRPr lang="en-US" sz="2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40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نصين.</a:t>
            </a:r>
            <a:endParaRPr lang="en-US" sz="2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40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منهجين.</a:t>
            </a:r>
            <a:endParaRPr lang="en-US" sz="2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4000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ظاهرتين لغويتين.</a:t>
            </a:r>
            <a:endParaRPr lang="en-US" sz="2400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82296" indent="0">
              <a:buNone/>
            </a:pPr>
            <a:r>
              <a:rPr lang="ar-SA" sz="4000" dirty="0">
                <a:ea typeface="Arial Unicode MS"/>
                <a:cs typeface="Times New Roman"/>
              </a:rPr>
              <a:t>اتجاهين نقديين.</a:t>
            </a:r>
            <a:endParaRPr lang="ar-IQ" sz="4000" b="1" dirty="0"/>
          </a:p>
        </p:txBody>
      </p:sp>
    </p:spTree>
    <p:extLst>
      <p:ext uri="{BB962C8B-B14F-4D97-AF65-F5344CB8AC3E}">
        <p14:creationId xmlns:p14="http://schemas.microsoft.com/office/powerpoint/2010/main" val="4257746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z="4400" b="1" dirty="0">
                <a:solidFill>
                  <a:srgbClr val="FF0000"/>
                </a:solidFill>
                <a:effectLst/>
                <a:ea typeface="Arial Unicode MS"/>
                <a:cs typeface="Times New Roman"/>
              </a:rPr>
              <a:t>خامسًا: مصادر البحث ومراجعه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87624" y="1196752"/>
            <a:ext cx="7746064" cy="554461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تنقسم المادة العلمية التي يعتمد عليها الباحث بصورة عامة إلى مصادر ومراجع.</a:t>
            </a:r>
            <a:endParaRPr lang="en-US" sz="11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المصادر: هي المؤلفات الأصلية التي تتصل مباشرة بالموضوع.</a:t>
            </a:r>
            <a:endParaRPr lang="en-US" sz="11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المراجع: هي المؤلفات والدراسات التي يستعين بها الباحث في فهم موضوعه وتحليله وتفسيره.</a:t>
            </a:r>
            <a:endParaRPr lang="en-US" sz="11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ومن المصادر المهمة للباحث في اللغة العربية:</a:t>
            </a:r>
            <a:endParaRPr lang="en-US" sz="11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كتب التراث.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المعاجم.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كتب النحو والبلاغة.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الدواوين.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كتب التفسير.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0" lvl="0" indent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ar-SA" sz="1800" b="1" kern="0" dirty="0">
                <a:solidFill>
                  <a:srgbClr val="00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المخطوطات المحققة.</a:t>
            </a:r>
            <a:endParaRPr lang="en-US" sz="1100" b="1" kern="0" dirty="0">
              <a:solidFill>
                <a:srgbClr val="00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marL="82296" indent="0">
              <a:buNone/>
            </a:pPr>
            <a:r>
              <a:rPr lang="ar-SA" sz="1800" b="1" dirty="0">
                <a:latin typeface="Arial" pitchFamily="34" charset="0"/>
                <a:ea typeface="Arial Unicode MS"/>
                <a:cs typeface="Arial" pitchFamily="34" charset="0"/>
              </a:rPr>
              <a:t>الدراسات والبحوث الأكاديمية.</a:t>
            </a:r>
            <a:endParaRPr lang="ar-IQ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582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>
              <a:lnSpc>
                <a:spcPct val="120000"/>
              </a:lnSpc>
              <a:spcBef>
                <a:spcPts val="800"/>
              </a:spcBef>
              <a:spcAft>
                <a:spcPts val="1490"/>
              </a:spcAft>
            </a:pPr>
            <a:r>
              <a:rPr lang="en-US" sz="4400" b="1" dirty="0" smtClean="0">
                <a:solidFill>
                  <a:srgbClr val="000000"/>
                </a:solidFill>
                <a:effectLst/>
                <a:latin typeface="Arial Unicode MS"/>
              </a:rPr>
              <a:t/>
            </a:r>
            <a:br>
              <a:rPr lang="en-US" sz="4400" b="1" dirty="0" smtClean="0">
                <a:solidFill>
                  <a:srgbClr val="000000"/>
                </a:solidFill>
                <a:effectLst/>
                <a:latin typeface="Arial Unicode MS"/>
              </a:rPr>
            </a:br>
            <a:r>
              <a:rPr lang="ar-SA" sz="4400" b="1" dirty="0" smtClean="0">
                <a:solidFill>
                  <a:srgbClr val="FF0000"/>
                </a:solidFill>
                <a:effectLst/>
                <a:latin typeface="Arial Unicode MS"/>
              </a:rPr>
              <a:t>سادسًا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  <a:cs typeface="Times New Roman"/>
              </a:rPr>
              <a:t>: </a:t>
            </a:r>
            <a:r>
              <a:rPr lang="ar-SA" sz="4400" b="1" dirty="0">
                <a:solidFill>
                  <a:srgbClr val="FF0000"/>
                </a:solidFill>
                <a:effectLst/>
                <a:latin typeface="Arial Unicode MS"/>
              </a:rPr>
              <a:t>جمع المادة العلمية وتنظيمها</a:t>
            </a:r>
            <a:r>
              <a:rPr lang="en-US" sz="2400" dirty="0">
                <a:solidFill>
                  <a:srgbClr val="000000"/>
                </a:solidFill>
                <a:effectLst/>
                <a:latin typeface="Arial Unicode MS"/>
              </a:rPr>
              <a:t/>
            </a:r>
            <a:br>
              <a:rPr lang="en-US" sz="2400" dirty="0">
                <a:solidFill>
                  <a:srgbClr val="000000"/>
                </a:solidFill>
                <a:effectLst/>
                <a:latin typeface="Arial Unicode MS"/>
              </a:rPr>
            </a:br>
            <a:endParaRPr lang="ar-IQ" dirty="0"/>
          </a:p>
        </p:txBody>
      </p:sp>
      <p:sp>
        <p:nvSpPr>
          <p:cNvPr id="3" name="مستطيل 2"/>
          <p:cNvSpPr/>
          <p:nvPr/>
        </p:nvSpPr>
        <p:spPr>
          <a:xfrm>
            <a:off x="1259632" y="849833"/>
            <a:ext cx="6984776" cy="5747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endParaRPr lang="en-US" dirty="0" smtClean="0">
              <a:solidFill>
                <a:srgbClr val="000000"/>
              </a:solidFill>
              <a:latin typeface="Arial Unicode MS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b="1" dirty="0" smtClean="0">
                <a:solidFill>
                  <a:srgbClr val="000000"/>
                </a:solidFill>
                <a:latin typeface="Arial Unicode MS"/>
              </a:rPr>
              <a:t>ينبغي </a:t>
            </a:r>
            <a:r>
              <a:rPr lang="ar-SA" b="1" dirty="0">
                <a:solidFill>
                  <a:srgbClr val="000000"/>
                </a:solidFill>
                <a:latin typeface="Arial Unicode MS"/>
              </a:rPr>
              <a:t>للباحث أن يجمع مادته وفق خطة منظمة، وأن يسجل المعلومات المتعلقة بكل مصدر، ومنها</a:t>
            </a:r>
            <a:r>
              <a:rPr lang="ar-SA" b="1" dirty="0">
                <a:solidFill>
                  <a:srgbClr val="000000"/>
                </a:solidFill>
                <a:latin typeface="Times New Roman"/>
              </a:rPr>
              <a:t>:</a:t>
            </a:r>
            <a:endParaRPr lang="en-US" sz="1100" b="1" dirty="0">
              <a:solidFill>
                <a:srgbClr val="000000"/>
              </a:solidFill>
              <a:latin typeface="Arial Unicode MS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اسم المؤلف.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عنوان الكتاب.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المحقق أو المترجم عند وجوده.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رقم الطبعة.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مكان النشر.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دار النشر.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سنة النشر.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rtl="0" fontAlgn="base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</a:pPr>
            <a:r>
              <a:rPr lang="ar-SA" b="1" kern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الجزء والصفحة.</a:t>
            </a:r>
            <a:endParaRPr lang="en-US" sz="1100" b="1" kern="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20000"/>
              </a:lnSpc>
              <a:spcBef>
                <a:spcPts val="800"/>
              </a:spcBef>
              <a:spcAft>
                <a:spcPts val="1200"/>
              </a:spcAft>
            </a:pPr>
            <a:r>
              <a:rPr lang="ar-SA" b="1" dirty="0">
                <a:solidFill>
                  <a:srgbClr val="000000"/>
                </a:solidFill>
                <a:latin typeface="Arial Unicode MS"/>
              </a:rPr>
              <a:t>ويجب تصنيف المادة وفق مباحث البحث؛ حتى لا تتحول عملية الجمع إلى تراكم عشوائي للمعلومات</a:t>
            </a:r>
            <a:r>
              <a:rPr lang="ar-SA" b="1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sz="1100" b="1" dirty="0">
              <a:ln>
                <a:noFill/>
              </a:ln>
              <a:solidFill>
                <a:srgbClr val="000000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3700009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</TotalTime>
  <Words>303</Words>
  <Application>Microsoft Office PowerPoint</Application>
  <PresentationFormat>عرض على الشاشة (3:4)‏</PresentationFormat>
  <Paragraphs>49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انقلاب</vt:lpstr>
      <vt:lpstr>       كلية الآداب قسم اللغة العربية المرحلة الرابعة منهج البحث أ.د. رياض عبود إهوين  </vt:lpstr>
      <vt:lpstr>مناهج البحث ومصادر المعلومات</vt:lpstr>
      <vt:lpstr>أولًا: مفهوم المنهج</vt:lpstr>
      <vt:lpstr>ثانيًا: المنهج الوصفي</vt:lpstr>
      <vt:lpstr>ثالثًا: المنهج التاريخي</vt:lpstr>
      <vt:lpstr>رابعًا: المنهج المقارن</vt:lpstr>
      <vt:lpstr>خامسًا: مصادر البحث ومراجعه</vt:lpstr>
      <vt:lpstr> سادسًا: جمع المادة العلمية وتنظيمها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الاستعارة</dc:title>
  <dc:creator>Digital</dc:creator>
  <cp:lastModifiedBy>DR.Ahmed Saker 2o1O</cp:lastModifiedBy>
  <cp:revision>5</cp:revision>
  <dcterms:created xsi:type="dcterms:W3CDTF">2025-02-24T18:03:39Z</dcterms:created>
  <dcterms:modified xsi:type="dcterms:W3CDTF">2026-08-28T17:53:23Z</dcterms:modified>
</cp:coreProperties>
</file>