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sldIdLst>
    <p:sldId id="257" r:id="rId2"/>
    <p:sldId id="262" r:id="rId3"/>
    <p:sldId id="258" r:id="rId4"/>
    <p:sldId id="259" r:id="rId5"/>
    <p:sldId id="260" r:id="rId6"/>
    <p:sldId id="261" r:id="rId7"/>
    <p:sldId id="263" r:id="rId8"/>
    <p:sldId id="264" r:id="rId9"/>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3" d="100"/>
          <a:sy n="63" d="100"/>
        </p:scale>
        <p:origin x="-1524"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14" name="عنوان 13"/>
          <p:cNvSpPr>
            <a:spLocks noGrp="1"/>
          </p:cNvSpPr>
          <p:nvPr>
            <p:ph type="ctrTitle"/>
          </p:nvPr>
        </p:nvSpPr>
        <p:spPr>
          <a:xfrm>
            <a:off x="1432560" y="359898"/>
            <a:ext cx="7406640" cy="1472184"/>
          </a:xfrm>
        </p:spPr>
        <p:txBody>
          <a:bodyPr anchor="b"/>
          <a:lstStyle>
            <a:lvl1pPr algn="l">
              <a:defRPr/>
            </a:lvl1pPr>
            <a:extLst/>
          </a:lstStyle>
          <a:p>
            <a:r>
              <a:rPr kumimoji="0" lang="ar-SA" smtClean="0"/>
              <a:t>انقر لتحرير نمط العنوان الرئيسي</a:t>
            </a:r>
            <a:endParaRPr kumimoji="0" lang="en-US"/>
          </a:p>
        </p:txBody>
      </p:sp>
      <p:sp>
        <p:nvSpPr>
          <p:cNvPr id="22" name="عنوان فرعي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ar-SA" smtClean="0"/>
              <a:t>انقر لتحرير نمط العنوان الثانوي الرئيسي</a:t>
            </a:r>
            <a:endParaRPr kumimoji="0" lang="en-US"/>
          </a:p>
        </p:txBody>
      </p:sp>
      <p:sp>
        <p:nvSpPr>
          <p:cNvPr id="7" name="عنصر نائب للتاريخ 6"/>
          <p:cNvSpPr>
            <a:spLocks noGrp="1"/>
          </p:cNvSpPr>
          <p:nvPr>
            <p:ph type="dt" sz="half" idx="10"/>
          </p:nvPr>
        </p:nvSpPr>
        <p:spPr/>
        <p:txBody>
          <a:bodyPr/>
          <a:lstStyle>
            <a:extLst/>
          </a:lstStyle>
          <a:p>
            <a:fld id="{1B8ABB09-4A1D-463E-8065-109CC2B7EFAA}" type="datetimeFigureOut">
              <a:rPr lang="ar-SA" smtClean="0"/>
              <a:t>15/03/1448</a:t>
            </a:fld>
            <a:endParaRPr lang="ar-SA"/>
          </a:p>
        </p:txBody>
      </p:sp>
      <p:sp>
        <p:nvSpPr>
          <p:cNvPr id="20" name="عنصر نائب للتذييل 19"/>
          <p:cNvSpPr>
            <a:spLocks noGrp="1"/>
          </p:cNvSpPr>
          <p:nvPr>
            <p:ph type="ftr" sz="quarter" idx="11"/>
          </p:nvPr>
        </p:nvSpPr>
        <p:spPr/>
        <p:txBody>
          <a:bodyPr/>
          <a:lstStyle>
            <a:extLst/>
          </a:lstStyle>
          <a:p>
            <a:endParaRPr lang="ar-SA"/>
          </a:p>
        </p:txBody>
      </p:sp>
      <p:sp>
        <p:nvSpPr>
          <p:cNvPr id="10" name="عنصر نائب لرقم الشريحة 9"/>
          <p:cNvSpPr>
            <a:spLocks noGrp="1"/>
          </p:cNvSpPr>
          <p:nvPr>
            <p:ph type="sldNum" sz="quarter" idx="12"/>
          </p:nvPr>
        </p:nvSpPr>
        <p:spPr/>
        <p:txBody>
          <a:bodyPr/>
          <a:lstStyle>
            <a:extLst/>
          </a:lstStyle>
          <a:p>
            <a:fld id="{0B34F065-1154-456A-91E3-76DE8E75E17B}" type="slidenum">
              <a:rPr lang="ar-SA" smtClean="0"/>
              <a:t>‹#›</a:t>
            </a:fld>
            <a:endParaRPr lang="ar-SA"/>
          </a:p>
        </p:txBody>
      </p:sp>
      <p:sp>
        <p:nvSpPr>
          <p:cNvPr id="8" name="شكل بيضاوي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شكل بيضاوي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idx="1"/>
          </p:nvPr>
        </p:nvSpPr>
        <p:spPr/>
        <p:txBody>
          <a:bodyPr/>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1B8ABB09-4A1D-463E-8065-109CC2B7EFAA}" type="datetimeFigureOut">
              <a:rPr lang="ar-SA" smtClean="0"/>
              <a:t>15/03/1448</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0B34F065-1154-456A-91E3-76DE8E75E17B}"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spTree>
      <p:nvGrpSpPr>
        <p:cNvPr id="1" name=""/>
        <p:cNvGrpSpPr/>
        <p:nvPr/>
      </p:nvGrpSpPr>
      <p:grpSpPr>
        <a:xfrm>
          <a:off x="0" y="0"/>
          <a:ext cx="0" cy="0"/>
          <a:chOff x="0" y="0"/>
          <a:chExt cx="0" cy="0"/>
        </a:xfrm>
      </p:grpSpPr>
      <p:sp>
        <p:nvSpPr>
          <p:cNvPr id="7" name="مستطيل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عنوان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p:txBody>
          <a:bodyPr/>
          <a:lstStyle>
            <a:extLst/>
          </a:lstStyle>
          <a:p>
            <a:fld id="{1B8ABB09-4A1D-463E-8065-109CC2B7EFAA}" type="datetimeFigureOut">
              <a:rPr lang="ar-SA" smtClean="0"/>
              <a:t>15/03/1448</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0B34F065-1154-456A-91E3-76DE8E75E17B}" type="slidenum">
              <a:rPr lang="ar-SA" smtClean="0"/>
              <a:t>‹#›</a:t>
            </a:fld>
            <a:endParaRPr lang="ar-SA"/>
          </a:p>
        </p:txBody>
      </p:sp>
      <p:sp>
        <p:nvSpPr>
          <p:cNvPr id="10" name="مستطيل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شكل بيضاوي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شكل بيضاوي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a:xfrm>
            <a:off x="1435608" y="274320"/>
            <a:ext cx="7498080" cy="1143000"/>
          </a:xfrm>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1B8ABB09-4A1D-463E-8065-109CC2B7EFAA}" type="datetimeFigureOut">
              <a:rPr lang="ar-SA" smtClean="0"/>
              <a:t>15/03/1448</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0B34F065-1154-456A-91E3-76DE8E75E17B}"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p:txBody>
          <a:bodyPr/>
          <a:lstStyle>
            <a:extLst/>
          </a:lstStyle>
          <a:p>
            <a:fld id="{1B8ABB09-4A1D-463E-8065-109CC2B7EFAA}" type="datetimeFigureOut">
              <a:rPr lang="ar-SA" smtClean="0"/>
              <a:t>15/03/1448</a:t>
            </a:fld>
            <a:endParaRPr lang="ar-SA"/>
          </a:p>
        </p:txBody>
      </p:sp>
      <p:sp>
        <p:nvSpPr>
          <p:cNvPr id="8" name="عنصر نائب للتذييل 7"/>
          <p:cNvSpPr>
            <a:spLocks noGrp="1"/>
          </p:cNvSpPr>
          <p:nvPr>
            <p:ph type="ftr" sz="quarter" idx="11"/>
          </p:nvPr>
        </p:nvSpPr>
        <p:spPr/>
        <p:txBody>
          <a:bodyPr/>
          <a:lstStyle>
            <a:extLst/>
          </a:lstStyle>
          <a:p>
            <a:endParaRPr lang="ar-SA"/>
          </a:p>
        </p:txBody>
      </p:sp>
      <p:sp>
        <p:nvSpPr>
          <p:cNvPr id="9" name="عنصر نائب لرقم الشريحة 8"/>
          <p:cNvSpPr>
            <a:spLocks noGrp="1"/>
          </p:cNvSpPr>
          <p:nvPr>
            <p:ph type="sldNum" sz="quarter" idx="12"/>
          </p:nvPr>
        </p:nvSpPr>
        <p:spPr/>
        <p:txBody>
          <a:bodyPr/>
          <a:lstStyle>
            <a:extLst/>
          </a:lstStyle>
          <a:p>
            <a:fld id="{0B34F065-1154-456A-91E3-76DE8E75E17B}"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1435608" y="274320"/>
            <a:ext cx="7498080" cy="1143000"/>
          </a:xfrm>
        </p:spPr>
        <p:txBody>
          <a:bodyPr anchor="ctr"/>
          <a:lstStyle>
            <a:extLst/>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extLst/>
          </a:lstStyle>
          <a:p>
            <a:fld id="{1B8ABB09-4A1D-463E-8065-109CC2B7EFAA}" type="datetimeFigureOut">
              <a:rPr lang="ar-SA" smtClean="0"/>
              <a:t>15/03/1448</a:t>
            </a:fld>
            <a:endParaRPr lang="ar-SA"/>
          </a:p>
        </p:txBody>
      </p:sp>
      <p:sp>
        <p:nvSpPr>
          <p:cNvPr id="4" name="عنصر نائب للتذييل 3"/>
          <p:cNvSpPr>
            <a:spLocks noGrp="1"/>
          </p:cNvSpPr>
          <p:nvPr>
            <p:ph type="ftr" sz="quarter" idx="11"/>
          </p:nvPr>
        </p:nvSpPr>
        <p:spPr/>
        <p:txBody>
          <a:bodyPr/>
          <a:lstStyle>
            <a:extLst/>
          </a:lstStyle>
          <a:p>
            <a:endParaRPr lang="ar-SA"/>
          </a:p>
        </p:txBody>
      </p:sp>
      <p:sp>
        <p:nvSpPr>
          <p:cNvPr id="5" name="عنصر نائب لرقم الشريحة 4"/>
          <p:cNvSpPr>
            <a:spLocks noGrp="1"/>
          </p:cNvSpPr>
          <p:nvPr>
            <p:ph type="sldNum" sz="quarter" idx="12"/>
          </p:nvPr>
        </p:nvSpPr>
        <p:spPr/>
        <p:txBody>
          <a:bodyPr/>
          <a:lstStyle>
            <a:extLst/>
          </a:lstStyle>
          <a:p>
            <a:fld id="{0B34F065-1154-456A-91E3-76DE8E75E17B}"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5" name="مستطيل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عنصر نائب للتاريخ 1"/>
          <p:cNvSpPr>
            <a:spLocks noGrp="1"/>
          </p:cNvSpPr>
          <p:nvPr>
            <p:ph type="dt" sz="half" idx="10"/>
          </p:nvPr>
        </p:nvSpPr>
        <p:spPr/>
        <p:txBody>
          <a:bodyPr/>
          <a:lstStyle>
            <a:extLst/>
          </a:lstStyle>
          <a:p>
            <a:fld id="{1B8ABB09-4A1D-463E-8065-109CC2B7EFAA}" type="datetimeFigureOut">
              <a:rPr lang="ar-SA" smtClean="0"/>
              <a:t>15/03/1448</a:t>
            </a:fld>
            <a:endParaRPr lang="ar-SA"/>
          </a:p>
        </p:txBody>
      </p:sp>
      <p:sp>
        <p:nvSpPr>
          <p:cNvPr id="3" name="عنصر نائب للتذييل 2"/>
          <p:cNvSpPr>
            <a:spLocks noGrp="1"/>
          </p:cNvSpPr>
          <p:nvPr>
            <p:ph type="ftr" sz="quarter" idx="11"/>
          </p:nvPr>
        </p:nvSpPr>
        <p:spPr/>
        <p:txBody>
          <a:bodyPr/>
          <a:lstStyle>
            <a:extLst/>
          </a:lstStyle>
          <a:p>
            <a:endParaRPr lang="ar-SA"/>
          </a:p>
        </p:txBody>
      </p:sp>
      <p:sp>
        <p:nvSpPr>
          <p:cNvPr id="4" name="عنصر نائب لرقم الشريحة 3"/>
          <p:cNvSpPr>
            <a:spLocks noGrp="1"/>
          </p:cNvSpPr>
          <p:nvPr>
            <p:ph type="sldNum" sz="quarter" idx="12"/>
          </p:nvPr>
        </p:nvSpPr>
        <p:spPr/>
        <p:txBody>
          <a:bodyPr/>
          <a:lstStyle>
            <a:extLst/>
          </a:lstStyle>
          <a:p>
            <a:fld id="{0B34F065-1154-456A-91E3-76DE8E75E17B}" type="slidenum">
              <a:rPr lang="ar-SA" smtClean="0"/>
              <a:t>‹#›</a:t>
            </a:fld>
            <a:endParaRPr lang="ar-SA"/>
          </a:p>
        </p:txBody>
      </p:sp>
      <p:sp>
        <p:nvSpPr>
          <p:cNvPr id="6" name="مستطيل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1B8ABB09-4A1D-463E-8065-109CC2B7EFAA}" type="datetimeFigureOut">
              <a:rPr lang="ar-SA" smtClean="0"/>
              <a:t>15/03/1448</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0B34F065-1154-456A-91E3-76DE8E75E17B}"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ar-SA" smtClean="0"/>
              <a:t>انقر لتحرير نمط العنوان الرئيسي</a:t>
            </a:r>
            <a:endParaRPr kumimoji="0" lang="en-US"/>
          </a:p>
        </p:txBody>
      </p:sp>
      <p:sp>
        <p:nvSpPr>
          <p:cNvPr id="5" name="عنصر نائب للتاريخ 4"/>
          <p:cNvSpPr>
            <a:spLocks noGrp="1"/>
          </p:cNvSpPr>
          <p:nvPr>
            <p:ph type="dt" sz="half" idx="10"/>
          </p:nvPr>
        </p:nvSpPr>
        <p:spPr/>
        <p:txBody>
          <a:bodyPr/>
          <a:lstStyle>
            <a:extLst/>
          </a:lstStyle>
          <a:p>
            <a:fld id="{1B8ABB09-4A1D-463E-8065-109CC2B7EFAA}" type="datetimeFigureOut">
              <a:rPr lang="ar-SA" smtClean="0"/>
              <a:t>15/03/1448</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0B34F065-1154-456A-91E3-76DE8E75E17B}" type="slidenum">
              <a:rPr lang="ar-SA" smtClean="0"/>
              <a:t>‹#›</a:t>
            </a:fld>
            <a:endParaRPr lang="ar-SA"/>
          </a:p>
        </p:txBody>
      </p:sp>
      <p:sp>
        <p:nvSpPr>
          <p:cNvPr id="8" name="مستطيل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عنصر نائب للصورة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ar-SA" smtClean="0"/>
              <a:t>انقر فوق الأيقونة لإضافة صورة</a:t>
            </a:r>
            <a:endParaRPr kumimoji="0" lang="en-US" dirty="0"/>
          </a:p>
        </p:txBody>
      </p:sp>
      <p:sp>
        <p:nvSpPr>
          <p:cNvPr id="9" name="مخطط انسيابي: معالجة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مخطط انسيابي: معالجة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عنصر نائب للنص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ar-SA" smtClean="0"/>
              <a:t>انقر لتحرير أنماط النص الرئيسي</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1B8ABB09-4A1D-463E-8065-109CC2B7EFAA}" type="datetimeFigureOut">
              <a:rPr lang="ar-SA" smtClean="0"/>
              <a:t>15/03/1448</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0B34F065-1154-456A-91E3-76DE8E75E17B}"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858000" y="274639"/>
            <a:ext cx="1828800" cy="5851525"/>
          </a:xfrm>
        </p:spPr>
        <p:txBody>
          <a:bodyPr vert="eaVert"/>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1143000" y="274640"/>
            <a:ext cx="5562600" cy="5851525"/>
          </a:xfrm>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1B8ABB09-4A1D-463E-8065-109CC2B7EFAA}" type="datetimeFigureOut">
              <a:rPr lang="ar-SA" smtClean="0"/>
              <a:t>15/03/1448</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0B34F065-1154-456A-91E3-76DE8E75E17B}"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دائري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شكل بيضاوي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دائرة مجوفة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مستطيل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عنصر نائب للعنوان 4"/>
          <p:cNvSpPr>
            <a:spLocks noGrp="1"/>
          </p:cNvSpPr>
          <p:nvPr>
            <p:ph type="title"/>
          </p:nvPr>
        </p:nvSpPr>
        <p:spPr>
          <a:xfrm>
            <a:off x="1435608" y="274638"/>
            <a:ext cx="7498080" cy="1143000"/>
          </a:xfrm>
          <a:prstGeom prst="rect">
            <a:avLst/>
          </a:prstGeom>
        </p:spPr>
        <p:txBody>
          <a:bodyPr anchor="ctr">
            <a:normAutofit/>
          </a:bodyPr>
          <a:lstStyle>
            <a:extLst/>
          </a:lstStyle>
          <a:p>
            <a:r>
              <a:rPr kumimoji="0" lang="ar-SA" smtClean="0"/>
              <a:t>انقر لتحرير نمط العنوان الرئيسي</a:t>
            </a:r>
            <a:endParaRPr kumimoji="0" lang="en-US"/>
          </a:p>
        </p:txBody>
      </p:sp>
      <p:sp>
        <p:nvSpPr>
          <p:cNvPr id="9" name="عنصر نائب للنص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24" name="عنصر نائب للتاريخ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1B8ABB09-4A1D-463E-8065-109CC2B7EFAA}" type="datetimeFigureOut">
              <a:rPr lang="ar-SA" smtClean="0"/>
              <a:t>15/03/1448</a:t>
            </a:fld>
            <a:endParaRPr lang="ar-SA"/>
          </a:p>
        </p:txBody>
      </p:sp>
      <p:sp>
        <p:nvSpPr>
          <p:cNvPr id="10" name="عنصر نائب للتذييل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ar-SA"/>
          </a:p>
        </p:txBody>
      </p:sp>
      <p:sp>
        <p:nvSpPr>
          <p:cNvPr id="22" name="عنصر نائب لرقم الشريحة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0B34F065-1154-456A-91E3-76DE8E75E17B}" type="slidenum">
              <a:rPr lang="ar-SA" smtClean="0"/>
              <a:t>‹#›</a:t>
            </a:fld>
            <a:endParaRPr lang="ar-SA"/>
          </a:p>
        </p:txBody>
      </p:sp>
      <p:sp>
        <p:nvSpPr>
          <p:cNvPr id="15" name="مستطيل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1"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r" rtl="1"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r" rtl="1"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r" rtl="1"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r" rtl="1"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r" rtl="1"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r" rtl="1"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lnSpcReduction="10000"/>
          </a:bodyPr>
          <a:lstStyle/>
          <a:p>
            <a:pPr marL="0" lvl="0" indent="0" algn="ctr" rtl="0">
              <a:lnSpc>
                <a:spcPct val="120000"/>
              </a:lnSpc>
              <a:spcBef>
                <a:spcPts val="800"/>
              </a:spcBef>
              <a:spcAft>
                <a:spcPts val="1490"/>
              </a:spcAft>
              <a:buClrTx/>
              <a:buSzTx/>
              <a:buNone/>
            </a:pPr>
            <a:r>
              <a:rPr lang="ar-SA" sz="4000" b="1" dirty="0">
                <a:solidFill>
                  <a:srgbClr val="FF0000"/>
                </a:solidFill>
                <a:latin typeface="Simplified Arabic" pitchFamily="18" charset="-78"/>
                <a:cs typeface="Simplified Arabic" pitchFamily="18" charset="-78"/>
              </a:rPr>
              <a:t>كلية الآداب</a:t>
            </a:r>
            <a:endParaRPr lang="en-US" sz="2000" dirty="0">
              <a:solidFill>
                <a:srgbClr val="FF0000"/>
              </a:solidFill>
              <a:latin typeface="Simplified Arabic" pitchFamily="18" charset="-78"/>
              <a:cs typeface="Simplified Arabic" pitchFamily="18" charset="-78"/>
            </a:endParaRPr>
          </a:p>
          <a:p>
            <a:pPr marL="0" lvl="0" indent="0" algn="ctr" rtl="0">
              <a:lnSpc>
                <a:spcPct val="120000"/>
              </a:lnSpc>
              <a:spcBef>
                <a:spcPts val="800"/>
              </a:spcBef>
              <a:spcAft>
                <a:spcPts val="1400"/>
              </a:spcAft>
              <a:buClrTx/>
              <a:buSzTx/>
              <a:buNone/>
            </a:pPr>
            <a:r>
              <a:rPr lang="ar-SA" sz="4000" b="1" dirty="0">
                <a:solidFill>
                  <a:srgbClr val="FF0000"/>
                </a:solidFill>
                <a:latin typeface="Simplified Arabic" pitchFamily="18" charset="-78"/>
                <a:cs typeface="Simplified Arabic" pitchFamily="18" charset="-78"/>
              </a:rPr>
              <a:t>قسم اللغة العربية</a:t>
            </a:r>
            <a:endParaRPr lang="en-US" sz="2000" dirty="0">
              <a:solidFill>
                <a:srgbClr val="FF0000"/>
              </a:solidFill>
              <a:latin typeface="Simplified Arabic" pitchFamily="18" charset="-78"/>
              <a:cs typeface="Simplified Arabic" pitchFamily="18" charset="-78"/>
            </a:endParaRPr>
          </a:p>
          <a:p>
            <a:pPr marL="0" lvl="0" indent="0" algn="ctr" rtl="0">
              <a:lnSpc>
                <a:spcPct val="120000"/>
              </a:lnSpc>
              <a:spcBef>
                <a:spcPts val="800"/>
              </a:spcBef>
              <a:spcAft>
                <a:spcPts val="1400"/>
              </a:spcAft>
              <a:buClrTx/>
              <a:buSzTx/>
              <a:buNone/>
            </a:pPr>
            <a:r>
              <a:rPr lang="ar-SA" sz="4000" b="1" dirty="0">
                <a:solidFill>
                  <a:srgbClr val="FF0000"/>
                </a:solidFill>
                <a:latin typeface="Simplified Arabic" pitchFamily="18" charset="-78"/>
                <a:cs typeface="Simplified Arabic" pitchFamily="18" charset="-78"/>
              </a:rPr>
              <a:t>المرحلة الرابعة</a:t>
            </a:r>
            <a:endParaRPr lang="en-US" sz="2000" dirty="0">
              <a:solidFill>
                <a:srgbClr val="FF0000"/>
              </a:solidFill>
              <a:latin typeface="Simplified Arabic" pitchFamily="18" charset="-78"/>
              <a:cs typeface="Simplified Arabic" pitchFamily="18" charset="-78"/>
            </a:endParaRPr>
          </a:p>
          <a:p>
            <a:pPr marL="0" lvl="0" indent="0" algn="ctr" rtl="0">
              <a:lnSpc>
                <a:spcPct val="120000"/>
              </a:lnSpc>
              <a:spcBef>
                <a:spcPts val="800"/>
              </a:spcBef>
              <a:spcAft>
                <a:spcPts val="1400"/>
              </a:spcAft>
              <a:buClrTx/>
              <a:buSzTx/>
              <a:buNone/>
            </a:pPr>
            <a:r>
              <a:rPr lang="ar-SA" sz="4000" b="1" dirty="0">
                <a:solidFill>
                  <a:srgbClr val="FF0000"/>
                </a:solidFill>
                <a:latin typeface="Simplified Arabic" pitchFamily="18" charset="-78"/>
                <a:cs typeface="Simplified Arabic" pitchFamily="18" charset="-78"/>
              </a:rPr>
              <a:t>منهج البحث</a:t>
            </a:r>
            <a:endParaRPr lang="en-US" sz="2000" dirty="0">
              <a:solidFill>
                <a:srgbClr val="FF0000"/>
              </a:solidFill>
              <a:latin typeface="Simplified Arabic" pitchFamily="18" charset="-78"/>
              <a:cs typeface="Simplified Arabic" pitchFamily="18" charset="-78"/>
            </a:endParaRPr>
          </a:p>
          <a:p>
            <a:pPr marL="0" lvl="0" indent="0" algn="ctr" rtl="0">
              <a:lnSpc>
                <a:spcPct val="120000"/>
              </a:lnSpc>
              <a:spcBef>
                <a:spcPts val="800"/>
              </a:spcBef>
              <a:spcAft>
                <a:spcPts val="1400"/>
              </a:spcAft>
              <a:buClrTx/>
              <a:buSzTx/>
              <a:buNone/>
            </a:pPr>
            <a:r>
              <a:rPr lang="ar-SA" sz="4000" b="1" dirty="0" err="1">
                <a:solidFill>
                  <a:srgbClr val="FF0000"/>
                </a:solidFill>
                <a:latin typeface="Simplified Arabic" pitchFamily="18" charset="-78"/>
                <a:cs typeface="Simplified Arabic" pitchFamily="18" charset="-78"/>
              </a:rPr>
              <a:t>أ.د</a:t>
            </a:r>
            <a:r>
              <a:rPr lang="ar-SA" sz="4000" b="1" dirty="0">
                <a:solidFill>
                  <a:srgbClr val="FF0000"/>
                </a:solidFill>
                <a:latin typeface="Simplified Arabic" pitchFamily="18" charset="-78"/>
                <a:cs typeface="Simplified Arabic" pitchFamily="18" charset="-78"/>
              </a:rPr>
              <a:t>. رياض عبود </a:t>
            </a:r>
            <a:r>
              <a:rPr lang="ar-SA" sz="4000" b="1" dirty="0" err="1">
                <a:solidFill>
                  <a:srgbClr val="FF0000"/>
                </a:solidFill>
                <a:latin typeface="Simplified Arabic" pitchFamily="18" charset="-78"/>
                <a:cs typeface="Simplified Arabic" pitchFamily="18" charset="-78"/>
              </a:rPr>
              <a:t>إهوين</a:t>
            </a:r>
            <a:endParaRPr lang="en-US" sz="2000" dirty="0">
              <a:solidFill>
                <a:srgbClr val="FF0000"/>
              </a:solidFill>
              <a:latin typeface="Simplified Arabic" pitchFamily="18" charset="-78"/>
              <a:cs typeface="Simplified Arabic" pitchFamily="18" charset="-78"/>
            </a:endParaRPr>
          </a:p>
          <a:p>
            <a:pPr marL="365760" lvl="0" indent="-283464">
              <a:spcBef>
                <a:spcPts val="600"/>
              </a:spcBef>
              <a:buClr>
                <a:srgbClr val="3891A7"/>
              </a:buClr>
              <a:buSzPct val="80000"/>
              <a:buFont typeface="Wingdings 2"/>
              <a:buChar char=""/>
            </a:pPr>
            <a:endParaRPr lang="ar-IQ" dirty="0">
              <a:solidFill>
                <a:prstClr val="black"/>
              </a:solidFill>
              <a:latin typeface="Gill Sans MT"/>
            </a:endParaRPr>
          </a:p>
          <a:p>
            <a:endParaRPr lang="ar-IQ" dirty="0"/>
          </a:p>
        </p:txBody>
      </p:sp>
    </p:spTree>
    <p:extLst>
      <p:ext uri="{BB962C8B-B14F-4D97-AF65-F5344CB8AC3E}">
        <p14:creationId xmlns:p14="http://schemas.microsoft.com/office/powerpoint/2010/main" val="23449536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238942" y="3244334"/>
            <a:ext cx="5077473" cy="584775"/>
          </a:xfrm>
          <a:prstGeom prst="rect">
            <a:avLst/>
          </a:prstGeom>
        </p:spPr>
        <p:txBody>
          <a:bodyPr wrap="square">
            <a:spAutoFit/>
          </a:bodyPr>
          <a:lstStyle/>
          <a:p>
            <a:r>
              <a:rPr lang="ar-SA" sz="3200" b="1" dirty="0">
                <a:solidFill>
                  <a:srgbClr val="FF0000"/>
                </a:solidFill>
                <a:ea typeface="Arial Unicode MS"/>
                <a:cs typeface="Times New Roman"/>
              </a:rPr>
              <a:t>التوثيق والأمانة العلمية والاستلال</a:t>
            </a:r>
            <a:endParaRPr lang="ar-IQ" sz="3200" dirty="0">
              <a:solidFill>
                <a:srgbClr val="FF0000"/>
              </a:solidFill>
            </a:endParaRPr>
          </a:p>
        </p:txBody>
      </p:sp>
    </p:spTree>
    <p:extLst>
      <p:ext uri="{BB962C8B-B14F-4D97-AF65-F5344CB8AC3E}">
        <p14:creationId xmlns:p14="http://schemas.microsoft.com/office/powerpoint/2010/main" val="26948373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0">
              <a:lnSpc>
                <a:spcPct val="120000"/>
              </a:lnSpc>
              <a:spcBef>
                <a:spcPts val="800"/>
              </a:spcBef>
              <a:spcAft>
                <a:spcPts val="1490"/>
              </a:spcAft>
            </a:pPr>
            <a:r>
              <a:rPr lang="ar-SA" sz="4400" b="1" dirty="0">
                <a:solidFill>
                  <a:srgbClr val="FF0000"/>
                </a:solidFill>
                <a:effectLst/>
                <a:latin typeface="Arial Unicode MS"/>
              </a:rPr>
              <a:t>أولًا</a:t>
            </a:r>
            <a:r>
              <a:rPr lang="ar-SA" sz="4400" b="1" dirty="0">
                <a:solidFill>
                  <a:srgbClr val="FF0000"/>
                </a:solidFill>
                <a:effectLst/>
                <a:latin typeface="Arial Unicode MS"/>
                <a:cs typeface="Times New Roman"/>
              </a:rPr>
              <a:t>: </a:t>
            </a:r>
            <a:r>
              <a:rPr lang="ar-SA" sz="4400" b="1" dirty="0">
                <a:solidFill>
                  <a:srgbClr val="FF0000"/>
                </a:solidFill>
                <a:effectLst/>
                <a:latin typeface="Arial Unicode MS"/>
              </a:rPr>
              <a:t>مفهوم التوثيق</a:t>
            </a:r>
            <a:endParaRPr lang="en-US" sz="2400" dirty="0">
              <a:ln>
                <a:noFill/>
              </a:ln>
              <a:solidFill>
                <a:srgbClr val="FF0000"/>
              </a:solidFill>
              <a:effectLst/>
              <a:latin typeface="Arial Unicode MS"/>
            </a:endParaRPr>
          </a:p>
        </p:txBody>
      </p:sp>
      <p:sp>
        <p:nvSpPr>
          <p:cNvPr id="3" name="عنصر نائب للمحتوى 2"/>
          <p:cNvSpPr>
            <a:spLocks noGrp="1"/>
          </p:cNvSpPr>
          <p:nvPr>
            <p:ph idx="1"/>
          </p:nvPr>
        </p:nvSpPr>
        <p:spPr/>
        <p:txBody>
          <a:bodyPr/>
          <a:lstStyle/>
          <a:p>
            <a:pPr>
              <a:lnSpc>
                <a:spcPct val="120000"/>
              </a:lnSpc>
              <a:spcBef>
                <a:spcPts val="800"/>
              </a:spcBef>
              <a:spcAft>
                <a:spcPts val="1200"/>
              </a:spcAft>
            </a:pPr>
            <a:r>
              <a:rPr lang="ar-SA" dirty="0">
                <a:solidFill>
                  <a:srgbClr val="000000"/>
                </a:solidFill>
                <a:latin typeface="Arial Unicode MS"/>
              </a:rPr>
              <a:t>التوثيق العلمي هو إثبات مصادر المعلومات والأفكار والنصوص التي اعتمد عليها الباحث، بحيث يستطيع القارئ الرجوع إلى المصدر الأصلي والتحقق من المعلومات</a:t>
            </a:r>
            <a:r>
              <a:rPr lang="ar-SA" dirty="0">
                <a:solidFill>
                  <a:srgbClr val="000000"/>
                </a:solidFill>
                <a:latin typeface="Times New Roman"/>
              </a:rPr>
              <a:t>.</a:t>
            </a:r>
            <a:endParaRPr lang="en-US" sz="1800" dirty="0">
              <a:solidFill>
                <a:srgbClr val="000000"/>
              </a:solidFill>
              <a:latin typeface="Arial Unicode MS"/>
            </a:endParaRPr>
          </a:p>
          <a:p>
            <a:pPr>
              <a:lnSpc>
                <a:spcPct val="120000"/>
              </a:lnSpc>
              <a:spcBef>
                <a:spcPts val="800"/>
              </a:spcBef>
              <a:spcAft>
                <a:spcPts val="1200"/>
              </a:spcAft>
            </a:pPr>
            <a:r>
              <a:rPr lang="ar-SA" dirty="0">
                <a:solidFill>
                  <a:srgbClr val="000000"/>
                </a:solidFill>
                <a:latin typeface="Arial Unicode MS"/>
              </a:rPr>
              <a:t>والتوثيق ليس إجراءً شكليًا، بل هو جزء أساسي من الأمانة العلمية</a:t>
            </a:r>
            <a:r>
              <a:rPr lang="ar-SA" dirty="0">
                <a:solidFill>
                  <a:srgbClr val="000000"/>
                </a:solidFill>
                <a:latin typeface="Times New Roman"/>
              </a:rPr>
              <a:t>.</a:t>
            </a:r>
            <a:endParaRPr lang="en-US" sz="1800" dirty="0">
              <a:ln>
                <a:noFill/>
              </a:ln>
              <a:solidFill>
                <a:srgbClr val="000000"/>
              </a:solidFill>
              <a:effectLst/>
              <a:latin typeface="Arial Unicode MS"/>
            </a:endParaRPr>
          </a:p>
        </p:txBody>
      </p:sp>
    </p:spTree>
    <p:extLst>
      <p:ext uri="{BB962C8B-B14F-4D97-AF65-F5344CB8AC3E}">
        <p14:creationId xmlns:p14="http://schemas.microsoft.com/office/powerpoint/2010/main" val="4708940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z="4400" b="1" dirty="0">
                <a:solidFill>
                  <a:srgbClr val="FF0000"/>
                </a:solidFill>
                <a:effectLst/>
                <a:ea typeface="Arial Unicode MS"/>
                <a:cs typeface="Times New Roman"/>
              </a:rPr>
              <a:t>ثانيًا: أهمية التوثيق</a:t>
            </a:r>
            <a:endParaRPr lang="ar-IQ" b="1" dirty="0">
              <a:solidFill>
                <a:srgbClr val="FF0000"/>
              </a:solidFill>
            </a:endParaRPr>
          </a:p>
        </p:txBody>
      </p:sp>
      <p:sp>
        <p:nvSpPr>
          <p:cNvPr id="3" name="عنصر نائب للمحتوى 2"/>
          <p:cNvSpPr>
            <a:spLocks noGrp="1"/>
          </p:cNvSpPr>
          <p:nvPr>
            <p:ph idx="1"/>
          </p:nvPr>
        </p:nvSpPr>
        <p:spPr/>
        <p:txBody>
          <a:bodyPr>
            <a:normAutofit lnSpcReduction="10000"/>
          </a:bodyPr>
          <a:lstStyle/>
          <a:p>
            <a:pPr>
              <a:lnSpc>
                <a:spcPct val="120000"/>
              </a:lnSpc>
              <a:spcBef>
                <a:spcPts val="800"/>
              </a:spcBef>
              <a:spcAft>
                <a:spcPts val="1200"/>
              </a:spcAft>
            </a:pPr>
            <a:r>
              <a:rPr lang="ar-SA" dirty="0">
                <a:solidFill>
                  <a:srgbClr val="000000"/>
                </a:solidFill>
                <a:latin typeface="Arial Unicode MS"/>
              </a:rPr>
              <a:t>يسهم التوثيق في</a:t>
            </a:r>
            <a:r>
              <a:rPr lang="ar-SA" dirty="0">
                <a:solidFill>
                  <a:srgbClr val="000000"/>
                </a:solidFill>
                <a:latin typeface="Times New Roman"/>
              </a:rPr>
              <a:t>:</a:t>
            </a:r>
            <a:endParaRPr lang="en-US" sz="1800" dirty="0">
              <a:solidFill>
                <a:srgbClr val="000000"/>
              </a:solidFill>
              <a:latin typeface="Arial Unicode MS"/>
            </a:endParaRPr>
          </a:p>
          <a:p>
            <a:pPr marL="342900" lvl="0" indent="-342900" algn="l" rtl="0" fontAlgn="base">
              <a:lnSpc>
                <a:spcPct val="120000"/>
              </a:lnSpc>
              <a:spcBef>
                <a:spcPts val="800"/>
              </a:spcBef>
              <a:spcAft>
                <a:spcPts val="0"/>
              </a:spcAft>
              <a:buFont typeface="+mj-lt"/>
              <a:buAutoNum type="arabicPeriod"/>
            </a:pPr>
            <a:r>
              <a:rPr lang="ar-SA" kern="0" dirty="0">
                <a:solidFill>
                  <a:srgbClr val="000000"/>
                </a:solidFill>
                <a:latin typeface="Times New Roman"/>
                <a:ea typeface="Times New Roman"/>
                <a:cs typeface="Times New Roman"/>
              </a:rPr>
              <a:t>حفظ حقوق أصحاب الأفكار.</a:t>
            </a:r>
            <a:endParaRPr lang="en-US" sz="1800" kern="0" dirty="0">
              <a:solidFill>
                <a:srgbClr val="000000"/>
              </a:solidFill>
              <a:latin typeface="Times New Roman"/>
              <a:ea typeface="Times New Roman"/>
              <a:cs typeface="Times New Roman"/>
            </a:endParaRPr>
          </a:p>
          <a:p>
            <a:pPr marL="342900" lvl="0" indent="-342900" algn="l" rtl="0" fontAlgn="base">
              <a:lnSpc>
                <a:spcPct val="120000"/>
              </a:lnSpc>
              <a:spcBef>
                <a:spcPts val="800"/>
              </a:spcBef>
              <a:spcAft>
                <a:spcPts val="0"/>
              </a:spcAft>
              <a:buFont typeface="+mj-lt"/>
              <a:buAutoNum type="arabicPeriod"/>
            </a:pPr>
            <a:r>
              <a:rPr lang="ar-SA" kern="0" dirty="0">
                <a:solidFill>
                  <a:srgbClr val="000000"/>
                </a:solidFill>
                <a:latin typeface="Times New Roman"/>
                <a:ea typeface="Times New Roman"/>
                <a:cs typeface="Times New Roman"/>
              </a:rPr>
              <a:t>تعزيز مصداقية البحث.</a:t>
            </a:r>
            <a:endParaRPr lang="en-US" sz="1800" kern="0" dirty="0">
              <a:solidFill>
                <a:srgbClr val="000000"/>
              </a:solidFill>
              <a:latin typeface="Times New Roman"/>
              <a:ea typeface="Times New Roman"/>
              <a:cs typeface="Times New Roman"/>
            </a:endParaRPr>
          </a:p>
          <a:p>
            <a:pPr marL="342900" lvl="0" indent="-342900" algn="l" rtl="0" fontAlgn="base">
              <a:lnSpc>
                <a:spcPct val="120000"/>
              </a:lnSpc>
              <a:spcBef>
                <a:spcPts val="800"/>
              </a:spcBef>
              <a:spcAft>
                <a:spcPts val="0"/>
              </a:spcAft>
              <a:buFont typeface="+mj-lt"/>
              <a:buAutoNum type="arabicPeriod"/>
            </a:pPr>
            <a:r>
              <a:rPr lang="ar-SA" kern="0" dirty="0">
                <a:solidFill>
                  <a:srgbClr val="000000"/>
                </a:solidFill>
                <a:latin typeface="Times New Roman"/>
                <a:ea typeface="Times New Roman"/>
                <a:cs typeface="Times New Roman"/>
              </a:rPr>
              <a:t>تمكين القارئ من الرجوع إلى المصادر.</a:t>
            </a:r>
            <a:endParaRPr lang="en-US" sz="1800" kern="0" dirty="0">
              <a:solidFill>
                <a:srgbClr val="000000"/>
              </a:solidFill>
              <a:latin typeface="Times New Roman"/>
              <a:ea typeface="Times New Roman"/>
              <a:cs typeface="Times New Roman"/>
            </a:endParaRPr>
          </a:p>
          <a:p>
            <a:pPr marL="342900" lvl="0" indent="-342900" algn="l" rtl="0" fontAlgn="base">
              <a:lnSpc>
                <a:spcPct val="120000"/>
              </a:lnSpc>
              <a:spcBef>
                <a:spcPts val="800"/>
              </a:spcBef>
              <a:spcAft>
                <a:spcPts val="0"/>
              </a:spcAft>
              <a:buFont typeface="+mj-lt"/>
              <a:buAutoNum type="arabicPeriod"/>
            </a:pPr>
            <a:r>
              <a:rPr lang="ar-SA" kern="0" dirty="0">
                <a:solidFill>
                  <a:srgbClr val="000000"/>
                </a:solidFill>
                <a:latin typeface="Times New Roman"/>
                <a:ea typeface="Times New Roman"/>
                <a:cs typeface="Times New Roman"/>
              </a:rPr>
              <a:t>تمييز أفكار الباحث عن أفكار الآخرين.</a:t>
            </a:r>
            <a:endParaRPr lang="en-US" sz="1800" kern="0" dirty="0">
              <a:solidFill>
                <a:srgbClr val="000000"/>
              </a:solidFill>
              <a:latin typeface="Times New Roman"/>
              <a:ea typeface="Times New Roman"/>
              <a:cs typeface="Times New Roman"/>
            </a:endParaRPr>
          </a:p>
          <a:p>
            <a:pPr marL="342900" lvl="0" indent="-342900" algn="l" rtl="0" fontAlgn="base">
              <a:lnSpc>
                <a:spcPct val="120000"/>
              </a:lnSpc>
              <a:spcBef>
                <a:spcPts val="800"/>
              </a:spcBef>
              <a:spcAft>
                <a:spcPts val="0"/>
              </a:spcAft>
              <a:buFont typeface="+mj-lt"/>
              <a:buAutoNum type="arabicPeriod"/>
            </a:pPr>
            <a:r>
              <a:rPr lang="ar-SA" kern="0" dirty="0">
                <a:solidFill>
                  <a:srgbClr val="000000"/>
                </a:solidFill>
                <a:latin typeface="Times New Roman"/>
                <a:ea typeface="Times New Roman"/>
                <a:cs typeface="Times New Roman"/>
              </a:rPr>
              <a:t>إظهار سعة اطلاع الباحث.</a:t>
            </a:r>
            <a:endParaRPr lang="en-US" sz="1800" kern="0" dirty="0">
              <a:solidFill>
                <a:srgbClr val="000000"/>
              </a:solidFill>
              <a:latin typeface="Times New Roman"/>
              <a:ea typeface="Times New Roman"/>
              <a:cs typeface="Times New Roman"/>
            </a:endParaRPr>
          </a:p>
          <a:p>
            <a:pPr marL="342900" lvl="0" indent="-342900" algn="l" rtl="0" fontAlgn="base">
              <a:lnSpc>
                <a:spcPct val="120000"/>
              </a:lnSpc>
              <a:spcBef>
                <a:spcPts val="800"/>
              </a:spcBef>
              <a:spcAft>
                <a:spcPts val="0"/>
              </a:spcAft>
              <a:buFont typeface="+mj-lt"/>
              <a:buAutoNum type="arabicPeriod"/>
            </a:pPr>
            <a:r>
              <a:rPr lang="ar-SA" kern="0" dirty="0">
                <a:solidFill>
                  <a:srgbClr val="000000"/>
                </a:solidFill>
                <a:latin typeface="Times New Roman"/>
                <a:ea typeface="Times New Roman"/>
                <a:cs typeface="Times New Roman"/>
              </a:rPr>
              <a:t>تجنب الوقوع في السرقة العلمية</a:t>
            </a:r>
            <a:r>
              <a:rPr lang="ar-SA" kern="0" dirty="0" smtClean="0">
                <a:solidFill>
                  <a:srgbClr val="000000"/>
                </a:solidFill>
                <a:latin typeface="Times New Roman"/>
                <a:ea typeface="Times New Roman"/>
                <a:cs typeface="Times New Roman"/>
              </a:rPr>
              <a:t>.</a:t>
            </a:r>
            <a:endParaRPr lang="en-US" sz="1800" kern="0" dirty="0">
              <a:solidFill>
                <a:srgbClr val="000000"/>
              </a:solidFill>
              <a:latin typeface="Times New Roman"/>
              <a:ea typeface="Times New Roman"/>
              <a:cs typeface="Times New Roman"/>
            </a:endParaRPr>
          </a:p>
        </p:txBody>
      </p:sp>
    </p:spTree>
    <p:extLst>
      <p:ext uri="{BB962C8B-B14F-4D97-AF65-F5344CB8AC3E}">
        <p14:creationId xmlns:p14="http://schemas.microsoft.com/office/powerpoint/2010/main" val="6618133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rtl="0">
              <a:lnSpc>
                <a:spcPct val="120000"/>
              </a:lnSpc>
              <a:spcBef>
                <a:spcPts val="800"/>
              </a:spcBef>
              <a:spcAft>
                <a:spcPts val="1490"/>
              </a:spcAft>
            </a:pPr>
            <a:r>
              <a:rPr lang="ar-SA" sz="4400" b="1" dirty="0">
                <a:solidFill>
                  <a:srgbClr val="FF0000"/>
                </a:solidFill>
                <a:effectLst/>
                <a:latin typeface="Arial Unicode MS"/>
              </a:rPr>
              <a:t>ثالثًا</a:t>
            </a:r>
            <a:r>
              <a:rPr lang="ar-SA" sz="4400" b="1" dirty="0">
                <a:solidFill>
                  <a:srgbClr val="FF0000"/>
                </a:solidFill>
                <a:effectLst/>
                <a:latin typeface="Arial Unicode MS"/>
                <a:cs typeface="Times New Roman"/>
              </a:rPr>
              <a:t>: </a:t>
            </a:r>
            <a:r>
              <a:rPr lang="ar-SA" sz="4400" b="1" dirty="0">
                <a:solidFill>
                  <a:srgbClr val="FF0000"/>
                </a:solidFill>
                <a:effectLst/>
                <a:latin typeface="Arial Unicode MS"/>
              </a:rPr>
              <a:t>الاقتباس المباشر</a:t>
            </a:r>
            <a:endParaRPr lang="en-US" sz="2400" dirty="0">
              <a:ln>
                <a:noFill/>
              </a:ln>
              <a:solidFill>
                <a:srgbClr val="FF0000"/>
              </a:solidFill>
              <a:effectLst/>
              <a:latin typeface="Arial Unicode MS"/>
            </a:endParaRPr>
          </a:p>
        </p:txBody>
      </p:sp>
      <p:sp>
        <p:nvSpPr>
          <p:cNvPr id="3" name="عنصر نائب للمحتوى 2"/>
          <p:cNvSpPr>
            <a:spLocks noGrp="1"/>
          </p:cNvSpPr>
          <p:nvPr>
            <p:ph idx="1"/>
          </p:nvPr>
        </p:nvSpPr>
        <p:spPr/>
        <p:txBody>
          <a:bodyPr>
            <a:normAutofit/>
          </a:bodyPr>
          <a:lstStyle/>
          <a:p>
            <a:pPr>
              <a:lnSpc>
                <a:spcPct val="120000"/>
              </a:lnSpc>
              <a:spcBef>
                <a:spcPts val="800"/>
              </a:spcBef>
              <a:spcAft>
                <a:spcPts val="1200"/>
              </a:spcAft>
            </a:pPr>
            <a:r>
              <a:rPr lang="ar-SA" dirty="0">
                <a:solidFill>
                  <a:srgbClr val="000000"/>
                </a:solidFill>
                <a:latin typeface="Arial Unicode MS"/>
              </a:rPr>
              <a:t>الاقتباس المباشر هو نقل النص من المصدر كما ورد فيه، مع الالتزام بالدقة في النقل والإشارة إلى مصدره</a:t>
            </a:r>
            <a:r>
              <a:rPr lang="ar-SA" dirty="0">
                <a:solidFill>
                  <a:srgbClr val="000000"/>
                </a:solidFill>
                <a:latin typeface="Times New Roman"/>
              </a:rPr>
              <a:t>.</a:t>
            </a:r>
            <a:endParaRPr lang="en-US" sz="1800" dirty="0">
              <a:solidFill>
                <a:srgbClr val="000000"/>
              </a:solidFill>
              <a:latin typeface="Arial Unicode MS"/>
            </a:endParaRPr>
          </a:p>
          <a:p>
            <a:pPr>
              <a:lnSpc>
                <a:spcPct val="120000"/>
              </a:lnSpc>
              <a:spcBef>
                <a:spcPts val="800"/>
              </a:spcBef>
              <a:spcAft>
                <a:spcPts val="1200"/>
              </a:spcAft>
            </a:pPr>
            <a:r>
              <a:rPr lang="ar-SA" dirty="0">
                <a:solidFill>
                  <a:srgbClr val="000000"/>
                </a:solidFill>
                <a:latin typeface="Arial Unicode MS"/>
              </a:rPr>
              <a:t>ويجب ألا يكثر الباحث من الاقتباسات المباشرة، لأن البحث العلمي لا ينبغي أن يتحول إلى مجموعة من النصوص المنقولة، وإنما يجب أن يكون للباحث حضور واضح في </a:t>
            </a:r>
            <a:r>
              <a:rPr lang="ar-SA" b="1" dirty="0">
                <a:solidFill>
                  <a:srgbClr val="000000"/>
                </a:solidFill>
                <a:latin typeface="Arial Unicode MS"/>
              </a:rPr>
              <a:t>التحليل والمناقشة والاستنتاج</a:t>
            </a:r>
            <a:r>
              <a:rPr lang="ar-SA" dirty="0">
                <a:solidFill>
                  <a:srgbClr val="000000"/>
                </a:solidFill>
                <a:latin typeface="Times New Roman"/>
              </a:rPr>
              <a:t>.</a:t>
            </a:r>
            <a:endParaRPr lang="en-US" sz="1800" dirty="0">
              <a:ln>
                <a:noFill/>
              </a:ln>
              <a:solidFill>
                <a:srgbClr val="000000"/>
              </a:solidFill>
              <a:effectLst/>
              <a:latin typeface="Arial Unicode MS"/>
            </a:endParaRPr>
          </a:p>
        </p:txBody>
      </p:sp>
    </p:spTree>
    <p:extLst>
      <p:ext uri="{BB962C8B-B14F-4D97-AF65-F5344CB8AC3E}">
        <p14:creationId xmlns:p14="http://schemas.microsoft.com/office/powerpoint/2010/main" val="42301764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435608" y="274638"/>
            <a:ext cx="7096832" cy="1143000"/>
          </a:xfrm>
        </p:spPr>
        <p:txBody>
          <a:bodyPr>
            <a:normAutofit/>
          </a:bodyPr>
          <a:lstStyle/>
          <a:p>
            <a:pPr>
              <a:lnSpc>
                <a:spcPct val="120000"/>
              </a:lnSpc>
              <a:spcBef>
                <a:spcPts val="800"/>
              </a:spcBef>
              <a:spcAft>
                <a:spcPts val="1200"/>
              </a:spcAft>
            </a:pPr>
            <a:r>
              <a:rPr lang="ar-SA" sz="4000" dirty="0">
                <a:solidFill>
                  <a:srgbClr val="000000"/>
                </a:solidFill>
                <a:effectLst/>
                <a:latin typeface="Arial Unicode MS"/>
                <a:ea typeface="Times New Roman"/>
                <a:cs typeface="Times New Roman"/>
              </a:rPr>
              <a:t> </a:t>
            </a:r>
            <a:r>
              <a:rPr lang="ar-SA" sz="4400" b="1" dirty="0" smtClean="0">
                <a:solidFill>
                  <a:srgbClr val="FF0000"/>
                </a:solidFill>
                <a:effectLst/>
                <a:latin typeface="Arial Unicode MS"/>
              </a:rPr>
              <a:t>رابعًا</a:t>
            </a:r>
            <a:r>
              <a:rPr lang="ar-SA" sz="4400" b="1" dirty="0">
                <a:solidFill>
                  <a:srgbClr val="FF0000"/>
                </a:solidFill>
                <a:effectLst/>
                <a:latin typeface="Arial Unicode MS"/>
                <a:cs typeface="Times New Roman"/>
              </a:rPr>
              <a:t>: </a:t>
            </a:r>
            <a:r>
              <a:rPr lang="ar-SA" sz="4400" b="1" dirty="0">
                <a:solidFill>
                  <a:srgbClr val="FF0000"/>
                </a:solidFill>
                <a:effectLst/>
                <a:latin typeface="Arial Unicode MS"/>
              </a:rPr>
              <a:t>الاقتباس غير المباشر</a:t>
            </a:r>
            <a:endParaRPr lang="en-US" sz="2400" dirty="0">
              <a:ln>
                <a:noFill/>
              </a:ln>
              <a:solidFill>
                <a:srgbClr val="FF0000"/>
              </a:solidFill>
              <a:effectLst/>
              <a:latin typeface="Arial Unicode MS"/>
            </a:endParaRPr>
          </a:p>
        </p:txBody>
      </p:sp>
      <p:sp>
        <p:nvSpPr>
          <p:cNvPr id="3" name="عنصر نائب للمحتوى 2"/>
          <p:cNvSpPr>
            <a:spLocks noGrp="1"/>
          </p:cNvSpPr>
          <p:nvPr>
            <p:ph idx="1"/>
          </p:nvPr>
        </p:nvSpPr>
        <p:spPr/>
        <p:txBody>
          <a:bodyPr>
            <a:normAutofit/>
          </a:bodyPr>
          <a:lstStyle/>
          <a:p>
            <a:pPr>
              <a:lnSpc>
                <a:spcPct val="120000"/>
              </a:lnSpc>
              <a:spcBef>
                <a:spcPts val="800"/>
              </a:spcBef>
              <a:spcAft>
                <a:spcPts val="1200"/>
              </a:spcAft>
            </a:pPr>
            <a:r>
              <a:rPr lang="ar-SA" dirty="0">
                <a:solidFill>
                  <a:srgbClr val="000000"/>
                </a:solidFill>
                <a:latin typeface="Arial Unicode MS"/>
              </a:rPr>
              <a:t>يقوم الاقتباس غير المباشر على نقل فكرة الباحث السابق وإعادة صياغتها بأسلوب الباحث، مع المحافظة على مضمونها وتوثيق مصدرها</a:t>
            </a:r>
            <a:r>
              <a:rPr lang="ar-SA" dirty="0">
                <a:solidFill>
                  <a:srgbClr val="000000"/>
                </a:solidFill>
                <a:latin typeface="Times New Roman"/>
              </a:rPr>
              <a:t>.</a:t>
            </a:r>
            <a:endParaRPr lang="en-US" sz="1800" dirty="0">
              <a:solidFill>
                <a:srgbClr val="000000"/>
              </a:solidFill>
              <a:latin typeface="Arial Unicode MS"/>
            </a:endParaRPr>
          </a:p>
          <a:p>
            <a:pPr>
              <a:lnSpc>
                <a:spcPct val="120000"/>
              </a:lnSpc>
              <a:spcBef>
                <a:spcPts val="800"/>
              </a:spcBef>
              <a:spcAft>
                <a:spcPts val="1200"/>
              </a:spcAft>
            </a:pPr>
            <a:r>
              <a:rPr lang="ar-SA" dirty="0">
                <a:solidFill>
                  <a:srgbClr val="000000"/>
                </a:solidFill>
                <a:latin typeface="Arial Unicode MS"/>
              </a:rPr>
              <a:t>وإعادة صياغة الفكرة لا تعني أن الباحث أصبح مالكًا للفكرة؛ لذلك يجب أن تبقى منسوبة إلى صاحبها</a:t>
            </a:r>
            <a:r>
              <a:rPr lang="ar-SA" dirty="0" smtClean="0">
                <a:solidFill>
                  <a:srgbClr val="000000"/>
                </a:solidFill>
                <a:latin typeface="Times New Roman"/>
              </a:rPr>
              <a:t>.</a:t>
            </a:r>
            <a:endParaRPr lang="en-US" sz="1800" dirty="0">
              <a:solidFill>
                <a:srgbClr val="000000"/>
              </a:solidFill>
              <a:latin typeface="Arial Unicode MS"/>
            </a:endParaRPr>
          </a:p>
        </p:txBody>
      </p:sp>
    </p:spTree>
    <p:extLst>
      <p:ext uri="{BB962C8B-B14F-4D97-AF65-F5344CB8AC3E}">
        <p14:creationId xmlns:p14="http://schemas.microsoft.com/office/powerpoint/2010/main" val="23904952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pPr rtl="0">
              <a:lnSpc>
                <a:spcPct val="120000"/>
              </a:lnSpc>
              <a:spcBef>
                <a:spcPts val="800"/>
              </a:spcBef>
              <a:spcAft>
                <a:spcPts val="1490"/>
              </a:spcAft>
            </a:pPr>
            <a:r>
              <a:rPr lang="en-US" sz="4400" b="1" dirty="0" smtClean="0">
                <a:solidFill>
                  <a:srgbClr val="000000"/>
                </a:solidFill>
                <a:effectLst/>
                <a:latin typeface="Arial Unicode MS"/>
              </a:rPr>
              <a:t/>
            </a:r>
            <a:br>
              <a:rPr lang="en-US" sz="4400" b="1" dirty="0" smtClean="0">
                <a:solidFill>
                  <a:srgbClr val="000000"/>
                </a:solidFill>
                <a:effectLst/>
                <a:latin typeface="Arial Unicode MS"/>
              </a:rPr>
            </a:br>
            <a:r>
              <a:rPr lang="ar-SA" sz="4400" b="1" dirty="0" smtClean="0">
                <a:solidFill>
                  <a:srgbClr val="FF0000"/>
                </a:solidFill>
                <a:effectLst/>
                <a:latin typeface="Arial Unicode MS"/>
              </a:rPr>
              <a:t>خامسًا</a:t>
            </a:r>
            <a:r>
              <a:rPr lang="ar-SA" sz="4400" b="1" dirty="0">
                <a:solidFill>
                  <a:srgbClr val="FF0000"/>
                </a:solidFill>
                <a:effectLst/>
                <a:latin typeface="Arial Unicode MS"/>
                <a:cs typeface="Times New Roman"/>
              </a:rPr>
              <a:t>: </a:t>
            </a:r>
            <a:r>
              <a:rPr lang="ar-SA" sz="4400" b="1" dirty="0">
                <a:solidFill>
                  <a:srgbClr val="FF0000"/>
                </a:solidFill>
                <a:effectLst/>
                <a:latin typeface="Arial Unicode MS"/>
              </a:rPr>
              <a:t>السرقة العلمية والاستلال</a:t>
            </a:r>
            <a:r>
              <a:rPr lang="en-US" sz="2400" dirty="0">
                <a:solidFill>
                  <a:srgbClr val="000000"/>
                </a:solidFill>
                <a:effectLst/>
                <a:latin typeface="Arial Unicode MS"/>
              </a:rPr>
              <a:t/>
            </a:r>
            <a:br>
              <a:rPr lang="en-US" sz="2400" dirty="0">
                <a:solidFill>
                  <a:srgbClr val="000000"/>
                </a:solidFill>
                <a:effectLst/>
                <a:latin typeface="Arial Unicode MS"/>
              </a:rPr>
            </a:br>
            <a:endParaRPr lang="ar-IQ" dirty="0"/>
          </a:p>
        </p:txBody>
      </p:sp>
      <p:sp>
        <p:nvSpPr>
          <p:cNvPr id="3" name="مستطيل 2"/>
          <p:cNvSpPr/>
          <p:nvPr/>
        </p:nvSpPr>
        <p:spPr>
          <a:xfrm>
            <a:off x="1547664" y="2257397"/>
            <a:ext cx="6912768" cy="3451201"/>
          </a:xfrm>
          <a:prstGeom prst="rect">
            <a:avLst/>
          </a:prstGeom>
        </p:spPr>
        <p:txBody>
          <a:bodyPr wrap="square">
            <a:spAutoFit/>
          </a:bodyPr>
          <a:lstStyle/>
          <a:p>
            <a:pPr>
              <a:lnSpc>
                <a:spcPct val="120000"/>
              </a:lnSpc>
              <a:spcBef>
                <a:spcPts val="800"/>
              </a:spcBef>
              <a:spcAft>
                <a:spcPts val="1200"/>
              </a:spcAft>
            </a:pPr>
            <a:r>
              <a:rPr lang="ar-SA" sz="2800" dirty="0">
                <a:solidFill>
                  <a:srgbClr val="000000"/>
                </a:solidFill>
                <a:latin typeface="Arial Unicode MS"/>
              </a:rPr>
              <a:t>السرقة العلمية هي استخدام نصوص أو أفكار الآخرين ونسبتها إلى الباحث دون الإشارة إلى مصادرها</a:t>
            </a:r>
            <a:r>
              <a:rPr lang="ar-SA" sz="2800" dirty="0">
                <a:solidFill>
                  <a:srgbClr val="000000"/>
                </a:solidFill>
                <a:latin typeface="Times New Roman"/>
              </a:rPr>
              <a:t>.</a:t>
            </a:r>
            <a:endParaRPr lang="en-US" sz="2800" dirty="0">
              <a:solidFill>
                <a:srgbClr val="000000"/>
              </a:solidFill>
              <a:latin typeface="Arial Unicode MS"/>
            </a:endParaRPr>
          </a:p>
          <a:p>
            <a:pPr>
              <a:lnSpc>
                <a:spcPct val="120000"/>
              </a:lnSpc>
              <a:spcBef>
                <a:spcPts val="800"/>
              </a:spcBef>
              <a:spcAft>
                <a:spcPts val="1200"/>
              </a:spcAft>
            </a:pPr>
            <a:r>
              <a:rPr lang="ar-SA" sz="2800" dirty="0">
                <a:solidFill>
                  <a:srgbClr val="000000"/>
                </a:solidFill>
                <a:latin typeface="Arial Unicode MS"/>
              </a:rPr>
              <a:t>أما برامج فحص الاستلال فهي أدوات تساعد على الكشف عن التشابه النصي بين البحث ومصادر أخرى، لكنها لا تمثل وحدها حكمًا نهائيًا على وجود سرقة علمية؛ إذ ينبغي النظر في طبيعة التشابه وسياقه ومصدره وطريقة توثيقه</a:t>
            </a:r>
            <a:r>
              <a:rPr lang="ar-SA" sz="2800" dirty="0">
                <a:solidFill>
                  <a:srgbClr val="000000"/>
                </a:solidFill>
                <a:latin typeface="Times New Roman"/>
              </a:rPr>
              <a:t>.</a:t>
            </a:r>
            <a:endParaRPr lang="en-US" sz="2800" dirty="0">
              <a:ln>
                <a:noFill/>
              </a:ln>
              <a:solidFill>
                <a:srgbClr val="000000"/>
              </a:solidFill>
              <a:effectLst/>
              <a:latin typeface="Arial Unicode MS"/>
            </a:endParaRPr>
          </a:p>
        </p:txBody>
      </p:sp>
    </p:spTree>
    <p:extLst>
      <p:ext uri="{BB962C8B-B14F-4D97-AF65-F5344CB8AC3E}">
        <p14:creationId xmlns:p14="http://schemas.microsoft.com/office/powerpoint/2010/main" val="5607947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normAutofit fontScale="90000"/>
          </a:bodyPr>
          <a:lstStyle/>
          <a:p>
            <a:pPr rtl="0">
              <a:lnSpc>
                <a:spcPct val="120000"/>
              </a:lnSpc>
              <a:spcBef>
                <a:spcPts val="800"/>
              </a:spcBef>
              <a:spcAft>
                <a:spcPts val="1490"/>
              </a:spcAft>
            </a:pPr>
            <a:r>
              <a:rPr lang="ar-SA" sz="4400" b="1" dirty="0">
                <a:solidFill>
                  <a:srgbClr val="FF0000"/>
                </a:solidFill>
                <a:effectLst/>
                <a:latin typeface="Arial Unicode MS"/>
              </a:rPr>
              <a:t>سادسًا</a:t>
            </a:r>
            <a:r>
              <a:rPr lang="ar-SA" sz="4400" b="1" dirty="0">
                <a:solidFill>
                  <a:srgbClr val="FF0000"/>
                </a:solidFill>
                <a:effectLst/>
                <a:latin typeface="Arial Unicode MS"/>
                <a:cs typeface="Times New Roman"/>
              </a:rPr>
              <a:t>: </a:t>
            </a:r>
            <a:r>
              <a:rPr lang="ar-SA" sz="4400" b="1" dirty="0">
                <a:solidFill>
                  <a:srgbClr val="FF0000"/>
                </a:solidFill>
                <a:effectLst/>
                <a:latin typeface="Arial Unicode MS"/>
              </a:rPr>
              <a:t>قائمة المصادر </a:t>
            </a:r>
            <a:r>
              <a:rPr lang="ar-SA" sz="4400" b="1" dirty="0" smtClean="0">
                <a:solidFill>
                  <a:srgbClr val="FF0000"/>
                </a:solidFill>
                <a:effectLst/>
                <a:latin typeface="Arial Unicode MS"/>
              </a:rPr>
              <a:t>والمراجع</a:t>
            </a:r>
            <a:r>
              <a:rPr lang="en-US" sz="2400" dirty="0">
                <a:solidFill>
                  <a:srgbClr val="FF0000"/>
                </a:solidFill>
                <a:effectLst/>
                <a:latin typeface="Arial Unicode MS"/>
              </a:rPr>
              <a:t/>
            </a:r>
            <a:br>
              <a:rPr lang="en-US" sz="2400" dirty="0">
                <a:solidFill>
                  <a:srgbClr val="FF0000"/>
                </a:solidFill>
                <a:effectLst/>
                <a:latin typeface="Arial Unicode MS"/>
              </a:rPr>
            </a:br>
            <a:endParaRPr lang="ar-IQ" dirty="0">
              <a:solidFill>
                <a:srgbClr val="FF0000"/>
              </a:solidFill>
            </a:endParaRPr>
          </a:p>
        </p:txBody>
      </p:sp>
      <p:sp>
        <p:nvSpPr>
          <p:cNvPr id="3" name="عنوان فرعي 2"/>
          <p:cNvSpPr>
            <a:spLocks noGrp="1"/>
          </p:cNvSpPr>
          <p:nvPr>
            <p:ph type="subTitle" idx="1"/>
          </p:nvPr>
        </p:nvSpPr>
        <p:spPr>
          <a:xfrm>
            <a:off x="1432560" y="1850064"/>
            <a:ext cx="7406640" cy="4675280"/>
          </a:xfrm>
        </p:spPr>
        <p:txBody>
          <a:bodyPr>
            <a:normAutofit lnSpcReduction="10000"/>
          </a:bodyPr>
          <a:lstStyle/>
          <a:p>
            <a:pPr algn="r">
              <a:lnSpc>
                <a:spcPct val="120000"/>
              </a:lnSpc>
              <a:spcBef>
                <a:spcPts val="800"/>
              </a:spcBef>
              <a:spcAft>
                <a:spcPts val="1200"/>
              </a:spcAft>
            </a:pPr>
            <a:r>
              <a:rPr lang="ar-SA" sz="2800" dirty="0">
                <a:solidFill>
                  <a:srgbClr val="000000"/>
                </a:solidFill>
                <a:latin typeface="Arial Unicode MS"/>
              </a:rPr>
              <a:t>يجب أن تتطابق قائمة المصادر والمراجع مع الإحالات الواردة في البحث</a:t>
            </a:r>
            <a:r>
              <a:rPr lang="ar-SA" sz="2800" dirty="0">
                <a:solidFill>
                  <a:srgbClr val="000000"/>
                </a:solidFill>
                <a:latin typeface="Times New Roman"/>
              </a:rPr>
              <a:t>.</a:t>
            </a:r>
            <a:endParaRPr lang="en-US" sz="1600" dirty="0">
              <a:solidFill>
                <a:srgbClr val="000000"/>
              </a:solidFill>
              <a:latin typeface="Arial Unicode MS"/>
            </a:endParaRPr>
          </a:p>
          <a:p>
            <a:pPr algn="r">
              <a:lnSpc>
                <a:spcPct val="120000"/>
              </a:lnSpc>
              <a:spcBef>
                <a:spcPts val="800"/>
              </a:spcBef>
              <a:spcAft>
                <a:spcPts val="1200"/>
              </a:spcAft>
            </a:pPr>
            <a:r>
              <a:rPr lang="ar-SA" sz="2800" dirty="0">
                <a:solidFill>
                  <a:srgbClr val="000000"/>
                </a:solidFill>
                <a:latin typeface="Arial Unicode MS"/>
              </a:rPr>
              <a:t>ومن أهم الأخطاء التي ينبغي تجنبها</a:t>
            </a:r>
            <a:r>
              <a:rPr lang="ar-SA" sz="2800" dirty="0">
                <a:solidFill>
                  <a:srgbClr val="000000"/>
                </a:solidFill>
                <a:latin typeface="Times New Roman"/>
              </a:rPr>
              <a:t>:</a:t>
            </a:r>
            <a:endParaRPr lang="en-US" sz="1600" dirty="0">
              <a:solidFill>
                <a:srgbClr val="000000"/>
              </a:solidFill>
              <a:latin typeface="Arial Unicode MS"/>
            </a:endParaRPr>
          </a:p>
          <a:p>
            <a:pPr marL="0" lvl="0" algn="r" rtl="0" fontAlgn="base">
              <a:lnSpc>
                <a:spcPct val="120000"/>
              </a:lnSpc>
              <a:spcBef>
                <a:spcPts val="800"/>
              </a:spcBef>
            </a:pPr>
            <a:r>
              <a:rPr lang="ar-SA" sz="2800" kern="0" dirty="0">
                <a:solidFill>
                  <a:srgbClr val="000000"/>
                </a:solidFill>
                <a:latin typeface="Times New Roman"/>
                <a:ea typeface="Times New Roman"/>
                <a:cs typeface="Times New Roman"/>
              </a:rPr>
              <a:t>ذكر مصدر في القائمة وعدم استخدامه في البحث.</a:t>
            </a:r>
            <a:endParaRPr lang="en-US" sz="1600" kern="0" dirty="0">
              <a:solidFill>
                <a:srgbClr val="000000"/>
              </a:solidFill>
              <a:latin typeface="Times New Roman"/>
              <a:ea typeface="Times New Roman"/>
              <a:cs typeface="Times New Roman"/>
            </a:endParaRPr>
          </a:p>
          <a:p>
            <a:pPr marL="0" lvl="0" algn="r" rtl="0" fontAlgn="base">
              <a:lnSpc>
                <a:spcPct val="120000"/>
              </a:lnSpc>
              <a:spcBef>
                <a:spcPts val="800"/>
              </a:spcBef>
            </a:pPr>
            <a:r>
              <a:rPr lang="ar-SA" sz="2800" kern="0" dirty="0">
                <a:solidFill>
                  <a:srgbClr val="000000"/>
                </a:solidFill>
                <a:latin typeface="Times New Roman"/>
                <a:ea typeface="Times New Roman"/>
                <a:cs typeface="Times New Roman"/>
              </a:rPr>
              <a:t>استخدام مصدر في البحث وعدم إدراجه في القائمة.</a:t>
            </a:r>
            <a:endParaRPr lang="en-US" sz="1600" kern="0" dirty="0">
              <a:solidFill>
                <a:srgbClr val="000000"/>
              </a:solidFill>
              <a:latin typeface="Times New Roman"/>
              <a:ea typeface="Times New Roman"/>
              <a:cs typeface="Times New Roman"/>
            </a:endParaRPr>
          </a:p>
          <a:p>
            <a:pPr marL="0" lvl="0" algn="r" rtl="0" fontAlgn="base">
              <a:lnSpc>
                <a:spcPct val="120000"/>
              </a:lnSpc>
              <a:spcBef>
                <a:spcPts val="800"/>
              </a:spcBef>
            </a:pPr>
            <a:r>
              <a:rPr lang="ar-SA" sz="2800" kern="0" dirty="0">
                <a:solidFill>
                  <a:srgbClr val="000000"/>
                </a:solidFill>
                <a:latin typeface="Times New Roman"/>
                <a:ea typeface="Times New Roman"/>
                <a:cs typeface="Times New Roman"/>
              </a:rPr>
              <a:t>اختلاف بيانات المصدر بين الإحالة والقائمة.</a:t>
            </a:r>
            <a:endParaRPr lang="en-US" sz="1600" kern="0" dirty="0">
              <a:solidFill>
                <a:srgbClr val="000000"/>
              </a:solidFill>
              <a:latin typeface="Times New Roman"/>
              <a:ea typeface="Times New Roman"/>
              <a:cs typeface="Times New Roman"/>
            </a:endParaRPr>
          </a:p>
          <a:p>
            <a:pPr marL="0" lvl="0" algn="r" rtl="0" fontAlgn="base">
              <a:lnSpc>
                <a:spcPct val="120000"/>
              </a:lnSpc>
              <a:spcBef>
                <a:spcPts val="800"/>
              </a:spcBef>
            </a:pPr>
            <a:r>
              <a:rPr lang="ar-SA" sz="2800" kern="0" dirty="0">
                <a:solidFill>
                  <a:srgbClr val="000000"/>
                </a:solidFill>
                <a:latin typeface="Times New Roman"/>
                <a:ea typeface="Times New Roman"/>
                <a:cs typeface="Times New Roman"/>
              </a:rPr>
              <a:t>إهمال رقم الجزء أو الصفحة عند الحاجة.</a:t>
            </a:r>
            <a:endParaRPr lang="en-US" sz="1600" kern="0" dirty="0">
              <a:solidFill>
                <a:srgbClr val="000000"/>
              </a:solidFill>
              <a:latin typeface="Times New Roman"/>
              <a:ea typeface="Times New Roman"/>
              <a:cs typeface="Times New Roman"/>
            </a:endParaRPr>
          </a:p>
          <a:p>
            <a:pPr algn="r"/>
            <a:r>
              <a:rPr lang="ar-SA" sz="2800" dirty="0">
                <a:ea typeface="Arial Unicode MS"/>
                <a:cs typeface="Times New Roman"/>
              </a:rPr>
              <a:t>عدم الالتزام بنظام توثيق موحد.</a:t>
            </a:r>
            <a:endParaRPr lang="ar-IQ" dirty="0"/>
          </a:p>
        </p:txBody>
      </p:sp>
    </p:spTree>
    <p:extLst>
      <p:ext uri="{BB962C8B-B14F-4D97-AF65-F5344CB8AC3E}">
        <p14:creationId xmlns:p14="http://schemas.microsoft.com/office/powerpoint/2010/main" val="141584447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انقلاب">
  <a:themeElements>
    <a:clrScheme name="انقلاب">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انقلاب">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انقلاب">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12</TotalTime>
  <Words>316</Words>
  <Application>Microsoft Office PowerPoint</Application>
  <PresentationFormat>عرض على الشاشة (3:4)‏</PresentationFormat>
  <Paragraphs>34</Paragraphs>
  <Slides>8</Slides>
  <Notes>0</Notes>
  <HiddenSlides>0</HiddenSlides>
  <MMClips>0</MMClips>
  <ScaleCrop>false</ScaleCrop>
  <HeadingPairs>
    <vt:vector size="4" baseType="variant">
      <vt:variant>
        <vt:lpstr>نسق</vt:lpstr>
      </vt:variant>
      <vt:variant>
        <vt:i4>1</vt:i4>
      </vt:variant>
      <vt:variant>
        <vt:lpstr>عناوين الشرائح</vt:lpstr>
      </vt:variant>
      <vt:variant>
        <vt:i4>8</vt:i4>
      </vt:variant>
    </vt:vector>
  </HeadingPairs>
  <TitlesOfParts>
    <vt:vector size="9" baseType="lpstr">
      <vt:lpstr>انقلاب</vt:lpstr>
      <vt:lpstr>عرض تقديمي في PowerPoint</vt:lpstr>
      <vt:lpstr>عرض تقديمي في PowerPoint</vt:lpstr>
      <vt:lpstr>أولًا: مفهوم التوثيق</vt:lpstr>
      <vt:lpstr>ثانيًا: أهمية التوثيق</vt:lpstr>
      <vt:lpstr>ثالثًا: الاقتباس المباشر</vt:lpstr>
      <vt:lpstr> رابعًا: الاقتباس غير المباشر</vt:lpstr>
      <vt:lpstr> خامسًا: السرقة العلمية والاستلال </vt:lpstr>
      <vt:lpstr>سادسًا: قائمة المصادر والمراجع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مفاهيم بلاغية</dc:title>
  <dc:creator>Digital</dc:creator>
  <cp:lastModifiedBy>DR.Ahmed Saker 2o1O</cp:lastModifiedBy>
  <cp:revision>3</cp:revision>
  <dcterms:created xsi:type="dcterms:W3CDTF">2025-03-01T15:15:07Z</dcterms:created>
  <dcterms:modified xsi:type="dcterms:W3CDTF">2026-08-28T17:18:04Z</dcterms:modified>
</cp:coreProperties>
</file>