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61" r:id="rId2"/>
    <p:sldId id="262" r:id="rId3"/>
    <p:sldId id="257" r:id="rId4"/>
    <p:sldId id="258" r:id="rId5"/>
    <p:sldId id="259" r:id="rId6"/>
    <p:sldId id="260" r:id="rId7"/>
    <p:sldId id="266" r:id="rId8"/>
    <p:sldId id="264" r:id="rId9"/>
    <p:sldId id="265"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96" autoAdjust="0"/>
    <p:restoredTop sz="94630" autoAdjust="0"/>
  </p:normalViewPr>
  <p:slideViewPr>
    <p:cSldViewPr>
      <p:cViewPr varScale="1">
        <p:scale>
          <a:sx n="67" d="100"/>
          <a:sy n="67"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15/03/1448</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0" y="1397675"/>
            <a:ext cx="4572000" cy="369332"/>
          </a:xfrm>
          <a:prstGeom prst="rect">
            <a:avLst/>
          </a:prstGeom>
        </p:spPr>
        <p:txBody>
          <a:bodyPr>
            <a:spAutoFit/>
          </a:bodyPr>
          <a:lstStyle/>
          <a:p>
            <a:pPr algn="ctr"/>
            <a:endParaRPr lang="ar-IQ" dirty="0"/>
          </a:p>
        </p:txBody>
      </p:sp>
      <p:sp>
        <p:nvSpPr>
          <p:cNvPr id="3" name="مستطيل 2"/>
          <p:cNvSpPr/>
          <p:nvPr/>
        </p:nvSpPr>
        <p:spPr>
          <a:xfrm>
            <a:off x="2286000" y="306351"/>
            <a:ext cx="4572000" cy="6245299"/>
          </a:xfrm>
          <a:prstGeom prst="rect">
            <a:avLst/>
          </a:prstGeom>
        </p:spPr>
        <p:txBody>
          <a:bodyPr>
            <a:spAutoFit/>
          </a:bodyPr>
          <a:lstStyle/>
          <a:p>
            <a:pPr lvl="0" algn="ctr" rtl="0">
              <a:lnSpc>
                <a:spcPct val="120000"/>
              </a:lnSpc>
              <a:spcBef>
                <a:spcPts val="800"/>
              </a:spcBef>
              <a:spcAft>
                <a:spcPts val="1490"/>
              </a:spcAft>
            </a:pPr>
            <a:r>
              <a:rPr lang="ar-SA" sz="4000" b="1" dirty="0">
                <a:solidFill>
                  <a:srgbClr val="FF0000"/>
                </a:solidFill>
                <a:latin typeface="Simplified Arabic" pitchFamily="18" charset="-78"/>
                <a:cs typeface="Simplified Arabic" pitchFamily="18" charset="-78"/>
              </a:rPr>
              <a:t>كلية الآداب</a:t>
            </a:r>
            <a:endParaRPr lang="en-US" sz="2000" dirty="0">
              <a:solidFill>
                <a:srgbClr val="FF0000"/>
              </a:solidFill>
              <a:latin typeface="Simplified Arabic" pitchFamily="18" charset="-78"/>
              <a:cs typeface="Simplified Arabic" pitchFamily="18" charset="-78"/>
            </a:endParaRPr>
          </a:p>
          <a:p>
            <a:pPr lvl="0" algn="ctr" rtl="0">
              <a:lnSpc>
                <a:spcPct val="120000"/>
              </a:lnSpc>
              <a:spcBef>
                <a:spcPts val="800"/>
              </a:spcBef>
              <a:spcAft>
                <a:spcPts val="1400"/>
              </a:spcAft>
            </a:pPr>
            <a:r>
              <a:rPr lang="ar-SA" sz="4000" b="1" dirty="0">
                <a:solidFill>
                  <a:srgbClr val="FF0000"/>
                </a:solidFill>
                <a:latin typeface="Simplified Arabic" pitchFamily="18" charset="-78"/>
                <a:cs typeface="Simplified Arabic" pitchFamily="18" charset="-78"/>
              </a:rPr>
              <a:t>قسم اللغة العربية</a:t>
            </a:r>
            <a:endParaRPr lang="en-US" sz="2000" dirty="0">
              <a:solidFill>
                <a:srgbClr val="FF0000"/>
              </a:solidFill>
              <a:latin typeface="Simplified Arabic" pitchFamily="18" charset="-78"/>
              <a:cs typeface="Simplified Arabic" pitchFamily="18" charset="-78"/>
            </a:endParaRPr>
          </a:p>
          <a:p>
            <a:pPr lvl="0" algn="ctr" rtl="0">
              <a:lnSpc>
                <a:spcPct val="120000"/>
              </a:lnSpc>
              <a:spcBef>
                <a:spcPts val="800"/>
              </a:spcBef>
              <a:spcAft>
                <a:spcPts val="1400"/>
              </a:spcAft>
            </a:pPr>
            <a:r>
              <a:rPr lang="ar-SA" sz="4000" b="1" dirty="0">
                <a:solidFill>
                  <a:srgbClr val="FF0000"/>
                </a:solidFill>
                <a:latin typeface="Simplified Arabic" pitchFamily="18" charset="-78"/>
                <a:cs typeface="Simplified Arabic" pitchFamily="18" charset="-78"/>
              </a:rPr>
              <a:t>المرحلة الرابعة</a:t>
            </a:r>
            <a:endParaRPr lang="en-US" sz="2000" dirty="0">
              <a:solidFill>
                <a:srgbClr val="FF0000"/>
              </a:solidFill>
              <a:latin typeface="Simplified Arabic" pitchFamily="18" charset="-78"/>
              <a:cs typeface="Simplified Arabic" pitchFamily="18" charset="-78"/>
            </a:endParaRPr>
          </a:p>
          <a:p>
            <a:pPr lvl="0" algn="ctr" rtl="0">
              <a:lnSpc>
                <a:spcPct val="120000"/>
              </a:lnSpc>
              <a:spcBef>
                <a:spcPts val="800"/>
              </a:spcBef>
              <a:spcAft>
                <a:spcPts val="1400"/>
              </a:spcAft>
            </a:pPr>
            <a:r>
              <a:rPr lang="ar-SA" sz="4000" b="1" dirty="0">
                <a:solidFill>
                  <a:srgbClr val="FF0000"/>
                </a:solidFill>
                <a:latin typeface="Simplified Arabic" pitchFamily="18" charset="-78"/>
                <a:cs typeface="Simplified Arabic" pitchFamily="18" charset="-78"/>
              </a:rPr>
              <a:t>منهج البحث</a:t>
            </a:r>
            <a:endParaRPr lang="en-US" sz="2000" dirty="0">
              <a:solidFill>
                <a:srgbClr val="FF0000"/>
              </a:solidFill>
              <a:latin typeface="Simplified Arabic" pitchFamily="18" charset="-78"/>
              <a:cs typeface="Simplified Arabic" pitchFamily="18" charset="-78"/>
            </a:endParaRPr>
          </a:p>
          <a:p>
            <a:pPr lvl="0" algn="ctr" rtl="0">
              <a:lnSpc>
                <a:spcPct val="120000"/>
              </a:lnSpc>
              <a:spcBef>
                <a:spcPts val="800"/>
              </a:spcBef>
              <a:spcAft>
                <a:spcPts val="1400"/>
              </a:spcAft>
            </a:pPr>
            <a:r>
              <a:rPr lang="ar-SA" sz="4000" b="1" dirty="0" err="1">
                <a:solidFill>
                  <a:srgbClr val="FF0000"/>
                </a:solidFill>
                <a:latin typeface="Simplified Arabic" pitchFamily="18" charset="-78"/>
                <a:cs typeface="Simplified Arabic" pitchFamily="18" charset="-78"/>
              </a:rPr>
              <a:t>أ.د</a:t>
            </a:r>
            <a:r>
              <a:rPr lang="ar-SA" sz="4000" b="1" dirty="0">
                <a:solidFill>
                  <a:srgbClr val="FF0000"/>
                </a:solidFill>
                <a:latin typeface="Simplified Arabic" pitchFamily="18" charset="-78"/>
                <a:cs typeface="Simplified Arabic" pitchFamily="18" charset="-78"/>
              </a:rPr>
              <a:t>. رياض عبود </a:t>
            </a:r>
            <a:r>
              <a:rPr lang="ar-SA" sz="4000" b="1" dirty="0" err="1">
                <a:solidFill>
                  <a:srgbClr val="FF0000"/>
                </a:solidFill>
                <a:latin typeface="Simplified Arabic" pitchFamily="18" charset="-78"/>
                <a:cs typeface="Simplified Arabic" pitchFamily="18" charset="-78"/>
              </a:rPr>
              <a:t>إهوين</a:t>
            </a:r>
            <a:endParaRPr lang="en-US" sz="2000" dirty="0">
              <a:solidFill>
                <a:srgbClr val="FF0000"/>
              </a:solidFill>
              <a:latin typeface="Simplified Arabic" pitchFamily="18" charset="-78"/>
              <a:cs typeface="Simplified Arabic" pitchFamily="18" charset="-78"/>
            </a:endParaRPr>
          </a:p>
          <a:p>
            <a:pPr marL="365760" lvl="0" indent="-283464">
              <a:spcBef>
                <a:spcPts val="600"/>
              </a:spcBef>
              <a:buClr>
                <a:srgbClr val="3891A7"/>
              </a:buClr>
              <a:buSzPct val="80000"/>
              <a:buFont typeface="Wingdings 2"/>
              <a:buChar char=""/>
            </a:pPr>
            <a:endParaRPr lang="ar-IQ" sz="3200">
              <a:solidFill>
                <a:prstClr val="black"/>
              </a:solidFill>
            </a:endParaRPr>
          </a:p>
          <a:p>
            <a:pPr marL="365760" lvl="0" indent="-283464">
              <a:spcBef>
                <a:spcPts val="600"/>
              </a:spcBef>
              <a:buClr>
                <a:srgbClr val="3891A7"/>
              </a:buClr>
              <a:buSzPct val="80000"/>
              <a:buFont typeface="Wingdings 2"/>
              <a:buChar char=""/>
            </a:pPr>
            <a:endParaRPr lang="ar-IQ" sz="3200" dirty="0">
              <a:solidFill>
                <a:prstClr val="black"/>
              </a:solidFill>
            </a:endParaRPr>
          </a:p>
        </p:txBody>
      </p:sp>
    </p:spTree>
    <p:extLst>
      <p:ext uri="{BB962C8B-B14F-4D97-AF65-F5344CB8AC3E}">
        <p14:creationId xmlns:p14="http://schemas.microsoft.com/office/powerpoint/2010/main" val="1196634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195736" y="2204864"/>
            <a:ext cx="6186264" cy="3240360"/>
          </a:xfrm>
        </p:spPr>
        <p:txBody>
          <a:bodyPr>
            <a:normAutofit/>
          </a:bodyPr>
          <a:lstStyle/>
          <a:p>
            <a:pPr rtl="0">
              <a:lnSpc>
                <a:spcPct val="120000"/>
              </a:lnSpc>
              <a:spcBef>
                <a:spcPts val="800"/>
              </a:spcBef>
              <a:spcAft>
                <a:spcPts val="1490"/>
              </a:spcAft>
            </a:pPr>
            <a:r>
              <a:rPr lang="en-US" sz="3600" dirty="0">
                <a:solidFill>
                  <a:srgbClr val="000000"/>
                </a:solidFill>
                <a:effectLst/>
                <a:latin typeface="Arial Unicode MS"/>
              </a:rPr>
              <a:t/>
            </a:r>
            <a:br>
              <a:rPr lang="en-US" sz="3600" dirty="0">
                <a:solidFill>
                  <a:srgbClr val="000000"/>
                </a:solidFill>
                <a:effectLst/>
                <a:latin typeface="Arial Unicode MS"/>
              </a:rPr>
            </a:br>
            <a:r>
              <a:rPr lang="ar-SA" sz="5400" dirty="0">
                <a:solidFill>
                  <a:srgbClr val="FF0000"/>
                </a:solidFill>
                <a:effectLst/>
                <a:ea typeface="Arial Unicode MS"/>
                <a:cs typeface="Times New Roman"/>
              </a:rPr>
              <a:t>كتابة البحث وتحليل النتائج</a:t>
            </a:r>
            <a:endParaRPr lang="ar-IQ" sz="5400" b="1" dirty="0">
              <a:solidFill>
                <a:srgbClr val="FF0000"/>
              </a:solidFill>
            </a:endParaRPr>
          </a:p>
        </p:txBody>
      </p:sp>
    </p:spTree>
    <p:extLst>
      <p:ext uri="{BB962C8B-B14F-4D97-AF65-F5344CB8AC3E}">
        <p14:creationId xmlns:p14="http://schemas.microsoft.com/office/powerpoint/2010/main" val="4190219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lnSpc>
                <a:spcPct val="120000"/>
              </a:lnSpc>
              <a:spcBef>
                <a:spcPts val="800"/>
              </a:spcBef>
              <a:spcAft>
                <a:spcPts val="1490"/>
              </a:spcAft>
            </a:pPr>
            <a:r>
              <a:rPr lang="ar-SA" sz="4400" b="1" dirty="0">
                <a:solidFill>
                  <a:srgbClr val="FF0000"/>
                </a:solidFill>
                <a:effectLst/>
                <a:latin typeface="Arial Unicode MS"/>
              </a:rPr>
              <a:t>أولًا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كتابة البحث العلمي</a:t>
            </a:r>
            <a:endParaRPr lang="en-US" sz="2400" dirty="0">
              <a:ln>
                <a:noFill/>
              </a:ln>
              <a:solidFill>
                <a:srgbClr val="FF0000"/>
              </a:solidFill>
              <a:effectLst/>
              <a:latin typeface="Arial Unicode MS"/>
            </a:endParaRPr>
          </a:p>
        </p:txBody>
      </p:sp>
      <p:sp>
        <p:nvSpPr>
          <p:cNvPr id="3" name="عنصر نائب للمحتوى 2"/>
          <p:cNvSpPr>
            <a:spLocks noGrp="1"/>
          </p:cNvSpPr>
          <p:nvPr>
            <p:ph idx="1"/>
          </p:nvPr>
        </p:nvSpPr>
        <p:spPr/>
        <p:txBody>
          <a:bodyPr>
            <a:normAutofit fontScale="62500" lnSpcReduction="20000"/>
          </a:bodyPr>
          <a:lstStyle/>
          <a:p>
            <a:pPr>
              <a:lnSpc>
                <a:spcPct val="120000"/>
              </a:lnSpc>
              <a:spcBef>
                <a:spcPts val="800"/>
              </a:spcBef>
              <a:spcAft>
                <a:spcPts val="1200"/>
              </a:spcAft>
            </a:pPr>
            <a:r>
              <a:rPr lang="en-US" sz="2400" b="1" spc="15" dirty="0">
                <a:solidFill>
                  <a:srgbClr val="202124"/>
                </a:solidFill>
                <a:latin typeface="Simplified Arabic"/>
                <a:ea typeface="Times New Roman"/>
              </a:rPr>
              <a:t/>
            </a:r>
            <a:br>
              <a:rPr lang="en-US" sz="2400" b="1" spc="15" dirty="0">
                <a:solidFill>
                  <a:srgbClr val="202124"/>
                </a:solidFill>
                <a:latin typeface="Simplified Arabic"/>
                <a:ea typeface="Times New Roman"/>
              </a:rPr>
            </a:br>
            <a:r>
              <a:rPr lang="ar-SA" sz="3400" b="1" dirty="0">
                <a:solidFill>
                  <a:srgbClr val="000000"/>
                </a:solidFill>
                <a:latin typeface="Arial Unicode MS"/>
              </a:rPr>
              <a:t>بعد جمع المادة العلمية وتحليلها يبدأ الباحث مرحلة الكتابة</a:t>
            </a:r>
            <a:r>
              <a:rPr lang="ar-SA" sz="3400" b="1" dirty="0">
                <a:solidFill>
                  <a:srgbClr val="000000"/>
                </a:solidFill>
                <a:latin typeface="Times New Roman"/>
              </a:rPr>
              <a:t>.</a:t>
            </a:r>
            <a:endParaRPr lang="en-US" sz="1700" b="1" dirty="0">
              <a:solidFill>
                <a:srgbClr val="000000"/>
              </a:solidFill>
              <a:latin typeface="Arial Unicode MS"/>
            </a:endParaRPr>
          </a:p>
          <a:p>
            <a:pPr>
              <a:lnSpc>
                <a:spcPct val="120000"/>
              </a:lnSpc>
              <a:spcBef>
                <a:spcPts val="800"/>
              </a:spcBef>
              <a:spcAft>
                <a:spcPts val="1200"/>
              </a:spcAft>
            </a:pPr>
            <a:r>
              <a:rPr lang="ar-SA" sz="3400" b="1" dirty="0">
                <a:solidFill>
                  <a:srgbClr val="000000"/>
                </a:solidFill>
                <a:latin typeface="Arial Unicode MS"/>
              </a:rPr>
              <a:t>وينبغي أن تتصف لغة البحث بـ</a:t>
            </a:r>
            <a:r>
              <a:rPr lang="ar-SA" sz="3400" b="1" dirty="0">
                <a:solidFill>
                  <a:srgbClr val="000000"/>
                </a:solidFill>
                <a:latin typeface="Times New Roman"/>
              </a:rPr>
              <a:t>:</a:t>
            </a:r>
            <a:endParaRPr lang="en-US" sz="1700" b="1" dirty="0">
              <a:solidFill>
                <a:srgbClr val="000000"/>
              </a:solidFill>
              <a:latin typeface="Arial Unicode MS"/>
            </a:endParaRPr>
          </a:p>
          <a:p>
            <a:pPr marL="0" lvl="0" indent="0" rtl="0" fontAlgn="base">
              <a:lnSpc>
                <a:spcPct val="120000"/>
              </a:lnSpc>
              <a:spcBef>
                <a:spcPts val="800"/>
              </a:spcBef>
              <a:spcAft>
                <a:spcPts val="0"/>
              </a:spcAft>
              <a:buNone/>
            </a:pPr>
            <a:r>
              <a:rPr lang="ar-SA" sz="3400" b="1" kern="0" dirty="0">
                <a:solidFill>
                  <a:srgbClr val="000000"/>
                </a:solidFill>
                <a:latin typeface="Times New Roman"/>
                <a:ea typeface="Times New Roman"/>
                <a:cs typeface="Times New Roman"/>
              </a:rPr>
              <a:t>الوضوح.</a:t>
            </a:r>
            <a:endParaRPr lang="en-US" sz="17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3400" b="1" kern="0" dirty="0">
                <a:solidFill>
                  <a:srgbClr val="000000"/>
                </a:solidFill>
                <a:latin typeface="Times New Roman"/>
                <a:ea typeface="Times New Roman"/>
                <a:cs typeface="Times New Roman"/>
              </a:rPr>
              <a:t>الدقة.</a:t>
            </a:r>
            <a:endParaRPr lang="en-US" sz="17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3400" b="1" kern="0" dirty="0">
                <a:solidFill>
                  <a:srgbClr val="000000"/>
                </a:solidFill>
                <a:latin typeface="Times New Roman"/>
                <a:ea typeface="Times New Roman"/>
                <a:cs typeface="Times New Roman"/>
              </a:rPr>
              <a:t>سلامة اللغة.</a:t>
            </a:r>
            <a:endParaRPr lang="en-US" sz="17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3400" b="1" kern="0" dirty="0">
                <a:solidFill>
                  <a:srgbClr val="000000"/>
                </a:solidFill>
                <a:latin typeface="Times New Roman"/>
                <a:ea typeface="Times New Roman"/>
                <a:cs typeface="Times New Roman"/>
              </a:rPr>
              <a:t>الترابط.</a:t>
            </a:r>
            <a:endParaRPr lang="en-US" sz="17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3400" b="1" kern="0" dirty="0">
                <a:solidFill>
                  <a:srgbClr val="000000"/>
                </a:solidFill>
                <a:latin typeface="Times New Roman"/>
                <a:ea typeface="Times New Roman"/>
                <a:cs typeface="Times New Roman"/>
              </a:rPr>
              <a:t>الموضوعية.</a:t>
            </a:r>
            <a:endParaRPr lang="en-US" sz="17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3400" b="1" kern="0" dirty="0">
                <a:solidFill>
                  <a:srgbClr val="000000"/>
                </a:solidFill>
                <a:latin typeface="Times New Roman"/>
                <a:ea typeface="Times New Roman"/>
                <a:cs typeface="Times New Roman"/>
              </a:rPr>
              <a:t>الابتعاد عن الحشو والتكرار.</a:t>
            </a:r>
            <a:endParaRPr lang="en-US" sz="1700" b="1" kern="0" dirty="0">
              <a:solidFill>
                <a:srgbClr val="000000"/>
              </a:solidFill>
              <a:latin typeface="Times New Roman"/>
              <a:ea typeface="Times New Roman"/>
              <a:cs typeface="Times New Roman"/>
            </a:endParaRPr>
          </a:p>
          <a:p>
            <a:pPr marL="82296" indent="0">
              <a:lnSpc>
                <a:spcPct val="120000"/>
              </a:lnSpc>
              <a:spcBef>
                <a:spcPts val="800"/>
              </a:spcBef>
              <a:spcAft>
                <a:spcPts val="1200"/>
              </a:spcAft>
              <a:buNone/>
            </a:pPr>
            <a:r>
              <a:rPr lang="ar-SA" sz="3400" b="1" dirty="0">
                <a:solidFill>
                  <a:srgbClr val="000000"/>
                </a:solidFill>
                <a:latin typeface="Arial Unicode MS"/>
              </a:rPr>
              <a:t>كما يجب أن تكون الفقرات مترابطة، وأن ينتقل الباحث من فكرة إلى أخرى بطريقة منطقية</a:t>
            </a:r>
            <a:r>
              <a:rPr lang="ar-SA" sz="3400" b="1" dirty="0">
                <a:solidFill>
                  <a:srgbClr val="000000"/>
                </a:solidFill>
                <a:latin typeface="Times New Roman"/>
              </a:rPr>
              <a:t>.</a:t>
            </a:r>
            <a:endParaRPr lang="en-US" sz="1700" b="1" dirty="0">
              <a:ln>
                <a:noFill/>
              </a:ln>
              <a:solidFill>
                <a:srgbClr val="000000"/>
              </a:solidFill>
              <a:effectLst/>
              <a:latin typeface="Arial Unicode MS"/>
            </a:endParaRPr>
          </a:p>
        </p:txBody>
      </p:sp>
    </p:spTree>
    <p:extLst>
      <p:ext uri="{BB962C8B-B14F-4D97-AF65-F5344CB8AC3E}">
        <p14:creationId xmlns:p14="http://schemas.microsoft.com/office/powerpoint/2010/main" val="32692713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lnSpc>
                <a:spcPct val="120000"/>
              </a:lnSpc>
              <a:spcBef>
                <a:spcPts val="800"/>
              </a:spcBef>
              <a:spcAft>
                <a:spcPts val="1490"/>
              </a:spcAft>
            </a:pPr>
            <a:r>
              <a:rPr lang="ar-SA" sz="4400" b="1" dirty="0">
                <a:solidFill>
                  <a:srgbClr val="FF0000"/>
                </a:solidFill>
                <a:effectLst/>
                <a:latin typeface="Arial Unicode MS"/>
              </a:rPr>
              <a:t>ثانيًا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كتابة المقدمة</a:t>
            </a:r>
            <a:endParaRPr lang="en-US" sz="2400" dirty="0">
              <a:ln>
                <a:noFill/>
              </a:ln>
              <a:solidFill>
                <a:srgbClr val="FF0000"/>
              </a:solidFill>
              <a:effectLst/>
              <a:latin typeface="Arial Unicode MS"/>
            </a:endParaRPr>
          </a:p>
        </p:txBody>
      </p:sp>
      <p:sp>
        <p:nvSpPr>
          <p:cNvPr id="3" name="عنصر نائب للمحتوى 2"/>
          <p:cNvSpPr>
            <a:spLocks noGrp="1"/>
          </p:cNvSpPr>
          <p:nvPr>
            <p:ph idx="1"/>
          </p:nvPr>
        </p:nvSpPr>
        <p:spPr>
          <a:xfrm>
            <a:off x="1435608" y="1447800"/>
            <a:ext cx="7498080" cy="5149552"/>
          </a:xfrm>
        </p:spPr>
        <p:txBody>
          <a:bodyPr>
            <a:normAutofit fontScale="25000" lnSpcReduction="20000"/>
          </a:bodyPr>
          <a:lstStyle/>
          <a:p>
            <a:endParaRPr lang="ar-IQ" sz="2400" b="1" spc="15" dirty="0" smtClean="0">
              <a:solidFill>
                <a:srgbClr val="202124"/>
              </a:solidFill>
              <a:ea typeface="Times New Roman"/>
              <a:cs typeface="Simplified Arabic"/>
            </a:endParaRPr>
          </a:p>
          <a:p>
            <a:endParaRPr lang="ar-IQ" sz="3200" b="1" spc="15" dirty="0">
              <a:solidFill>
                <a:srgbClr val="202124"/>
              </a:solidFill>
              <a:ea typeface="Times New Roman"/>
              <a:cs typeface="Simplified Arabic"/>
            </a:endParaRPr>
          </a:p>
          <a:p>
            <a:pPr>
              <a:lnSpc>
                <a:spcPct val="120000"/>
              </a:lnSpc>
              <a:spcBef>
                <a:spcPts val="800"/>
              </a:spcBef>
              <a:spcAft>
                <a:spcPts val="1200"/>
              </a:spcAft>
            </a:pPr>
            <a:r>
              <a:rPr lang="ar-SA" sz="9600" b="1" dirty="0">
                <a:solidFill>
                  <a:srgbClr val="000000"/>
                </a:solidFill>
                <a:latin typeface="Arial Unicode MS"/>
              </a:rPr>
              <a:t>المقدمة هي المدخل الذي يهيئ القارئ لموضوع البحث</a:t>
            </a:r>
            <a:r>
              <a:rPr lang="ar-SA" sz="9600" b="1" dirty="0">
                <a:solidFill>
                  <a:srgbClr val="000000"/>
                </a:solidFill>
                <a:latin typeface="Times New Roman"/>
              </a:rPr>
              <a:t>.</a:t>
            </a:r>
            <a:endParaRPr lang="en-US" sz="9600" b="1" dirty="0">
              <a:solidFill>
                <a:srgbClr val="000000"/>
              </a:solidFill>
              <a:latin typeface="Arial Unicode MS"/>
            </a:endParaRPr>
          </a:p>
          <a:p>
            <a:pPr>
              <a:lnSpc>
                <a:spcPct val="120000"/>
              </a:lnSpc>
              <a:spcBef>
                <a:spcPts val="800"/>
              </a:spcBef>
              <a:spcAft>
                <a:spcPts val="1200"/>
              </a:spcAft>
            </a:pPr>
            <a:r>
              <a:rPr lang="ar-SA" sz="9600" b="1" dirty="0">
                <a:solidFill>
                  <a:srgbClr val="000000"/>
                </a:solidFill>
                <a:latin typeface="Arial Unicode MS"/>
              </a:rPr>
              <a:t>ويمكن أن تتضمن</a:t>
            </a:r>
            <a:r>
              <a:rPr lang="ar-SA" sz="9600" b="1" dirty="0">
                <a:solidFill>
                  <a:srgbClr val="000000"/>
                </a:solidFill>
                <a:latin typeface="Times New Roman"/>
              </a:rPr>
              <a:t>:</a:t>
            </a:r>
            <a:endParaRPr lang="en-US" sz="9600" b="1" dirty="0">
              <a:solidFill>
                <a:srgbClr val="000000"/>
              </a:solidFill>
              <a:latin typeface="Arial Unicode MS"/>
            </a:endParaRPr>
          </a:p>
          <a:p>
            <a:pPr marL="342900" lvl="0" indent="-342900" algn="l" rtl="0" fontAlgn="base">
              <a:lnSpc>
                <a:spcPct val="120000"/>
              </a:lnSpc>
              <a:spcBef>
                <a:spcPts val="800"/>
              </a:spcBef>
              <a:spcAft>
                <a:spcPts val="0"/>
              </a:spcAft>
              <a:buFont typeface="+mj-lt"/>
              <a:buAutoNum type="arabicPeriod"/>
            </a:pPr>
            <a:r>
              <a:rPr lang="ar-SA" sz="9600" b="1" kern="0" dirty="0">
                <a:solidFill>
                  <a:srgbClr val="000000"/>
                </a:solidFill>
                <a:latin typeface="Times New Roman"/>
                <a:ea typeface="Times New Roman"/>
                <a:cs typeface="Times New Roman"/>
              </a:rPr>
              <a:t>التعريف بموضوع البحث.</a:t>
            </a:r>
            <a:endParaRPr lang="en-US" sz="9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sz="9600" b="1" kern="0" dirty="0">
                <a:solidFill>
                  <a:srgbClr val="000000"/>
                </a:solidFill>
                <a:latin typeface="Times New Roman"/>
                <a:ea typeface="Times New Roman"/>
                <a:cs typeface="Times New Roman"/>
              </a:rPr>
              <a:t>بيان أهميته.</a:t>
            </a:r>
            <a:endParaRPr lang="en-US" sz="9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sz="9600" b="1" kern="0" dirty="0">
                <a:solidFill>
                  <a:srgbClr val="000000"/>
                </a:solidFill>
                <a:latin typeface="Times New Roman"/>
                <a:ea typeface="Times New Roman"/>
                <a:cs typeface="Times New Roman"/>
              </a:rPr>
              <a:t>توضيح سبب اختياره.</a:t>
            </a:r>
            <a:endParaRPr lang="en-US" sz="9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sz="9600" b="1" kern="0" dirty="0">
                <a:solidFill>
                  <a:srgbClr val="000000"/>
                </a:solidFill>
                <a:latin typeface="Times New Roman"/>
                <a:ea typeface="Times New Roman"/>
                <a:cs typeface="Times New Roman"/>
              </a:rPr>
              <a:t>تحديد المشكلة.</a:t>
            </a:r>
            <a:endParaRPr lang="en-US" sz="9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sz="9600" b="1" kern="0" dirty="0">
                <a:solidFill>
                  <a:srgbClr val="000000"/>
                </a:solidFill>
                <a:latin typeface="Times New Roman"/>
                <a:ea typeface="Times New Roman"/>
                <a:cs typeface="Times New Roman"/>
              </a:rPr>
              <a:t>الإشارة إلى المنهج المتبع.</a:t>
            </a:r>
            <a:endParaRPr lang="en-US" sz="9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sz="9600" b="1" kern="0" dirty="0">
                <a:solidFill>
                  <a:srgbClr val="000000"/>
                </a:solidFill>
                <a:latin typeface="Times New Roman"/>
                <a:ea typeface="Times New Roman"/>
                <a:cs typeface="Times New Roman"/>
              </a:rPr>
              <a:t>بيان هيكل البحث بصورة موجزة.</a:t>
            </a:r>
            <a:endParaRPr lang="en-US" sz="9600" b="1" kern="0" dirty="0">
              <a:solidFill>
                <a:srgbClr val="000000"/>
              </a:solidFill>
              <a:latin typeface="Times New Roman"/>
              <a:ea typeface="Times New Roman"/>
              <a:cs typeface="Times New Roman"/>
            </a:endParaRPr>
          </a:p>
          <a:p>
            <a:pPr>
              <a:lnSpc>
                <a:spcPct val="120000"/>
              </a:lnSpc>
              <a:spcBef>
                <a:spcPts val="800"/>
              </a:spcBef>
              <a:spcAft>
                <a:spcPts val="1200"/>
              </a:spcAft>
            </a:pPr>
            <a:r>
              <a:rPr lang="ar-SA" sz="9600" b="1" dirty="0">
                <a:solidFill>
                  <a:srgbClr val="000000"/>
                </a:solidFill>
                <a:latin typeface="Arial Unicode MS"/>
              </a:rPr>
              <a:t>وينبغي ألا تتحول المقدمة إلى فصل نظري طويل، بل تكون تمهيدًا مركزًا للدراسة</a:t>
            </a:r>
            <a:r>
              <a:rPr lang="ar-SA" sz="9600" b="1" dirty="0" smtClean="0">
                <a:solidFill>
                  <a:srgbClr val="000000"/>
                </a:solidFill>
                <a:latin typeface="Times New Roman"/>
              </a:rPr>
              <a:t>.</a:t>
            </a:r>
            <a:endParaRPr lang="en-US" sz="9600" b="1" dirty="0">
              <a:solidFill>
                <a:srgbClr val="000000"/>
              </a:solidFill>
              <a:latin typeface="Arial Unicode MS"/>
            </a:endParaRPr>
          </a:p>
        </p:txBody>
      </p:sp>
    </p:spTree>
    <p:extLst>
      <p:ext uri="{BB962C8B-B14F-4D97-AF65-F5344CB8AC3E}">
        <p14:creationId xmlns:p14="http://schemas.microsoft.com/office/powerpoint/2010/main" val="41328648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lnSpc>
                <a:spcPct val="120000"/>
              </a:lnSpc>
              <a:spcBef>
                <a:spcPts val="800"/>
              </a:spcBef>
              <a:spcAft>
                <a:spcPts val="1490"/>
              </a:spcAft>
            </a:pPr>
            <a:r>
              <a:rPr lang="ar-SA" sz="4400" b="1" dirty="0">
                <a:solidFill>
                  <a:srgbClr val="FF0000"/>
                </a:solidFill>
                <a:effectLst/>
                <a:latin typeface="Arial Unicode MS"/>
              </a:rPr>
              <a:t>ثالثًا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تحليل المادة العلمية</a:t>
            </a:r>
            <a:endParaRPr lang="en-US" sz="2400" dirty="0">
              <a:ln>
                <a:noFill/>
              </a:ln>
              <a:solidFill>
                <a:srgbClr val="FF0000"/>
              </a:solidFill>
              <a:effectLst/>
              <a:latin typeface="Arial Unicode MS"/>
            </a:endParaRPr>
          </a:p>
        </p:txBody>
      </p:sp>
      <p:sp>
        <p:nvSpPr>
          <p:cNvPr id="3" name="عنصر نائب للمحتوى 2"/>
          <p:cNvSpPr>
            <a:spLocks noGrp="1"/>
          </p:cNvSpPr>
          <p:nvPr>
            <p:ph idx="1"/>
          </p:nvPr>
        </p:nvSpPr>
        <p:spPr>
          <a:xfrm>
            <a:off x="1435608" y="1447800"/>
            <a:ext cx="7498080" cy="5221560"/>
          </a:xfrm>
        </p:spPr>
        <p:txBody>
          <a:bodyPr>
            <a:normAutofit fontScale="25000" lnSpcReduction="20000"/>
          </a:bodyPr>
          <a:lstStyle/>
          <a:p>
            <a:pPr>
              <a:lnSpc>
                <a:spcPct val="120000"/>
              </a:lnSpc>
              <a:spcBef>
                <a:spcPts val="800"/>
              </a:spcBef>
              <a:spcAft>
                <a:spcPts val="1200"/>
              </a:spcAft>
            </a:pPr>
            <a:r>
              <a:rPr lang="ar-SA" sz="9600" b="1" dirty="0">
                <a:solidFill>
                  <a:srgbClr val="000000"/>
                </a:solidFill>
                <a:latin typeface="Arial Unicode MS"/>
              </a:rPr>
              <a:t>التحليل هو قلب البحث العلمي، ولا يكفي أن يجمع الباحث الشواهد ويعرضها</a:t>
            </a:r>
            <a:r>
              <a:rPr lang="ar-SA" sz="9600" b="1" dirty="0">
                <a:solidFill>
                  <a:srgbClr val="000000"/>
                </a:solidFill>
                <a:latin typeface="Times New Roman"/>
              </a:rPr>
              <a:t>.</a:t>
            </a:r>
            <a:endParaRPr lang="en-US" sz="9600" b="1" dirty="0">
              <a:solidFill>
                <a:srgbClr val="000000"/>
              </a:solidFill>
              <a:latin typeface="Arial Unicode MS"/>
            </a:endParaRPr>
          </a:p>
          <a:p>
            <a:pPr>
              <a:lnSpc>
                <a:spcPct val="120000"/>
              </a:lnSpc>
              <a:spcBef>
                <a:spcPts val="800"/>
              </a:spcBef>
              <a:spcAft>
                <a:spcPts val="1200"/>
              </a:spcAft>
            </a:pPr>
            <a:r>
              <a:rPr lang="ar-SA" sz="9600" b="1" dirty="0">
                <a:solidFill>
                  <a:srgbClr val="000000"/>
                </a:solidFill>
                <a:latin typeface="Arial Unicode MS"/>
              </a:rPr>
              <a:t>فالتحليل يتطلب</a:t>
            </a:r>
            <a:r>
              <a:rPr lang="ar-SA" sz="9600" b="1" dirty="0">
                <a:solidFill>
                  <a:srgbClr val="000000"/>
                </a:solidFill>
                <a:latin typeface="Times New Roman"/>
              </a:rPr>
              <a:t>:</a:t>
            </a:r>
            <a:endParaRPr lang="en-US" sz="9600" b="1" dirty="0">
              <a:solidFill>
                <a:srgbClr val="000000"/>
              </a:solidFill>
              <a:latin typeface="Arial Unicode MS"/>
            </a:endParaRPr>
          </a:p>
          <a:p>
            <a:pPr marL="0" lvl="0" indent="0" rtl="0" fontAlgn="base">
              <a:lnSpc>
                <a:spcPct val="120000"/>
              </a:lnSpc>
              <a:spcBef>
                <a:spcPts val="800"/>
              </a:spcBef>
              <a:spcAft>
                <a:spcPts val="0"/>
              </a:spcAft>
              <a:buNone/>
            </a:pPr>
            <a:r>
              <a:rPr lang="ar-SA" sz="9600" b="1" kern="0" dirty="0">
                <a:solidFill>
                  <a:srgbClr val="000000"/>
                </a:solidFill>
                <a:latin typeface="Times New Roman"/>
                <a:ea typeface="Times New Roman"/>
                <a:cs typeface="Times New Roman"/>
              </a:rPr>
              <a:t>تفسير النصوص.</a:t>
            </a:r>
            <a:endParaRPr lang="en-US" sz="96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9600" b="1" kern="0" dirty="0">
                <a:solidFill>
                  <a:srgbClr val="000000"/>
                </a:solidFill>
                <a:latin typeface="Times New Roman"/>
                <a:ea typeface="Times New Roman"/>
                <a:cs typeface="Times New Roman"/>
              </a:rPr>
              <a:t>الكشف عن العلاقات بينها.</a:t>
            </a:r>
            <a:endParaRPr lang="en-US" sz="96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9600" b="1" kern="0" dirty="0">
                <a:solidFill>
                  <a:srgbClr val="000000"/>
                </a:solidFill>
                <a:latin typeface="Times New Roman"/>
                <a:ea typeface="Times New Roman"/>
                <a:cs typeface="Times New Roman"/>
              </a:rPr>
              <a:t>مناقشة آراء العلماء.</a:t>
            </a:r>
            <a:endParaRPr lang="en-US" sz="96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9600" b="1" kern="0" dirty="0">
                <a:solidFill>
                  <a:srgbClr val="000000"/>
                </a:solidFill>
                <a:latin typeface="Times New Roman"/>
                <a:ea typeface="Times New Roman"/>
                <a:cs typeface="Times New Roman"/>
              </a:rPr>
              <a:t>المقارنة بين الآراء.</a:t>
            </a:r>
            <a:endParaRPr lang="en-US" sz="96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9600" b="1" kern="0" dirty="0">
                <a:solidFill>
                  <a:srgbClr val="000000"/>
                </a:solidFill>
                <a:latin typeface="Times New Roman"/>
                <a:ea typeface="Times New Roman"/>
                <a:cs typeface="Times New Roman"/>
              </a:rPr>
              <a:t>بيان مواطن القوة والضعف.</a:t>
            </a:r>
            <a:endParaRPr lang="en-US" sz="9600" b="1"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9600" b="1" kern="0" dirty="0">
                <a:solidFill>
                  <a:srgbClr val="000000"/>
                </a:solidFill>
                <a:latin typeface="Times New Roman"/>
                <a:ea typeface="Times New Roman"/>
                <a:cs typeface="Times New Roman"/>
              </a:rPr>
              <a:t>تقديم رأي الباحث عند توفر الأدلة.</a:t>
            </a:r>
            <a:endParaRPr lang="en-US" sz="9600" b="1" kern="0" dirty="0">
              <a:solidFill>
                <a:srgbClr val="000000"/>
              </a:solidFill>
              <a:latin typeface="Times New Roman"/>
              <a:ea typeface="Times New Roman"/>
              <a:cs typeface="Times New Roman"/>
            </a:endParaRPr>
          </a:p>
          <a:p>
            <a:pPr marL="82296" indent="0">
              <a:lnSpc>
                <a:spcPct val="120000"/>
              </a:lnSpc>
              <a:spcBef>
                <a:spcPts val="800"/>
              </a:spcBef>
              <a:spcAft>
                <a:spcPts val="1200"/>
              </a:spcAft>
              <a:buNone/>
            </a:pPr>
            <a:r>
              <a:rPr lang="ar-SA" sz="9600" b="1" dirty="0">
                <a:solidFill>
                  <a:srgbClr val="000000"/>
                </a:solidFill>
                <a:latin typeface="Arial Unicode MS"/>
              </a:rPr>
              <a:t>وفي الدراسات اللغوية والبلاغية ينبغي أن يرتبط تحليل الشاهد بسياقه، وألا يُقتطع من سياقه بطريقة تؤدي إلى تغيير دلالته</a:t>
            </a:r>
            <a:r>
              <a:rPr lang="ar-SA" sz="9600" b="1" dirty="0">
                <a:solidFill>
                  <a:srgbClr val="000000"/>
                </a:solidFill>
                <a:latin typeface="Times New Roman"/>
              </a:rPr>
              <a:t>.</a:t>
            </a:r>
            <a:endParaRPr lang="en-US" sz="9600" b="1" dirty="0">
              <a:solidFill>
                <a:srgbClr val="000000"/>
              </a:solidFill>
              <a:latin typeface="Arial Unicode MS"/>
            </a:endParaRPr>
          </a:p>
          <a:p>
            <a:r>
              <a:rPr lang="en-US" sz="2400" b="1" spc="15" dirty="0">
                <a:solidFill>
                  <a:srgbClr val="202124"/>
                </a:solidFill>
                <a:latin typeface="Simplified Arabic"/>
                <a:ea typeface="Times New Roman"/>
              </a:rPr>
              <a:t/>
            </a:r>
            <a:br>
              <a:rPr lang="en-US" sz="2400" b="1" spc="15" dirty="0">
                <a:solidFill>
                  <a:srgbClr val="202124"/>
                </a:solidFill>
                <a:latin typeface="Simplified Arabic"/>
                <a:ea typeface="Times New Roman"/>
              </a:rPr>
            </a:br>
            <a:endParaRPr lang="ar-IQ" b="1" dirty="0"/>
          </a:p>
        </p:txBody>
      </p:sp>
    </p:spTree>
    <p:extLst>
      <p:ext uri="{BB962C8B-B14F-4D97-AF65-F5344CB8AC3E}">
        <p14:creationId xmlns:p14="http://schemas.microsoft.com/office/powerpoint/2010/main" val="8140602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lnSpc>
                <a:spcPct val="120000"/>
              </a:lnSpc>
              <a:spcBef>
                <a:spcPts val="800"/>
              </a:spcBef>
              <a:spcAft>
                <a:spcPts val="1490"/>
              </a:spcAft>
            </a:pPr>
            <a:r>
              <a:rPr lang="ar-SA" sz="4400" b="1" dirty="0">
                <a:solidFill>
                  <a:srgbClr val="FF0000"/>
                </a:solidFill>
                <a:effectLst/>
                <a:latin typeface="Arial Unicode MS"/>
              </a:rPr>
              <a:t>رابعًا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عرض النتائج</a:t>
            </a:r>
            <a:endParaRPr lang="en-US" sz="2400" dirty="0">
              <a:ln>
                <a:noFill/>
              </a:ln>
              <a:solidFill>
                <a:srgbClr val="FF0000"/>
              </a:solidFill>
              <a:effectLst/>
              <a:latin typeface="Arial Unicode MS"/>
            </a:endParaRPr>
          </a:p>
        </p:txBody>
      </p:sp>
      <p:sp>
        <p:nvSpPr>
          <p:cNvPr id="3" name="عنصر نائب للمحتوى 2"/>
          <p:cNvSpPr>
            <a:spLocks noGrp="1"/>
          </p:cNvSpPr>
          <p:nvPr>
            <p:ph idx="1"/>
          </p:nvPr>
        </p:nvSpPr>
        <p:spPr/>
        <p:txBody>
          <a:bodyPr>
            <a:normAutofit fontScale="85000" lnSpcReduction="20000"/>
          </a:bodyPr>
          <a:lstStyle/>
          <a:p>
            <a:pPr>
              <a:lnSpc>
                <a:spcPct val="120000"/>
              </a:lnSpc>
              <a:spcBef>
                <a:spcPts val="800"/>
              </a:spcBef>
              <a:spcAft>
                <a:spcPts val="1200"/>
              </a:spcAft>
            </a:pPr>
            <a:r>
              <a:rPr lang="ar-SA" dirty="0">
                <a:solidFill>
                  <a:srgbClr val="000000"/>
                </a:solidFill>
                <a:latin typeface="Arial Unicode MS"/>
              </a:rPr>
              <a:t>النتائج هي خلاصة ما توصل إليه الباحث بعد التحليل</a:t>
            </a:r>
            <a:r>
              <a:rPr lang="ar-SA" dirty="0">
                <a:solidFill>
                  <a:srgbClr val="000000"/>
                </a:solidFill>
                <a:latin typeface="Times New Roman"/>
              </a:rPr>
              <a:t>.</a:t>
            </a:r>
            <a:endParaRPr lang="en-US" sz="1800" dirty="0">
              <a:solidFill>
                <a:srgbClr val="000000"/>
              </a:solidFill>
              <a:latin typeface="Arial Unicode MS"/>
            </a:endParaRPr>
          </a:p>
          <a:p>
            <a:pPr>
              <a:lnSpc>
                <a:spcPct val="120000"/>
              </a:lnSpc>
              <a:spcBef>
                <a:spcPts val="800"/>
              </a:spcBef>
              <a:spcAft>
                <a:spcPts val="1200"/>
              </a:spcAft>
            </a:pPr>
            <a:r>
              <a:rPr lang="ar-SA" dirty="0">
                <a:solidFill>
                  <a:srgbClr val="000000"/>
                </a:solidFill>
                <a:latin typeface="Arial Unicode MS"/>
              </a:rPr>
              <a:t>وينبغي أن تكون النتائج</a:t>
            </a:r>
            <a:r>
              <a:rPr lang="ar-SA" dirty="0">
                <a:solidFill>
                  <a:srgbClr val="000000"/>
                </a:solidFill>
                <a:latin typeface="Times New Roman"/>
              </a:rPr>
              <a:t>:</a:t>
            </a:r>
            <a:endParaRPr lang="en-US" sz="1800" dirty="0">
              <a:solidFill>
                <a:srgbClr val="000000"/>
              </a:solidFill>
              <a:latin typeface="Arial Unicode MS"/>
            </a:endParaRPr>
          </a:p>
          <a:p>
            <a:pPr marL="0" lvl="0" indent="0" rtl="0" fontAlgn="base">
              <a:lnSpc>
                <a:spcPct val="120000"/>
              </a:lnSpc>
              <a:spcBef>
                <a:spcPts val="800"/>
              </a:spcBef>
              <a:spcAft>
                <a:spcPts val="0"/>
              </a:spcAft>
              <a:buNone/>
            </a:pPr>
            <a:r>
              <a:rPr lang="ar-SA" kern="0" dirty="0">
                <a:solidFill>
                  <a:srgbClr val="000000"/>
                </a:solidFill>
                <a:latin typeface="Times New Roman"/>
                <a:ea typeface="Times New Roman"/>
                <a:cs typeface="Times New Roman"/>
              </a:rPr>
              <a:t>واضحة.</a:t>
            </a:r>
            <a:endParaRPr lang="en-US" sz="18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kern="0" dirty="0">
                <a:solidFill>
                  <a:srgbClr val="000000"/>
                </a:solidFill>
                <a:latin typeface="Times New Roman"/>
                <a:ea typeface="Times New Roman"/>
                <a:cs typeface="Times New Roman"/>
              </a:rPr>
              <a:t>محددة.</a:t>
            </a:r>
            <a:endParaRPr lang="en-US" sz="18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kern="0" dirty="0">
                <a:solidFill>
                  <a:srgbClr val="000000"/>
                </a:solidFill>
                <a:latin typeface="Times New Roman"/>
                <a:ea typeface="Times New Roman"/>
                <a:cs typeface="Times New Roman"/>
              </a:rPr>
              <a:t>مرتبطة بأهداف البحث.</a:t>
            </a:r>
            <a:endParaRPr lang="en-US" sz="18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kern="0" dirty="0">
                <a:solidFill>
                  <a:srgbClr val="000000"/>
                </a:solidFill>
                <a:latin typeface="Times New Roman"/>
                <a:ea typeface="Times New Roman"/>
                <a:cs typeface="Times New Roman"/>
              </a:rPr>
              <a:t>مستندة إلى المادة المدروسة.</a:t>
            </a:r>
            <a:endParaRPr lang="en-US" sz="18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kern="0" dirty="0">
                <a:solidFill>
                  <a:srgbClr val="000000"/>
                </a:solidFill>
                <a:latin typeface="Times New Roman"/>
                <a:ea typeface="Times New Roman"/>
                <a:cs typeface="Times New Roman"/>
              </a:rPr>
              <a:t>خالية من التعميم غير المبرر.</a:t>
            </a:r>
            <a:endParaRPr lang="en-US" sz="1800" kern="0" dirty="0">
              <a:solidFill>
                <a:srgbClr val="000000"/>
              </a:solidFill>
              <a:latin typeface="Times New Roman"/>
              <a:ea typeface="Times New Roman"/>
              <a:cs typeface="Times New Roman"/>
            </a:endParaRPr>
          </a:p>
          <a:p>
            <a:pPr marL="82296" indent="0">
              <a:lnSpc>
                <a:spcPct val="120000"/>
              </a:lnSpc>
              <a:spcBef>
                <a:spcPts val="800"/>
              </a:spcBef>
              <a:spcAft>
                <a:spcPts val="1200"/>
              </a:spcAft>
              <a:buNone/>
            </a:pPr>
            <a:r>
              <a:rPr lang="ar-SA" dirty="0">
                <a:solidFill>
                  <a:srgbClr val="000000"/>
                </a:solidFill>
                <a:latin typeface="Arial Unicode MS"/>
              </a:rPr>
              <a:t>ولا ينبغي للباحث أن يضع نتائج لم يناقشها في متن البحث</a:t>
            </a:r>
            <a:r>
              <a:rPr lang="ar-SA" dirty="0">
                <a:solidFill>
                  <a:srgbClr val="000000"/>
                </a:solidFill>
                <a:latin typeface="Times New Roman"/>
              </a:rPr>
              <a:t>.</a:t>
            </a:r>
            <a:endParaRPr lang="en-US" sz="1800" dirty="0">
              <a:solidFill>
                <a:srgbClr val="000000"/>
              </a:solidFill>
              <a:latin typeface="Arial Unicode MS"/>
            </a:endParaRPr>
          </a:p>
          <a:p>
            <a:endParaRPr lang="ar-IQ" sz="3200" b="1" dirty="0"/>
          </a:p>
        </p:txBody>
      </p:sp>
    </p:spTree>
    <p:extLst>
      <p:ext uri="{BB962C8B-B14F-4D97-AF65-F5344CB8AC3E}">
        <p14:creationId xmlns:p14="http://schemas.microsoft.com/office/powerpoint/2010/main" val="2174276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922432"/>
          </a:xfrm>
        </p:spPr>
        <p:txBody>
          <a:bodyPr>
            <a:normAutofit fontScale="90000"/>
          </a:bodyPr>
          <a:lstStyle/>
          <a:p>
            <a:pPr rtl="0">
              <a:lnSpc>
                <a:spcPct val="120000"/>
              </a:lnSpc>
              <a:spcBef>
                <a:spcPts val="800"/>
              </a:spcBef>
              <a:spcAft>
                <a:spcPts val="1490"/>
              </a:spcAft>
            </a:pPr>
            <a:r>
              <a:rPr lang="en-US" sz="4400" b="1" dirty="0" smtClean="0">
                <a:solidFill>
                  <a:srgbClr val="FF0000"/>
                </a:solidFill>
                <a:effectLst/>
                <a:latin typeface="Arial Unicode MS"/>
              </a:rPr>
              <a:t/>
            </a:r>
            <a:br>
              <a:rPr lang="en-US" sz="4400" b="1" dirty="0" smtClean="0">
                <a:solidFill>
                  <a:srgbClr val="FF0000"/>
                </a:solidFill>
                <a:effectLst/>
                <a:latin typeface="Arial Unicode MS"/>
              </a:rPr>
            </a:br>
            <a:r>
              <a:rPr lang="ar-SA" sz="4400" b="1" dirty="0" smtClean="0">
                <a:solidFill>
                  <a:srgbClr val="FF0000"/>
                </a:solidFill>
                <a:effectLst/>
                <a:latin typeface="Arial Unicode MS"/>
              </a:rPr>
              <a:t>خامسًا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التوصيات والمقترحات</a:t>
            </a:r>
            <a:r>
              <a:rPr lang="en-US" sz="2400" dirty="0">
                <a:solidFill>
                  <a:srgbClr val="FF0000"/>
                </a:solidFill>
                <a:effectLst/>
                <a:latin typeface="Arial Unicode MS"/>
              </a:rPr>
              <a:t/>
            </a:r>
            <a:br>
              <a:rPr lang="en-US" sz="2400" dirty="0">
                <a:solidFill>
                  <a:srgbClr val="FF0000"/>
                </a:solidFill>
                <a:effectLst/>
                <a:latin typeface="Arial Unicode MS"/>
              </a:rPr>
            </a:br>
            <a:endParaRPr lang="ar-IQ" dirty="0">
              <a:solidFill>
                <a:srgbClr val="FF0000"/>
              </a:solidFill>
            </a:endParaRPr>
          </a:p>
        </p:txBody>
      </p:sp>
      <p:sp>
        <p:nvSpPr>
          <p:cNvPr id="3" name="مستطيل 2"/>
          <p:cNvSpPr/>
          <p:nvPr/>
        </p:nvSpPr>
        <p:spPr>
          <a:xfrm>
            <a:off x="1331640" y="1591574"/>
            <a:ext cx="7344816" cy="4561249"/>
          </a:xfrm>
          <a:prstGeom prst="rect">
            <a:avLst/>
          </a:prstGeom>
        </p:spPr>
        <p:txBody>
          <a:bodyPr wrap="square">
            <a:spAutoFit/>
          </a:bodyPr>
          <a:lstStyle/>
          <a:p>
            <a:pPr>
              <a:lnSpc>
                <a:spcPct val="120000"/>
              </a:lnSpc>
              <a:spcBef>
                <a:spcPts val="800"/>
              </a:spcBef>
              <a:spcAft>
                <a:spcPts val="1200"/>
              </a:spcAft>
            </a:pPr>
            <a:r>
              <a:rPr lang="ar-SA" sz="2400" b="1" dirty="0">
                <a:solidFill>
                  <a:srgbClr val="000000"/>
                </a:solidFill>
                <a:latin typeface="Arial Unicode MS"/>
              </a:rPr>
              <a:t>تنبني التوصيات على النتائج التي توصل إليها الباحث</a:t>
            </a:r>
            <a:r>
              <a:rPr lang="ar-SA" sz="2400" b="1" dirty="0">
                <a:solidFill>
                  <a:srgbClr val="000000"/>
                </a:solidFill>
                <a:latin typeface="Times New Roman"/>
              </a:rPr>
              <a:t>.</a:t>
            </a:r>
            <a:endParaRPr lang="en-US" sz="1400" b="1" dirty="0">
              <a:solidFill>
                <a:srgbClr val="000000"/>
              </a:solidFill>
              <a:latin typeface="Arial Unicode MS"/>
            </a:endParaRPr>
          </a:p>
          <a:p>
            <a:pPr>
              <a:lnSpc>
                <a:spcPct val="120000"/>
              </a:lnSpc>
              <a:spcBef>
                <a:spcPts val="800"/>
              </a:spcBef>
              <a:spcAft>
                <a:spcPts val="1200"/>
              </a:spcAft>
            </a:pPr>
            <a:r>
              <a:rPr lang="ar-SA" sz="2400" b="1" dirty="0">
                <a:solidFill>
                  <a:srgbClr val="000000"/>
                </a:solidFill>
                <a:latin typeface="Arial Unicode MS"/>
              </a:rPr>
              <a:t>ومن أمثلة التوصيات</a:t>
            </a:r>
            <a:r>
              <a:rPr lang="ar-SA" sz="2400" b="1" dirty="0">
                <a:solidFill>
                  <a:srgbClr val="000000"/>
                </a:solidFill>
                <a:latin typeface="Times New Roman"/>
              </a:rPr>
              <a:t>:</a:t>
            </a:r>
            <a:endParaRPr lang="en-US" sz="1400" b="1" dirty="0">
              <a:solidFill>
                <a:srgbClr val="000000"/>
              </a:solidFill>
              <a:latin typeface="Arial Unicode MS"/>
            </a:endParaRPr>
          </a:p>
          <a:p>
            <a:pPr lvl="0" rtl="0" fontAlgn="base">
              <a:lnSpc>
                <a:spcPct val="120000"/>
              </a:lnSpc>
              <a:spcBef>
                <a:spcPts val="800"/>
              </a:spcBef>
              <a:spcAft>
                <a:spcPts val="0"/>
              </a:spcAft>
            </a:pPr>
            <a:r>
              <a:rPr lang="ar-SA" sz="2400" b="1" kern="0" dirty="0">
                <a:solidFill>
                  <a:srgbClr val="000000"/>
                </a:solidFill>
                <a:latin typeface="Times New Roman"/>
                <a:ea typeface="Times New Roman"/>
                <a:cs typeface="Times New Roman"/>
              </a:rPr>
              <a:t>إجراء دراسات جديدة في جانب لم تتناوله الدراسة.</a:t>
            </a:r>
            <a:endParaRPr lang="en-US" sz="1400" b="1" kern="0" dirty="0">
              <a:solidFill>
                <a:srgbClr val="000000"/>
              </a:solidFill>
              <a:latin typeface="Times New Roman"/>
              <a:ea typeface="Times New Roman"/>
              <a:cs typeface="Times New Roman"/>
            </a:endParaRPr>
          </a:p>
          <a:p>
            <a:pPr lvl="0" rtl="0" fontAlgn="base">
              <a:lnSpc>
                <a:spcPct val="120000"/>
              </a:lnSpc>
              <a:spcBef>
                <a:spcPts val="800"/>
              </a:spcBef>
              <a:spcAft>
                <a:spcPts val="0"/>
              </a:spcAft>
            </a:pPr>
            <a:r>
              <a:rPr lang="ar-SA" sz="2400" b="1" kern="0" dirty="0">
                <a:solidFill>
                  <a:srgbClr val="000000"/>
                </a:solidFill>
                <a:latin typeface="Times New Roman"/>
                <a:ea typeface="Times New Roman"/>
                <a:cs typeface="Times New Roman"/>
              </a:rPr>
              <a:t>إعادة دراسة بعض القضايا من منظور منهجي مختلف.</a:t>
            </a:r>
            <a:endParaRPr lang="en-US" sz="1400" b="1" kern="0" dirty="0">
              <a:solidFill>
                <a:srgbClr val="000000"/>
              </a:solidFill>
              <a:latin typeface="Times New Roman"/>
              <a:ea typeface="Times New Roman"/>
              <a:cs typeface="Times New Roman"/>
            </a:endParaRPr>
          </a:p>
          <a:p>
            <a:pPr lvl="0" rtl="0" fontAlgn="base">
              <a:lnSpc>
                <a:spcPct val="120000"/>
              </a:lnSpc>
              <a:spcBef>
                <a:spcPts val="800"/>
              </a:spcBef>
              <a:spcAft>
                <a:spcPts val="0"/>
              </a:spcAft>
            </a:pPr>
            <a:r>
              <a:rPr lang="ar-SA" sz="2400" b="1" kern="0" dirty="0">
                <a:solidFill>
                  <a:srgbClr val="000000"/>
                </a:solidFill>
                <a:latin typeface="Times New Roman"/>
                <a:ea typeface="Times New Roman"/>
                <a:cs typeface="Times New Roman"/>
              </a:rPr>
              <a:t>الإفادة من النتائج في الدراسات الأكاديمية.</a:t>
            </a:r>
            <a:endParaRPr lang="en-US" sz="1400" b="1" kern="0" dirty="0">
              <a:solidFill>
                <a:srgbClr val="000000"/>
              </a:solidFill>
              <a:latin typeface="Times New Roman"/>
              <a:ea typeface="Times New Roman"/>
              <a:cs typeface="Times New Roman"/>
            </a:endParaRPr>
          </a:p>
          <a:p>
            <a:pPr lvl="0" rtl="0" fontAlgn="base">
              <a:lnSpc>
                <a:spcPct val="120000"/>
              </a:lnSpc>
              <a:spcBef>
                <a:spcPts val="800"/>
              </a:spcBef>
              <a:spcAft>
                <a:spcPts val="0"/>
              </a:spcAft>
            </a:pPr>
            <a:r>
              <a:rPr lang="ar-SA" sz="2400" b="1" kern="0" dirty="0">
                <a:solidFill>
                  <a:srgbClr val="000000"/>
                </a:solidFill>
                <a:latin typeface="Times New Roman"/>
                <a:ea typeface="Times New Roman"/>
                <a:cs typeface="Times New Roman"/>
              </a:rPr>
              <a:t>تحقيق بعض المصادر التراثية ذات الصلة بالموضوع.</a:t>
            </a:r>
            <a:endParaRPr lang="en-US" sz="1400" b="1" kern="0" dirty="0">
              <a:solidFill>
                <a:srgbClr val="000000"/>
              </a:solidFill>
              <a:latin typeface="Times New Roman"/>
              <a:ea typeface="Times New Roman"/>
              <a:cs typeface="Times New Roman"/>
            </a:endParaRPr>
          </a:p>
          <a:p>
            <a:pPr>
              <a:lnSpc>
                <a:spcPct val="120000"/>
              </a:lnSpc>
              <a:spcBef>
                <a:spcPts val="800"/>
              </a:spcBef>
              <a:spcAft>
                <a:spcPts val="1200"/>
              </a:spcAft>
            </a:pPr>
            <a:r>
              <a:rPr lang="ar-SA" sz="2400" b="1" dirty="0">
                <a:solidFill>
                  <a:srgbClr val="000000"/>
                </a:solidFill>
                <a:latin typeface="Arial Unicode MS"/>
              </a:rPr>
              <a:t>أما المقترحات فهي موضوعات يمكن أن تكون امتدادًا للبحث الحالي ودراسات مستقبلية</a:t>
            </a:r>
            <a:r>
              <a:rPr lang="ar-SA" sz="2400" b="1" dirty="0">
                <a:solidFill>
                  <a:srgbClr val="000000"/>
                </a:solidFill>
                <a:latin typeface="Times New Roman"/>
              </a:rPr>
              <a:t>.</a:t>
            </a:r>
            <a:endParaRPr lang="en-US" sz="1400" b="1" dirty="0">
              <a:ln>
                <a:noFill/>
              </a:ln>
              <a:solidFill>
                <a:srgbClr val="000000"/>
              </a:solidFill>
              <a:effectLst/>
              <a:latin typeface="Arial Unicode MS"/>
            </a:endParaRPr>
          </a:p>
        </p:txBody>
      </p:sp>
    </p:spTree>
    <p:extLst>
      <p:ext uri="{BB962C8B-B14F-4D97-AF65-F5344CB8AC3E}">
        <p14:creationId xmlns:p14="http://schemas.microsoft.com/office/powerpoint/2010/main" val="831080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lnSpc>
                <a:spcPct val="120000"/>
              </a:lnSpc>
              <a:spcBef>
                <a:spcPts val="800"/>
              </a:spcBef>
              <a:spcAft>
                <a:spcPts val="1490"/>
              </a:spcAft>
            </a:pPr>
            <a:r>
              <a:rPr lang="en-US" sz="4400" b="1" dirty="0" smtClean="0">
                <a:solidFill>
                  <a:srgbClr val="000000"/>
                </a:solidFill>
                <a:effectLst/>
                <a:latin typeface="Arial Unicode MS"/>
              </a:rPr>
              <a:t/>
            </a:r>
            <a:br>
              <a:rPr lang="en-US" sz="4400" b="1" dirty="0" smtClean="0">
                <a:solidFill>
                  <a:srgbClr val="000000"/>
                </a:solidFill>
                <a:effectLst/>
                <a:latin typeface="Arial Unicode MS"/>
              </a:rPr>
            </a:br>
            <a:r>
              <a:rPr lang="en-US" sz="4400" b="1" dirty="0">
                <a:solidFill>
                  <a:srgbClr val="000000"/>
                </a:solidFill>
                <a:effectLst/>
                <a:latin typeface="Arial Unicode MS"/>
              </a:rPr>
              <a:t/>
            </a:r>
            <a:br>
              <a:rPr lang="en-US" sz="4400" b="1" dirty="0">
                <a:solidFill>
                  <a:srgbClr val="000000"/>
                </a:solidFill>
                <a:effectLst/>
                <a:latin typeface="Arial Unicode MS"/>
              </a:rPr>
            </a:br>
            <a:r>
              <a:rPr lang="ar-SA" sz="4400" b="1" dirty="0" smtClean="0">
                <a:solidFill>
                  <a:srgbClr val="FF0000"/>
                </a:solidFill>
                <a:effectLst/>
                <a:latin typeface="Arial Unicode MS"/>
              </a:rPr>
              <a:t>سادسًا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المراجعة النهائية </a:t>
            </a:r>
            <a:r>
              <a:rPr lang="ar-SA" sz="4400" b="1" dirty="0" smtClean="0">
                <a:solidFill>
                  <a:srgbClr val="FF0000"/>
                </a:solidFill>
                <a:effectLst/>
                <a:latin typeface="Arial Unicode MS"/>
              </a:rPr>
              <a:t>للبحث</a:t>
            </a:r>
            <a:r>
              <a:rPr lang="en-US" sz="4400" b="1" dirty="0" smtClean="0">
                <a:solidFill>
                  <a:srgbClr val="000000"/>
                </a:solidFill>
                <a:effectLst/>
                <a:latin typeface="Arial Unicode MS"/>
              </a:rPr>
              <a:t/>
            </a:r>
            <a:br>
              <a:rPr lang="en-US" sz="4400" b="1" dirty="0" smtClean="0">
                <a:solidFill>
                  <a:srgbClr val="000000"/>
                </a:solidFill>
                <a:effectLst/>
                <a:latin typeface="Arial Unicode MS"/>
              </a:rPr>
            </a:br>
            <a:r>
              <a:rPr lang="en-US" sz="4400" b="1" dirty="0" smtClean="0">
                <a:solidFill>
                  <a:srgbClr val="000000"/>
                </a:solidFill>
                <a:effectLst/>
                <a:latin typeface="Arial Unicode MS"/>
              </a:rPr>
              <a:t/>
            </a:r>
            <a:br>
              <a:rPr lang="en-US" sz="4400" b="1" dirty="0" smtClean="0">
                <a:solidFill>
                  <a:srgbClr val="000000"/>
                </a:solidFill>
                <a:effectLst/>
                <a:latin typeface="Arial Unicode MS"/>
              </a:rPr>
            </a:br>
            <a:r>
              <a:rPr lang="en-US" sz="2400" dirty="0">
                <a:solidFill>
                  <a:srgbClr val="000000"/>
                </a:solidFill>
                <a:effectLst/>
                <a:latin typeface="Arial Unicode MS"/>
              </a:rPr>
              <a:t/>
            </a:r>
            <a:br>
              <a:rPr lang="en-US" sz="2400" dirty="0">
                <a:solidFill>
                  <a:srgbClr val="000000"/>
                </a:solidFill>
                <a:effectLst/>
                <a:latin typeface="Arial Unicode MS"/>
              </a:rPr>
            </a:br>
            <a:endParaRPr lang="ar-IQ" dirty="0"/>
          </a:p>
        </p:txBody>
      </p:sp>
      <p:sp>
        <p:nvSpPr>
          <p:cNvPr id="3" name="مستطيل 2"/>
          <p:cNvSpPr/>
          <p:nvPr/>
        </p:nvSpPr>
        <p:spPr>
          <a:xfrm>
            <a:off x="1547664" y="1340767"/>
            <a:ext cx="6912768" cy="4842351"/>
          </a:xfrm>
          <a:prstGeom prst="rect">
            <a:avLst/>
          </a:prstGeom>
        </p:spPr>
        <p:txBody>
          <a:bodyPr wrap="square">
            <a:spAutoFit/>
          </a:bodyPr>
          <a:lstStyle/>
          <a:p>
            <a:pPr>
              <a:lnSpc>
                <a:spcPct val="120000"/>
              </a:lnSpc>
              <a:spcBef>
                <a:spcPts val="800"/>
              </a:spcBef>
              <a:spcAft>
                <a:spcPts val="1200"/>
              </a:spcAft>
            </a:pPr>
            <a:r>
              <a:rPr lang="ar-SA" sz="2000" dirty="0">
                <a:solidFill>
                  <a:srgbClr val="000000"/>
                </a:solidFill>
                <a:latin typeface="Arial Unicode MS"/>
              </a:rPr>
              <a:t>قبل تسليم البحث ينبغي للباحث أن يقوم بمراجعة شاملة تشمل</a:t>
            </a:r>
            <a:r>
              <a:rPr lang="ar-SA" sz="2000" dirty="0">
                <a:solidFill>
                  <a:srgbClr val="000000"/>
                </a:solidFill>
                <a:latin typeface="Times New Roman"/>
              </a:rPr>
              <a:t>:</a:t>
            </a:r>
            <a:endParaRPr lang="en-US" sz="2000" dirty="0">
              <a:solidFill>
                <a:srgbClr val="000000"/>
              </a:solidFill>
              <a:latin typeface="Arial Unicode MS"/>
            </a:endParaRPr>
          </a:p>
          <a:p>
            <a:pPr>
              <a:lnSpc>
                <a:spcPct val="120000"/>
              </a:lnSpc>
              <a:spcBef>
                <a:spcPts val="800"/>
              </a:spcBef>
              <a:spcAft>
                <a:spcPts val="1200"/>
              </a:spcAft>
            </a:pPr>
            <a:r>
              <a:rPr lang="ar-SA" sz="2000" b="1" dirty="0">
                <a:solidFill>
                  <a:srgbClr val="000000"/>
                </a:solidFill>
                <a:latin typeface="Arial Unicode MS"/>
              </a:rPr>
              <a:t>أولًا</a:t>
            </a:r>
            <a:r>
              <a:rPr lang="ar-SA" sz="2000" b="1" dirty="0">
                <a:solidFill>
                  <a:srgbClr val="000000"/>
                </a:solidFill>
                <a:latin typeface="Times New Roman"/>
              </a:rPr>
              <a:t>:</a:t>
            </a:r>
            <a:r>
              <a:rPr lang="ar-SA" sz="2000" dirty="0">
                <a:solidFill>
                  <a:srgbClr val="000000"/>
                </a:solidFill>
                <a:latin typeface="Arial Unicode MS"/>
              </a:rPr>
              <a:t> مراجعة العنوان ومدى مطابقته للمحتوى</a:t>
            </a:r>
            <a:r>
              <a:rPr lang="ar-SA" sz="2000" dirty="0">
                <a:solidFill>
                  <a:srgbClr val="000000"/>
                </a:solidFill>
                <a:latin typeface="Times New Roman"/>
              </a:rPr>
              <a:t>.</a:t>
            </a:r>
            <a:endParaRPr lang="en-US" sz="2000" dirty="0">
              <a:solidFill>
                <a:srgbClr val="000000"/>
              </a:solidFill>
              <a:latin typeface="Arial Unicode MS"/>
            </a:endParaRPr>
          </a:p>
          <a:p>
            <a:pPr>
              <a:lnSpc>
                <a:spcPct val="120000"/>
              </a:lnSpc>
              <a:spcBef>
                <a:spcPts val="800"/>
              </a:spcBef>
              <a:spcAft>
                <a:spcPts val="1200"/>
              </a:spcAft>
            </a:pPr>
            <a:r>
              <a:rPr lang="ar-SA" sz="2000" b="1" dirty="0">
                <a:solidFill>
                  <a:srgbClr val="000000"/>
                </a:solidFill>
                <a:latin typeface="Arial Unicode MS"/>
              </a:rPr>
              <a:t>ثانيًا</a:t>
            </a:r>
            <a:r>
              <a:rPr lang="ar-SA" sz="2000" b="1" dirty="0">
                <a:solidFill>
                  <a:srgbClr val="000000"/>
                </a:solidFill>
                <a:latin typeface="Times New Roman"/>
              </a:rPr>
              <a:t>:</a:t>
            </a:r>
            <a:r>
              <a:rPr lang="ar-SA" sz="2000" dirty="0">
                <a:solidFill>
                  <a:srgbClr val="000000"/>
                </a:solidFill>
                <a:latin typeface="Arial Unicode MS"/>
              </a:rPr>
              <a:t> مراجعة الخطة وترابط الفصول والمباحث</a:t>
            </a:r>
            <a:r>
              <a:rPr lang="ar-SA" sz="2000" dirty="0">
                <a:solidFill>
                  <a:srgbClr val="000000"/>
                </a:solidFill>
                <a:latin typeface="Times New Roman"/>
              </a:rPr>
              <a:t>.</a:t>
            </a:r>
            <a:endParaRPr lang="en-US" sz="2000" dirty="0">
              <a:solidFill>
                <a:srgbClr val="000000"/>
              </a:solidFill>
              <a:latin typeface="Arial Unicode MS"/>
            </a:endParaRPr>
          </a:p>
          <a:p>
            <a:pPr>
              <a:lnSpc>
                <a:spcPct val="120000"/>
              </a:lnSpc>
              <a:spcBef>
                <a:spcPts val="800"/>
              </a:spcBef>
              <a:spcAft>
                <a:spcPts val="1200"/>
              </a:spcAft>
            </a:pPr>
            <a:r>
              <a:rPr lang="ar-SA" sz="2000" b="1" dirty="0">
                <a:solidFill>
                  <a:srgbClr val="000000"/>
                </a:solidFill>
                <a:latin typeface="Arial Unicode MS"/>
              </a:rPr>
              <a:t>ثالثًا</a:t>
            </a:r>
            <a:r>
              <a:rPr lang="ar-SA" sz="2000" b="1" dirty="0">
                <a:solidFill>
                  <a:srgbClr val="000000"/>
                </a:solidFill>
                <a:latin typeface="Times New Roman"/>
              </a:rPr>
              <a:t>:</a:t>
            </a:r>
            <a:r>
              <a:rPr lang="ar-SA" sz="2000" dirty="0">
                <a:solidFill>
                  <a:srgbClr val="000000"/>
                </a:solidFill>
                <a:latin typeface="Arial Unicode MS"/>
              </a:rPr>
              <a:t> مراجعة اللغة والإملاء وعلامات الترقيم</a:t>
            </a:r>
            <a:r>
              <a:rPr lang="ar-SA" sz="2000" dirty="0">
                <a:solidFill>
                  <a:srgbClr val="000000"/>
                </a:solidFill>
                <a:latin typeface="Times New Roman"/>
              </a:rPr>
              <a:t>.</a:t>
            </a:r>
            <a:endParaRPr lang="en-US" sz="2000" dirty="0">
              <a:solidFill>
                <a:srgbClr val="000000"/>
              </a:solidFill>
              <a:latin typeface="Arial Unicode MS"/>
            </a:endParaRPr>
          </a:p>
          <a:p>
            <a:pPr>
              <a:lnSpc>
                <a:spcPct val="120000"/>
              </a:lnSpc>
              <a:spcBef>
                <a:spcPts val="800"/>
              </a:spcBef>
              <a:spcAft>
                <a:spcPts val="1200"/>
              </a:spcAft>
            </a:pPr>
            <a:r>
              <a:rPr lang="ar-SA" sz="2000" b="1" dirty="0">
                <a:solidFill>
                  <a:srgbClr val="000000"/>
                </a:solidFill>
                <a:latin typeface="Arial Unicode MS"/>
              </a:rPr>
              <a:t>رابعًا</a:t>
            </a:r>
            <a:r>
              <a:rPr lang="ar-SA" sz="2000" b="1" dirty="0">
                <a:solidFill>
                  <a:srgbClr val="000000"/>
                </a:solidFill>
                <a:latin typeface="Times New Roman"/>
              </a:rPr>
              <a:t>:</a:t>
            </a:r>
            <a:r>
              <a:rPr lang="ar-SA" sz="2000" dirty="0">
                <a:solidFill>
                  <a:srgbClr val="000000"/>
                </a:solidFill>
                <a:latin typeface="Arial Unicode MS"/>
              </a:rPr>
              <a:t> مراجعة الاقتباسات والتوثيق</a:t>
            </a:r>
            <a:r>
              <a:rPr lang="ar-SA" sz="2000" dirty="0">
                <a:solidFill>
                  <a:srgbClr val="000000"/>
                </a:solidFill>
                <a:latin typeface="Times New Roman"/>
              </a:rPr>
              <a:t>.</a:t>
            </a:r>
            <a:endParaRPr lang="en-US" sz="2000" dirty="0">
              <a:solidFill>
                <a:srgbClr val="000000"/>
              </a:solidFill>
              <a:latin typeface="Arial Unicode MS"/>
            </a:endParaRPr>
          </a:p>
          <a:p>
            <a:pPr>
              <a:lnSpc>
                <a:spcPct val="120000"/>
              </a:lnSpc>
              <a:spcBef>
                <a:spcPts val="800"/>
              </a:spcBef>
              <a:spcAft>
                <a:spcPts val="1200"/>
              </a:spcAft>
            </a:pPr>
            <a:r>
              <a:rPr lang="ar-SA" sz="2000" b="1" dirty="0">
                <a:solidFill>
                  <a:srgbClr val="000000"/>
                </a:solidFill>
                <a:latin typeface="Arial Unicode MS"/>
              </a:rPr>
              <a:t>خامسًا</a:t>
            </a:r>
            <a:r>
              <a:rPr lang="ar-SA" sz="2000" b="1" dirty="0">
                <a:solidFill>
                  <a:srgbClr val="000000"/>
                </a:solidFill>
                <a:latin typeface="Times New Roman"/>
              </a:rPr>
              <a:t>:</a:t>
            </a:r>
            <a:r>
              <a:rPr lang="ar-SA" sz="2000" dirty="0">
                <a:solidFill>
                  <a:srgbClr val="000000"/>
                </a:solidFill>
                <a:latin typeface="Arial Unicode MS"/>
              </a:rPr>
              <a:t> التأكد من تطابق المصادر والمراجع مع الإحالات</a:t>
            </a:r>
            <a:r>
              <a:rPr lang="ar-SA" sz="2000" dirty="0">
                <a:solidFill>
                  <a:srgbClr val="000000"/>
                </a:solidFill>
                <a:latin typeface="Times New Roman"/>
              </a:rPr>
              <a:t>.</a:t>
            </a:r>
            <a:endParaRPr lang="en-US" sz="2000" dirty="0">
              <a:solidFill>
                <a:srgbClr val="000000"/>
              </a:solidFill>
              <a:latin typeface="Arial Unicode MS"/>
            </a:endParaRPr>
          </a:p>
          <a:p>
            <a:pPr>
              <a:lnSpc>
                <a:spcPct val="120000"/>
              </a:lnSpc>
              <a:spcBef>
                <a:spcPts val="800"/>
              </a:spcBef>
              <a:spcAft>
                <a:spcPts val="1200"/>
              </a:spcAft>
            </a:pPr>
            <a:r>
              <a:rPr lang="ar-SA" sz="2000" b="1" dirty="0">
                <a:solidFill>
                  <a:srgbClr val="000000"/>
                </a:solidFill>
                <a:latin typeface="Arial Unicode MS"/>
              </a:rPr>
              <a:t>سادسًا</a:t>
            </a:r>
            <a:r>
              <a:rPr lang="ar-SA" sz="2000" b="1" dirty="0">
                <a:solidFill>
                  <a:srgbClr val="000000"/>
                </a:solidFill>
                <a:latin typeface="Times New Roman"/>
              </a:rPr>
              <a:t>:</a:t>
            </a:r>
            <a:r>
              <a:rPr lang="ar-SA" sz="2000" dirty="0">
                <a:solidFill>
                  <a:srgbClr val="000000"/>
                </a:solidFill>
                <a:latin typeface="Arial Unicode MS"/>
              </a:rPr>
              <a:t> مراجعة النتائج والتأكد من أنها مستخلصة من متن البحث</a:t>
            </a:r>
            <a:r>
              <a:rPr lang="ar-SA" sz="2000" dirty="0">
                <a:solidFill>
                  <a:srgbClr val="000000"/>
                </a:solidFill>
                <a:latin typeface="Times New Roman"/>
              </a:rPr>
              <a:t>.</a:t>
            </a:r>
            <a:endParaRPr lang="en-US" sz="2000" dirty="0">
              <a:solidFill>
                <a:srgbClr val="000000"/>
              </a:solidFill>
              <a:latin typeface="Arial Unicode MS"/>
            </a:endParaRPr>
          </a:p>
          <a:p>
            <a:pPr>
              <a:lnSpc>
                <a:spcPct val="120000"/>
              </a:lnSpc>
              <a:spcBef>
                <a:spcPts val="800"/>
              </a:spcBef>
              <a:spcAft>
                <a:spcPts val="1200"/>
              </a:spcAft>
            </a:pPr>
            <a:r>
              <a:rPr lang="ar-SA" sz="2000" b="1" dirty="0">
                <a:solidFill>
                  <a:srgbClr val="000000"/>
                </a:solidFill>
                <a:latin typeface="Arial Unicode MS"/>
              </a:rPr>
              <a:t>سابعًا</a:t>
            </a:r>
            <a:r>
              <a:rPr lang="ar-SA" sz="2000" b="1" dirty="0">
                <a:solidFill>
                  <a:srgbClr val="000000"/>
                </a:solidFill>
                <a:latin typeface="Times New Roman"/>
              </a:rPr>
              <a:t>:</a:t>
            </a:r>
            <a:r>
              <a:rPr lang="ar-SA" sz="2000" dirty="0">
                <a:solidFill>
                  <a:srgbClr val="000000"/>
                </a:solidFill>
                <a:latin typeface="Arial Unicode MS"/>
              </a:rPr>
              <a:t> التأكد من خلو البحث من الأخطاء الطباعية والتكرار والحشو</a:t>
            </a:r>
            <a:r>
              <a:rPr lang="ar-SA" sz="2000" dirty="0">
                <a:solidFill>
                  <a:srgbClr val="000000"/>
                </a:solidFill>
                <a:latin typeface="Times New Roman"/>
              </a:rPr>
              <a:t>.</a:t>
            </a:r>
            <a:endParaRPr lang="en-US" sz="2000" dirty="0">
              <a:ln>
                <a:noFill/>
              </a:ln>
              <a:solidFill>
                <a:srgbClr val="000000"/>
              </a:solidFill>
              <a:effectLst/>
              <a:latin typeface="Arial Unicode MS"/>
            </a:endParaRPr>
          </a:p>
        </p:txBody>
      </p:sp>
    </p:spTree>
    <p:extLst>
      <p:ext uri="{BB962C8B-B14F-4D97-AF65-F5344CB8AC3E}">
        <p14:creationId xmlns:p14="http://schemas.microsoft.com/office/powerpoint/2010/main" val="42655038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548680"/>
            <a:ext cx="7498080" cy="5184576"/>
          </a:xfrm>
        </p:spPr>
        <p:txBody>
          <a:bodyPr>
            <a:noAutofit/>
          </a:bodyPr>
          <a:lstStyle/>
          <a:p>
            <a:pPr algn="r" rtl="0">
              <a:lnSpc>
                <a:spcPct val="120000"/>
              </a:lnSpc>
              <a:spcBef>
                <a:spcPts val="800"/>
              </a:spcBef>
              <a:spcAft>
                <a:spcPts val="1605"/>
              </a:spcAft>
            </a:pPr>
            <a:r>
              <a:rPr lang="en-US" sz="2000" b="1" dirty="0" smtClean="0">
                <a:solidFill>
                  <a:srgbClr val="000000"/>
                </a:solidFill>
                <a:effectLst/>
                <a:latin typeface="Arial Unicode MS"/>
              </a:rPr>
              <a:t/>
            </a:r>
            <a:br>
              <a:rPr lang="en-US" sz="2000" b="1" dirty="0" smtClean="0">
                <a:solidFill>
                  <a:srgbClr val="000000"/>
                </a:solidFill>
                <a:effectLst/>
                <a:latin typeface="Arial Unicode MS"/>
              </a:rPr>
            </a:br>
            <a:r>
              <a:rPr lang="ar-SA" sz="4000" b="1" dirty="0" smtClean="0">
                <a:solidFill>
                  <a:srgbClr val="FF0000"/>
                </a:solidFill>
                <a:effectLst/>
                <a:latin typeface="Arial Unicode MS"/>
              </a:rPr>
              <a:t>خاتمة </a:t>
            </a:r>
            <a:r>
              <a:rPr lang="ar-SA" sz="4000" b="1" dirty="0">
                <a:solidFill>
                  <a:srgbClr val="FF0000"/>
                </a:solidFill>
                <a:effectLst/>
                <a:latin typeface="Arial Unicode MS"/>
              </a:rPr>
              <a:t>عامة</a:t>
            </a:r>
            <a:r>
              <a:rPr lang="en-US" sz="2000" dirty="0">
                <a:solidFill>
                  <a:srgbClr val="000000"/>
                </a:solidFill>
                <a:effectLst/>
                <a:latin typeface="Arial Unicode MS"/>
              </a:rPr>
              <a:t/>
            </a:r>
            <a:br>
              <a:rPr lang="en-US" sz="2000" dirty="0">
                <a:solidFill>
                  <a:srgbClr val="000000"/>
                </a:solidFill>
                <a:effectLst/>
                <a:latin typeface="Arial Unicode MS"/>
              </a:rPr>
            </a:br>
            <a:r>
              <a:rPr lang="ar-SA" sz="2000" dirty="0">
                <a:solidFill>
                  <a:srgbClr val="000000"/>
                </a:solidFill>
                <a:effectLst/>
                <a:latin typeface="Arial Unicode MS"/>
              </a:rPr>
              <a:t>يمثل منهج البحث الأساس الذي يستند إليه الباحث في بناء دراسته العلمية بناءً صحيحًا؛ فالبحث الناجح لا يعتمد على كثرة المعلومات وحدها، وإنما يقوم على </a:t>
            </a:r>
            <a:r>
              <a:rPr lang="ar-SA" sz="2000" b="1" dirty="0">
                <a:solidFill>
                  <a:srgbClr val="000000"/>
                </a:solidFill>
                <a:effectLst/>
                <a:latin typeface="Arial Unicode MS"/>
              </a:rPr>
              <a:t>وضوح المشكلة، وحسن اختيار المنهج، ودقة جمع المادة، وسلامة تحليلها، والأمانة في توثيقها، والقدرة على الوصول إلى نتائج منطقية قابلة للمناقشة</a:t>
            </a:r>
            <a:r>
              <a:rPr lang="ar-SA" sz="2000" dirty="0">
                <a:solidFill>
                  <a:srgbClr val="000000"/>
                </a:solidFill>
                <a:effectLst/>
                <a:latin typeface="Times New Roman"/>
              </a:rPr>
              <a:t>.</a:t>
            </a:r>
            <a:r>
              <a:rPr lang="en-US" sz="2000" dirty="0">
                <a:solidFill>
                  <a:srgbClr val="000000"/>
                </a:solidFill>
                <a:effectLst/>
                <a:latin typeface="Arial Unicode MS"/>
              </a:rPr>
              <a:t/>
            </a:r>
            <a:br>
              <a:rPr lang="en-US" sz="2000" dirty="0">
                <a:solidFill>
                  <a:srgbClr val="000000"/>
                </a:solidFill>
                <a:effectLst/>
                <a:latin typeface="Arial Unicode MS"/>
              </a:rPr>
            </a:br>
            <a:r>
              <a:rPr lang="ar-SA" sz="2000" dirty="0">
                <a:solidFill>
                  <a:srgbClr val="000000"/>
                </a:solidFill>
                <a:effectLst/>
                <a:latin typeface="Arial Unicode MS"/>
              </a:rPr>
              <a:t>ومن ثم فإن طالب المرحلة الرابعة في قسم اللغة العربية بحاجة إلى امتلاك مهارات البحث العلمي؛ لأنها تمثل تمهيدًا ضروريًا للبحوث الجامعية والدراسات العليا، وتساعده على </a:t>
            </a:r>
            <a:r>
              <a:rPr lang="en-US" sz="2000" dirty="0">
                <a:solidFill>
                  <a:srgbClr val="000000"/>
                </a:solidFill>
                <a:effectLst/>
                <a:latin typeface="Arial Unicode MS"/>
              </a:rPr>
              <a:t>.</a:t>
            </a:r>
            <a:r>
              <a:rPr lang="ar-SA" sz="2000" dirty="0" smtClean="0">
                <a:solidFill>
                  <a:srgbClr val="000000"/>
                </a:solidFill>
                <a:effectLst/>
                <a:latin typeface="Arial Unicode MS"/>
              </a:rPr>
              <a:t>الانتقال </a:t>
            </a:r>
            <a:r>
              <a:rPr lang="ar-SA" sz="2000" dirty="0">
                <a:solidFill>
                  <a:srgbClr val="000000"/>
                </a:solidFill>
                <a:effectLst/>
                <a:latin typeface="Arial Unicode MS"/>
              </a:rPr>
              <a:t>من </a:t>
            </a:r>
            <a:r>
              <a:rPr lang="ar-SA" sz="2000" dirty="0" smtClean="0">
                <a:solidFill>
                  <a:srgbClr val="000000"/>
                </a:solidFill>
                <a:effectLst/>
                <a:latin typeface="Arial Unicode MS"/>
              </a:rPr>
              <a:t>تلقي </a:t>
            </a:r>
            <a:r>
              <a:rPr lang="ar-SA" sz="2000" dirty="0">
                <a:solidFill>
                  <a:srgbClr val="000000"/>
                </a:solidFill>
                <a:effectLst/>
                <a:latin typeface="Arial Unicode MS"/>
              </a:rPr>
              <a:t>المعرفة إلى </a:t>
            </a:r>
            <a:r>
              <a:rPr lang="ar-SA" sz="2000" b="1" dirty="0">
                <a:solidFill>
                  <a:srgbClr val="000000"/>
                </a:solidFill>
                <a:effectLst/>
                <a:latin typeface="Arial Unicode MS"/>
              </a:rPr>
              <a:t>إنتاج المعرفة وتحليلها ونقدها والإسهام في تطويرها</a:t>
            </a:r>
            <a:r>
              <a:rPr lang="en-US" sz="2000" dirty="0">
                <a:solidFill>
                  <a:srgbClr val="000000"/>
                </a:solidFill>
                <a:effectLst/>
                <a:latin typeface="Arial Unicode MS"/>
              </a:rPr>
              <a:t/>
            </a:r>
            <a:br>
              <a:rPr lang="en-US" sz="2000" dirty="0">
                <a:solidFill>
                  <a:srgbClr val="000000"/>
                </a:solidFill>
                <a:effectLst/>
                <a:latin typeface="Arial Unicode MS"/>
              </a:rPr>
            </a:br>
            <a:endParaRPr lang="ar-IQ" sz="2000" dirty="0"/>
          </a:p>
        </p:txBody>
      </p:sp>
    </p:spTree>
    <p:extLst>
      <p:ext uri="{BB962C8B-B14F-4D97-AF65-F5344CB8AC3E}">
        <p14:creationId xmlns:p14="http://schemas.microsoft.com/office/powerpoint/2010/main" val="17386518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27</TotalTime>
  <Words>331</Words>
  <Application>Microsoft Office PowerPoint</Application>
  <PresentationFormat>عرض على الشاشة (3:4)‏</PresentationFormat>
  <Paragraphs>66</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انقلاب</vt:lpstr>
      <vt:lpstr>عرض تقديمي في PowerPoint</vt:lpstr>
      <vt:lpstr> كتابة البحث وتحليل النتائج</vt:lpstr>
      <vt:lpstr>أولًا: كتابة البحث العلمي</vt:lpstr>
      <vt:lpstr>ثانيًا: كتابة المقدمة</vt:lpstr>
      <vt:lpstr>ثالثًا: تحليل المادة العلمية</vt:lpstr>
      <vt:lpstr>رابعًا: عرض النتائج</vt:lpstr>
      <vt:lpstr> خامسًا: التوصيات والمقترحات </vt:lpstr>
      <vt:lpstr>  سادسًا: المراجعة النهائية للبحث   </vt:lpstr>
      <vt:lpstr> خاتمة عامة يمثل منهج البحث الأساس الذي يستند إليه الباحث في بناء دراسته العلمية بناءً صحيحًا؛ فالبحث الناجح لا يعتمد على كثرة المعلومات وحدها، وإنما يقوم على وضوح المشكلة، وحسن اختيار المنهج، ودقة جمع المادة، وسلامة تحليلها، والأمانة في توثيقها، والقدرة على الوصول إلى نتائج منطقية قابلة للمناقشة. ومن ثم فإن طالب المرحلة الرابعة في قسم اللغة العربية بحاجة إلى امتلاك مهارات البحث العلمي؛ لأنها تمثل تمهيدًا ضروريًا للبحوث الجامعية والدراسات العليا، وتساعده على .الانتقال من تلقي المعرفة إلى إنتاج المعرفة وتحليلها ونقدها والإسهام في تطويرها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البلاغة</dc:title>
  <dc:creator>Digital</dc:creator>
  <cp:lastModifiedBy>DR.Ahmed Saker 2o1O</cp:lastModifiedBy>
  <cp:revision>7</cp:revision>
  <dcterms:created xsi:type="dcterms:W3CDTF">2025-02-24T17:54:43Z</dcterms:created>
  <dcterms:modified xsi:type="dcterms:W3CDTF">2026-08-28T17:47:00Z</dcterms:modified>
</cp:coreProperties>
</file>