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5" r:id="rId3"/>
    <p:sldId id="259" r:id="rId4"/>
    <p:sldId id="260" r:id="rId5"/>
    <p:sldId id="267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6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18/03/1448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02624" cy="2016223"/>
          </a:xfrm>
        </p:spPr>
        <p:txBody>
          <a:bodyPr>
            <a:noAutofit/>
          </a:bodyPr>
          <a:lstStyle/>
          <a:p>
            <a:pPr marL="6350" lvl="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4800" b="1" dirty="0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أحكام </a:t>
            </a:r>
            <a:r>
              <a:rPr lang="ar-SA" sz="4800" b="1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العدد في اللغة </a:t>
            </a:r>
            <a:r>
              <a:rPr lang="ar-SA" sz="4800" b="1" dirty="0" err="1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العربیة</a:t>
            </a:r>
            <a:endParaRPr lang="en-US" sz="4800" dirty="0">
              <a:solidFill>
                <a:srgbClr val="000000"/>
              </a:solidFill>
              <a:latin typeface="Arial"/>
              <a:ea typeface="Arial"/>
              <a:cs typeface="+mn-cs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2564904"/>
            <a:ext cx="6584776" cy="3073896"/>
          </a:xfrm>
        </p:spPr>
        <p:txBody>
          <a:bodyPr>
            <a:normAutofit fontScale="25000" lnSpcReduction="20000"/>
          </a:bodyPr>
          <a:lstStyle/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2400" dirty="0">
                <a:solidFill>
                  <a:srgbClr val="FF0000"/>
                </a:solidFill>
                <a:latin typeface="Arial"/>
                <a:ea typeface="Arial"/>
              </a:rPr>
              <a:t> </a:t>
            </a:r>
            <a:endParaRPr lang="en-US" sz="105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17600" b="1" dirty="0">
                <a:solidFill>
                  <a:srgbClr val="FF0000"/>
                </a:solidFill>
                <a:latin typeface="Arial"/>
                <a:ea typeface="Arial"/>
              </a:rPr>
              <a:t>تقديم</a:t>
            </a:r>
            <a:endParaRPr lang="en-US" sz="176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17600" b="1" dirty="0">
                <a:solidFill>
                  <a:srgbClr val="000000"/>
                </a:solidFill>
                <a:latin typeface="Arial"/>
                <a:ea typeface="Arial"/>
              </a:rPr>
              <a:t>ا. </a:t>
            </a:r>
            <a:r>
              <a:rPr lang="ar-SA" sz="17600" b="1" dirty="0" smtClean="0">
                <a:solidFill>
                  <a:srgbClr val="000000"/>
                </a:solidFill>
                <a:latin typeface="Arial"/>
                <a:ea typeface="Arial"/>
              </a:rPr>
              <a:t>د</a:t>
            </a:r>
            <a:r>
              <a:rPr lang="ar-SA" sz="17600" b="1" dirty="0">
                <a:solidFill>
                  <a:srgbClr val="000000"/>
                </a:solidFill>
                <a:latin typeface="Arial"/>
                <a:ea typeface="Arial"/>
              </a:rPr>
              <a:t>. انتهاء عباس </a:t>
            </a:r>
            <a:r>
              <a:rPr lang="ar-SA" sz="17600" b="1" dirty="0" err="1" smtClean="0">
                <a:solidFill>
                  <a:srgbClr val="000000"/>
                </a:solidFill>
                <a:latin typeface="Arial"/>
                <a:ea typeface="Arial"/>
              </a:rPr>
              <a:t>عليوي</a:t>
            </a:r>
            <a:endParaRPr lang="ar-SA" sz="17600" b="1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17600" b="1" smtClean="0">
                <a:solidFill>
                  <a:srgbClr val="00B050"/>
                </a:solidFill>
                <a:ea typeface="Arial"/>
              </a:rPr>
              <a:t>كلية </a:t>
            </a:r>
            <a:r>
              <a:rPr lang="ar-SA" sz="17600" b="1" smtClean="0">
                <a:solidFill>
                  <a:srgbClr val="00B050"/>
                </a:solidFill>
                <a:ea typeface="Arial"/>
              </a:rPr>
              <a:t>الآداب </a:t>
            </a:r>
            <a:r>
              <a:rPr lang="ar-SA" sz="17600" b="1" dirty="0" smtClean="0">
                <a:solidFill>
                  <a:srgbClr val="00B050"/>
                </a:solidFill>
                <a:ea typeface="Arial"/>
              </a:rPr>
              <a:t>قسم اللغة العربية / </a:t>
            </a:r>
            <a:r>
              <a:rPr lang="ar-SA" sz="17600" b="1" dirty="0">
                <a:solidFill>
                  <a:srgbClr val="00B050"/>
                </a:solidFill>
                <a:ea typeface="Arial"/>
              </a:rPr>
              <a:t>الجامعة المستنصرية </a:t>
            </a:r>
            <a:endParaRPr lang="ar-MA" sz="17600" b="1" dirty="0"/>
          </a:p>
        </p:txBody>
      </p:sp>
    </p:spTree>
    <p:extLst>
      <p:ext uri="{BB962C8B-B14F-4D97-AF65-F5344CB8AC3E}">
        <p14:creationId xmlns:p14="http://schemas.microsoft.com/office/powerpoint/2010/main" val="4014050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4800" b="1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المحور الاول</a:t>
            </a:r>
            <a:endParaRPr lang="ar-MA" sz="48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2800" b="1" u="sng" dirty="0" smtClean="0">
                <a:solidFill>
                  <a:srgbClr val="FF0000"/>
                </a:solidFill>
                <a:latin typeface="Arial"/>
                <a:ea typeface="Arial"/>
              </a:rPr>
              <a:t>تعريف </a:t>
            </a:r>
            <a:r>
              <a:rPr lang="ar-SA" sz="2800" b="1" u="sng" dirty="0">
                <a:solidFill>
                  <a:srgbClr val="FF0000"/>
                </a:solidFill>
                <a:latin typeface="Arial"/>
                <a:ea typeface="Arial"/>
              </a:rPr>
              <a:t>العدد</a:t>
            </a:r>
            <a:r>
              <a:rPr lang="ar-SA" sz="2800" b="1" u="sng" dirty="0">
                <a:solidFill>
                  <a:srgbClr val="0070C0"/>
                </a:solidFill>
                <a:latin typeface="Arial"/>
                <a:ea typeface="Arial"/>
              </a:rPr>
              <a:t> </a:t>
            </a:r>
            <a:r>
              <a:rPr lang="ar-SA" sz="2800" b="1" dirty="0">
                <a:solidFill>
                  <a:srgbClr val="0070C0"/>
                </a:solidFill>
                <a:latin typeface="Arial"/>
                <a:ea typeface="Arial"/>
              </a:rPr>
              <a:t>: ما دل على كمية الأشياء المعدودة ، ويقال له العدد الأصلي .</a:t>
            </a:r>
            <a:endParaRPr lang="en-US" sz="28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2800" b="1" dirty="0">
                <a:solidFill>
                  <a:srgbClr val="0070C0"/>
                </a:solidFill>
                <a:latin typeface="Arial"/>
                <a:ea typeface="Arial"/>
              </a:rPr>
              <a:t>المعدود : أو تمييز العدد : هو الاسم النكرة الواقع بعد العدد وهو إما منصوب أو مجرور على حسب ألفاظ الأعداد</a:t>
            </a:r>
            <a:r>
              <a:rPr lang="en-US" sz="2800" b="1" dirty="0">
                <a:solidFill>
                  <a:srgbClr val="0070C0"/>
                </a:solidFill>
                <a:latin typeface="Arial"/>
                <a:ea typeface="Arial"/>
              </a:rPr>
              <a:t> </a:t>
            </a:r>
            <a:endParaRPr lang="en-US" sz="2800" b="1" dirty="0" smtClean="0">
              <a:solidFill>
                <a:srgbClr val="0070C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en-US" sz="2800" b="1" dirty="0" smtClean="0">
                <a:solidFill>
                  <a:srgbClr val="0070C0"/>
                </a:solidFill>
                <a:latin typeface="Arial"/>
                <a:ea typeface="Arial"/>
              </a:rPr>
              <a:t>.</a:t>
            </a:r>
            <a:r>
              <a:rPr lang="ar-SA" sz="2800" b="1" u="sng" dirty="0">
                <a:solidFill>
                  <a:srgbClr val="0070C0"/>
                </a:solidFill>
                <a:latin typeface="Arial"/>
                <a:ea typeface="Arial"/>
              </a:rPr>
              <a:t> </a:t>
            </a:r>
            <a:r>
              <a:rPr lang="ar-SA" sz="2800" b="1" u="sng" dirty="0">
                <a:solidFill>
                  <a:srgbClr val="FF0000"/>
                </a:solidFill>
                <a:latin typeface="Arial"/>
                <a:ea typeface="Arial"/>
              </a:rPr>
              <a:t>الفرق بين العدد والرقم</a:t>
            </a:r>
            <a:r>
              <a:rPr lang="en-US" sz="2800" dirty="0">
                <a:solidFill>
                  <a:srgbClr val="0070C0"/>
                </a:solidFill>
                <a:latin typeface="Arial"/>
                <a:ea typeface="Arial"/>
              </a:rPr>
              <a:t> </a:t>
            </a:r>
            <a:r>
              <a:rPr lang="ar-SA" sz="2800" dirty="0">
                <a:solidFill>
                  <a:srgbClr val="0070C0"/>
                </a:solidFill>
                <a:latin typeface="Arial"/>
                <a:ea typeface="Arial"/>
              </a:rPr>
              <a:t>:</a:t>
            </a:r>
            <a:endParaRPr lang="en-US" sz="28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2800" b="1" dirty="0">
                <a:solidFill>
                  <a:srgbClr val="0070C0"/>
                </a:solidFill>
                <a:latin typeface="Arial"/>
                <a:ea typeface="Arial"/>
              </a:rPr>
              <a:t>الأرقام تكون محدودة وتبدأ من</a:t>
            </a:r>
            <a:r>
              <a:rPr lang="en-US" sz="2800" b="1" dirty="0">
                <a:solidFill>
                  <a:srgbClr val="0070C0"/>
                </a:solidFill>
                <a:latin typeface="Arial"/>
                <a:ea typeface="Arial"/>
              </a:rPr>
              <a:t> </a:t>
            </a:r>
            <a:r>
              <a:rPr lang="ar-SA" sz="2800" b="1" dirty="0">
                <a:solidFill>
                  <a:srgbClr val="0070C0"/>
                </a:solidFill>
                <a:latin typeface="Arial"/>
                <a:ea typeface="Arial"/>
              </a:rPr>
              <a:t>الرقم</a:t>
            </a:r>
            <a:r>
              <a:rPr lang="en-US" sz="2800" b="1" dirty="0">
                <a:solidFill>
                  <a:srgbClr val="0070C0"/>
                </a:solidFill>
                <a:latin typeface="Arial"/>
                <a:ea typeface="Arial"/>
              </a:rPr>
              <a:t> </a:t>
            </a:r>
            <a:r>
              <a:rPr lang="ar-SA" sz="2800" b="1" dirty="0">
                <a:solidFill>
                  <a:srgbClr val="0070C0"/>
                </a:solidFill>
                <a:latin typeface="Arial"/>
                <a:ea typeface="Arial"/>
              </a:rPr>
              <a:t>صفر وتنتهي بالرقم تسعة، أما الأعداد فهي لا نهاية لها وتكون غير محدودة. ... كل</a:t>
            </a:r>
            <a:r>
              <a:rPr lang="en-US" sz="2800" b="1" dirty="0">
                <a:solidFill>
                  <a:srgbClr val="0070C0"/>
                </a:solidFill>
                <a:latin typeface="Arial"/>
                <a:ea typeface="Arial"/>
              </a:rPr>
              <a:t> </a:t>
            </a:r>
            <a:r>
              <a:rPr lang="ar-SA" sz="2800" b="1" dirty="0">
                <a:solidFill>
                  <a:srgbClr val="0070C0"/>
                </a:solidFill>
                <a:latin typeface="Arial"/>
                <a:ea typeface="Arial"/>
              </a:rPr>
              <a:t>عدد رقم</a:t>
            </a:r>
            <a:r>
              <a:rPr lang="en-US" sz="2800" b="1" dirty="0">
                <a:solidFill>
                  <a:srgbClr val="0070C0"/>
                </a:solidFill>
                <a:latin typeface="Arial"/>
                <a:ea typeface="Arial"/>
              </a:rPr>
              <a:t> </a:t>
            </a:r>
            <a:r>
              <a:rPr lang="ar-SA" sz="2800" b="1" dirty="0">
                <a:solidFill>
                  <a:srgbClr val="0070C0"/>
                </a:solidFill>
                <a:latin typeface="Arial"/>
                <a:ea typeface="Arial"/>
              </a:rPr>
              <a:t>ولكن ليس كل</a:t>
            </a:r>
            <a:r>
              <a:rPr lang="en-US" sz="2800" b="1" dirty="0">
                <a:solidFill>
                  <a:srgbClr val="0070C0"/>
                </a:solidFill>
                <a:latin typeface="Arial"/>
                <a:ea typeface="Arial"/>
              </a:rPr>
              <a:t> </a:t>
            </a:r>
            <a:r>
              <a:rPr lang="ar-SA" sz="2800" b="1" dirty="0">
                <a:solidFill>
                  <a:srgbClr val="0070C0"/>
                </a:solidFill>
                <a:latin typeface="Arial"/>
                <a:ea typeface="Arial"/>
              </a:rPr>
              <a:t>رقم عدد</a:t>
            </a:r>
            <a:r>
              <a:rPr lang="en-US" sz="2800" b="1" dirty="0">
                <a:solidFill>
                  <a:srgbClr val="0070C0"/>
                </a:solidFill>
                <a:latin typeface="Arial"/>
                <a:ea typeface="Arial"/>
              </a:rPr>
              <a:t>. </a:t>
            </a:r>
            <a:r>
              <a:rPr lang="ar-SA" sz="2800" b="1" dirty="0">
                <a:solidFill>
                  <a:srgbClr val="0070C0"/>
                </a:solidFill>
                <a:latin typeface="Arial"/>
                <a:ea typeface="Arial"/>
              </a:rPr>
              <a:t>إن</a:t>
            </a:r>
            <a:r>
              <a:rPr lang="en-US" sz="2800" b="1" dirty="0">
                <a:solidFill>
                  <a:srgbClr val="0070C0"/>
                </a:solidFill>
                <a:latin typeface="Arial"/>
                <a:ea typeface="Arial"/>
              </a:rPr>
              <a:t> </a:t>
            </a:r>
            <a:r>
              <a:rPr lang="ar-SA" sz="2800" b="1" dirty="0">
                <a:solidFill>
                  <a:srgbClr val="0070C0"/>
                </a:solidFill>
                <a:latin typeface="Arial"/>
                <a:ea typeface="Arial"/>
              </a:rPr>
              <a:t>الرقم</a:t>
            </a:r>
            <a:r>
              <a:rPr lang="en-US" sz="2800" b="1" dirty="0">
                <a:solidFill>
                  <a:srgbClr val="0070C0"/>
                </a:solidFill>
                <a:latin typeface="Arial"/>
                <a:ea typeface="Arial"/>
              </a:rPr>
              <a:t> </a:t>
            </a:r>
            <a:r>
              <a:rPr lang="ar-SA" sz="2800" b="1" dirty="0">
                <a:solidFill>
                  <a:srgbClr val="0070C0"/>
                </a:solidFill>
                <a:latin typeface="Arial"/>
                <a:ea typeface="Arial"/>
              </a:rPr>
              <a:t>يدل على الترتيب وعلى وحدة واحدة أما</a:t>
            </a:r>
            <a:r>
              <a:rPr lang="en-US" sz="2800" b="1" dirty="0">
                <a:solidFill>
                  <a:srgbClr val="0070C0"/>
                </a:solidFill>
                <a:latin typeface="Arial"/>
                <a:ea typeface="Arial"/>
              </a:rPr>
              <a:t> </a:t>
            </a:r>
            <a:r>
              <a:rPr lang="ar-SA" sz="2800" b="1" dirty="0">
                <a:solidFill>
                  <a:srgbClr val="0070C0"/>
                </a:solidFill>
                <a:latin typeface="Arial"/>
                <a:ea typeface="Arial"/>
              </a:rPr>
              <a:t>العدد</a:t>
            </a:r>
            <a:r>
              <a:rPr lang="en-US" sz="2800" b="1" dirty="0">
                <a:solidFill>
                  <a:srgbClr val="0070C0"/>
                </a:solidFill>
                <a:latin typeface="Arial"/>
                <a:ea typeface="Arial"/>
              </a:rPr>
              <a:t> </a:t>
            </a:r>
            <a:r>
              <a:rPr lang="ar-SA" sz="2800" b="1" dirty="0">
                <a:solidFill>
                  <a:srgbClr val="0070C0"/>
                </a:solidFill>
                <a:latin typeface="Arial"/>
                <a:ea typeface="Arial"/>
              </a:rPr>
              <a:t>فهو ما دل على المعدود أي يدل على الكمية</a:t>
            </a:r>
            <a:r>
              <a:rPr lang="en-US" sz="2800" b="1" dirty="0">
                <a:solidFill>
                  <a:srgbClr val="0070C0"/>
                </a:solidFill>
                <a:latin typeface="Arial"/>
                <a:ea typeface="Arial"/>
              </a:rPr>
              <a:t>.</a:t>
            </a:r>
            <a:endParaRPr lang="en-US" sz="28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endParaRPr lang="en-US" sz="1600" dirty="0">
              <a:solidFill>
                <a:srgbClr val="000000"/>
              </a:solidFill>
              <a:latin typeface="Arial"/>
              <a:ea typeface="Arial"/>
            </a:endParaRPr>
          </a:p>
          <a:p>
            <a:endParaRPr lang="ar-MA" dirty="0"/>
          </a:p>
        </p:txBody>
      </p:sp>
    </p:spTree>
    <p:extLst>
      <p:ext uri="{BB962C8B-B14F-4D97-AF65-F5344CB8AC3E}">
        <p14:creationId xmlns:p14="http://schemas.microsoft.com/office/powerpoint/2010/main" val="1412569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ar-SA" b="1" dirty="0" smtClean="0">
                <a:solidFill>
                  <a:srgbClr val="FF0000"/>
                </a:solidFill>
                <a:ea typeface="Arial"/>
                <a:cs typeface="Arial"/>
              </a:rPr>
              <a:t>المحور الثاني احكام </a:t>
            </a:r>
            <a:r>
              <a:rPr lang="ar-SA" b="1" dirty="0">
                <a:solidFill>
                  <a:srgbClr val="FF0000"/>
                </a:solidFill>
                <a:ea typeface="Arial"/>
                <a:cs typeface="Arial"/>
              </a:rPr>
              <a:t>العدد </a:t>
            </a:r>
            <a:r>
              <a:rPr lang="ar-MA" b="1" dirty="0">
                <a:solidFill>
                  <a:prstClr val="black"/>
                </a:solidFill>
                <a:ea typeface="+mn-ea"/>
                <a:cs typeface="Arial"/>
              </a:rPr>
              <a:t/>
            </a:r>
            <a:br>
              <a:rPr lang="ar-MA" b="1" dirty="0">
                <a:solidFill>
                  <a:prstClr val="black"/>
                </a:solidFill>
                <a:ea typeface="+mn-ea"/>
                <a:cs typeface="Arial"/>
              </a:rPr>
            </a:br>
            <a:endParaRPr lang="ar-MA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  <a:buClr>
                <a:srgbClr val="C00000"/>
              </a:buClr>
              <a:buSzPts val="2400"/>
              <a:buFont typeface="+mj-lt"/>
              <a:buAutoNum type="arabicPeriod"/>
            </a:pPr>
            <a:r>
              <a:rPr lang="ar-SA" sz="2800" b="1" dirty="0">
                <a:solidFill>
                  <a:srgbClr val="C00000"/>
                </a:solidFill>
                <a:latin typeface="Arial"/>
                <a:ea typeface="Arial"/>
              </a:rPr>
              <a:t>العددان ( واحد ، اثنان ) </a:t>
            </a:r>
            <a:r>
              <a:rPr lang="ar-SA" sz="2800" b="1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endParaRPr lang="en-US" sz="28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2800" b="1" dirty="0">
                <a:solidFill>
                  <a:srgbClr val="000000"/>
                </a:solidFill>
                <a:latin typeface="Arial"/>
                <a:ea typeface="Arial"/>
              </a:rPr>
              <a:t>  </a:t>
            </a:r>
            <a:r>
              <a:rPr lang="ar-SA" sz="2600" b="1" dirty="0">
                <a:solidFill>
                  <a:srgbClr val="000000"/>
                </a:solidFill>
                <a:latin typeface="Arial"/>
                <a:ea typeface="Arial"/>
              </a:rPr>
              <a:t>يوافقان المعدود دائما في التذكير والتأنث ، ويعربان نعتا ، مثل : </a:t>
            </a:r>
            <a:endParaRPr lang="en-US" sz="26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2600" b="1" dirty="0" smtClean="0">
                <a:solidFill>
                  <a:srgbClr val="000000"/>
                </a:solidFill>
                <a:latin typeface="Arial"/>
                <a:ea typeface="Arial"/>
              </a:rPr>
              <a:t>  حضر </a:t>
            </a:r>
            <a:r>
              <a:rPr lang="ar-SA" sz="2600" b="1" dirty="0">
                <a:solidFill>
                  <a:srgbClr val="000000"/>
                </a:solidFill>
                <a:latin typeface="Arial"/>
                <a:ea typeface="Arial"/>
              </a:rPr>
              <a:t>رجل واحد . </a:t>
            </a:r>
            <a:endParaRPr lang="en-US" sz="26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116205" indent="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2600" b="1" dirty="0" smtClean="0">
                <a:solidFill>
                  <a:srgbClr val="000000"/>
                </a:solidFill>
                <a:ea typeface="Arial"/>
              </a:rPr>
              <a:t>رأبت </a:t>
            </a:r>
            <a:r>
              <a:rPr lang="ar-SA" sz="2600" b="1" dirty="0">
                <a:solidFill>
                  <a:srgbClr val="000000"/>
                </a:solidFill>
                <a:ea typeface="Arial"/>
              </a:rPr>
              <a:t>امرأتين اثنتين </a:t>
            </a:r>
            <a:endParaRPr lang="ar-SA" sz="2600" b="1" dirty="0" smtClean="0">
              <a:solidFill>
                <a:srgbClr val="000000"/>
              </a:solidFill>
              <a:ea typeface="Arial"/>
            </a:endParaRPr>
          </a:p>
          <a:p>
            <a:pPr marL="116205" indent="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2600" b="1" dirty="0" smtClean="0">
                <a:solidFill>
                  <a:srgbClr val="FF0000"/>
                </a:solidFill>
                <a:latin typeface="Arial"/>
                <a:ea typeface="Arial"/>
              </a:rPr>
              <a:t>الأعداد </a:t>
            </a:r>
            <a:r>
              <a:rPr lang="ar-SA" sz="2600" b="1" dirty="0">
                <a:solidFill>
                  <a:srgbClr val="FF0000"/>
                </a:solidFill>
                <a:latin typeface="Arial"/>
                <a:ea typeface="Arial"/>
              </a:rPr>
              <a:t>من (ثلاثة إلى تسعة).</a:t>
            </a:r>
            <a:r>
              <a:rPr lang="ar-SA" sz="2600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lang="en-US" sz="26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ar-SA" sz="2600" b="1" dirty="0">
                <a:solidFill>
                  <a:srgbClr val="000000"/>
                </a:solidFill>
                <a:latin typeface="Arial"/>
                <a:ea typeface="Arial"/>
              </a:rPr>
              <a:t>تكون هذه الأعداد مخالفة للمعدود. فإذا كان المعدود مذكرا كان العدد مؤنثا ( والعكس ) ، ويأتي المعدود بعدها جمعا مجرورا ويعرب مضافا إليه ، أما العدد فيعرب حسب موقعه من الكلام </a:t>
            </a:r>
            <a:r>
              <a:rPr lang="ar-SA" sz="2600" b="1">
                <a:solidFill>
                  <a:srgbClr val="000000"/>
                </a:solidFill>
                <a:latin typeface="Arial"/>
                <a:ea typeface="Arial"/>
              </a:rPr>
              <a:t>، </a:t>
            </a:r>
            <a:r>
              <a:rPr lang="ar-SA" sz="2600" b="1" smtClean="0">
                <a:solidFill>
                  <a:srgbClr val="000000"/>
                </a:solidFill>
                <a:latin typeface="Arial"/>
                <a:ea typeface="Arial"/>
              </a:rPr>
              <a:t>مثال:</a:t>
            </a:r>
            <a:endParaRPr lang="ar-SA" sz="2600" b="1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2600" b="1" dirty="0" smtClean="0">
                <a:solidFill>
                  <a:srgbClr val="000000"/>
                </a:solidFill>
                <a:latin typeface="Arial"/>
                <a:ea typeface="Arial"/>
              </a:rPr>
              <a:t> صعد </a:t>
            </a:r>
            <a:r>
              <a:rPr lang="ar-SA" sz="2600" b="1" dirty="0">
                <a:solidFill>
                  <a:srgbClr val="000000"/>
                </a:solidFill>
                <a:latin typeface="Arial"/>
                <a:ea typeface="Arial"/>
              </a:rPr>
              <a:t>ثلاثةُ أطفالٍ الطائرة. </a:t>
            </a:r>
            <a:endParaRPr lang="en-US" sz="26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en-US" sz="2600" b="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ar-SA" sz="2600" b="1" dirty="0">
                <a:solidFill>
                  <a:srgbClr val="000000"/>
                </a:solidFill>
                <a:latin typeface="Arial"/>
                <a:ea typeface="Arial"/>
              </a:rPr>
              <a:t>رأيت تسعَ حدائق . </a:t>
            </a:r>
            <a:endParaRPr lang="en-US" sz="26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2600" b="1" dirty="0">
                <a:solidFill>
                  <a:srgbClr val="000000"/>
                </a:solidFill>
                <a:latin typeface="Arial"/>
                <a:ea typeface="Arial"/>
              </a:rPr>
              <a:t> حضر المجلس ثلاثةُ رجالٍ. </a:t>
            </a:r>
            <a:endParaRPr lang="en-US" sz="26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endParaRPr lang="en-US" sz="2800" dirty="0">
              <a:solidFill>
                <a:srgbClr val="000000"/>
              </a:solidFill>
              <a:latin typeface="Arial"/>
              <a:ea typeface="Arial"/>
            </a:endParaRPr>
          </a:p>
          <a:p>
            <a:endParaRPr lang="ar-MA" sz="2800" dirty="0"/>
          </a:p>
        </p:txBody>
      </p:sp>
    </p:spTree>
    <p:extLst>
      <p:ext uri="{BB962C8B-B14F-4D97-AF65-F5344CB8AC3E}">
        <p14:creationId xmlns:p14="http://schemas.microsoft.com/office/powerpoint/2010/main" val="1751421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b="1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العدد 8  له استعمال خاص</a:t>
            </a:r>
            <a:endParaRPr lang="ar-M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24744"/>
            <a:ext cx="8686800" cy="5733256"/>
          </a:xfrm>
        </p:spPr>
        <p:txBody>
          <a:bodyPr>
            <a:normAutofit fontScale="85000" lnSpcReduction="20000"/>
          </a:bodyPr>
          <a:lstStyle/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endParaRPr lang="en-US" sz="20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  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إذا كان </a:t>
            </a:r>
            <a:r>
              <a:rPr lang="ar-SA" b="1" dirty="0">
                <a:solidFill>
                  <a:srgbClr val="7030A0"/>
                </a:solidFill>
                <a:latin typeface="Arial"/>
                <a:ea typeface="Arial"/>
              </a:rPr>
              <a:t>مضافا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 بقت ياؤه ، مثل : جاء ثمانيةُ طلابٍ – جاءت ثماني طالباتٍ </a:t>
            </a:r>
            <a:r>
              <a:rPr lang="ar-SA" b="1" dirty="0" smtClean="0">
                <a:solidFill>
                  <a:srgbClr val="000000"/>
                </a:solidFill>
                <a:latin typeface="Arial"/>
                <a:ea typeface="Arial"/>
              </a:rPr>
              <a:t>،</a:t>
            </a:r>
            <a:r>
              <a:rPr lang="ar-SA" sz="2600" b="1" dirty="0" smtClean="0">
                <a:solidFill>
                  <a:srgbClr val="000000"/>
                </a:solidFill>
                <a:ea typeface="Arial"/>
              </a:rPr>
              <a:t> </a:t>
            </a:r>
            <a:r>
              <a:rPr lang="ar-SA" sz="2600" b="1" dirty="0">
                <a:solidFill>
                  <a:srgbClr val="000000"/>
                </a:solidFill>
                <a:ea typeface="Arial"/>
              </a:rPr>
              <a:t>(هؤلاء ثمانيةُ </a:t>
            </a:r>
            <a:r>
              <a:rPr lang="ar-SA" sz="2600" b="1" dirty="0">
                <a:solidFill>
                  <a:srgbClr val="FF0000"/>
                </a:solidFill>
                <a:ea typeface="Arial"/>
              </a:rPr>
              <a:t>رجالٍ</a:t>
            </a:r>
            <a:r>
              <a:rPr lang="ar-SA" sz="2600" b="1" dirty="0">
                <a:solidFill>
                  <a:srgbClr val="000000"/>
                </a:solidFill>
                <a:ea typeface="Arial"/>
              </a:rPr>
              <a:t>)،</a:t>
            </a:r>
            <a:r>
              <a:rPr lang="ar-SA" b="1" dirty="0" smtClean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lang="en-US" sz="2000" b="1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b="1" dirty="0" smtClean="0">
                <a:solidFill>
                  <a:srgbClr val="000000"/>
                </a:solidFill>
                <a:latin typeface="Arial"/>
                <a:ea typeface="Arial"/>
              </a:rPr>
              <a:t>  إذا كان </a:t>
            </a:r>
            <a:r>
              <a:rPr lang="ar-SA" b="1" dirty="0" smtClean="0">
                <a:solidFill>
                  <a:srgbClr val="7030A0"/>
                </a:solidFill>
                <a:latin typeface="Arial"/>
                <a:ea typeface="Arial"/>
              </a:rPr>
              <a:t>ليس مضاف </a:t>
            </a:r>
            <a:r>
              <a:rPr lang="ar-SA" b="1" dirty="0" smtClean="0">
                <a:solidFill>
                  <a:srgbClr val="000000"/>
                </a:solidFill>
                <a:latin typeface="Arial"/>
                <a:ea typeface="Arial"/>
              </a:rPr>
              <a:t>وكان المعدود مذكرا بقت </a:t>
            </a:r>
            <a:r>
              <a:rPr lang="ar-SA" b="1" dirty="0" err="1" smtClean="0">
                <a:solidFill>
                  <a:srgbClr val="000000"/>
                </a:solidFill>
                <a:latin typeface="Arial"/>
                <a:ea typeface="Arial"/>
              </a:rPr>
              <a:t>یاؤه</a:t>
            </a:r>
            <a:r>
              <a:rPr lang="ar-SA" b="1" dirty="0" smtClean="0">
                <a:solidFill>
                  <a:srgbClr val="000000"/>
                </a:solidFill>
                <a:latin typeface="Arial"/>
                <a:ea typeface="Arial"/>
              </a:rPr>
              <a:t> ، مثل : . نجح 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من الطلاب </a:t>
            </a:r>
            <a:r>
              <a:rPr lang="ar-SA" b="1" dirty="0" err="1">
                <a:solidFill>
                  <a:srgbClr val="000000"/>
                </a:solidFill>
                <a:latin typeface="Arial"/>
                <a:ea typeface="Arial"/>
              </a:rPr>
              <a:t>ثمانیةٌ</a:t>
            </a:r>
            <a:r>
              <a:rPr lang="ar-SA" sz="2600" b="1" dirty="0" smtClean="0">
                <a:solidFill>
                  <a:srgbClr val="000000"/>
                </a:solidFill>
                <a:ea typeface="Arial"/>
              </a:rPr>
              <a:t> </a:t>
            </a:r>
            <a:endParaRPr lang="en-US" sz="2600" b="1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b="1" dirty="0" smtClean="0">
                <a:solidFill>
                  <a:srgbClr val="000000"/>
                </a:solidFill>
                <a:latin typeface="Arial"/>
                <a:ea typeface="Arial"/>
              </a:rPr>
              <a:t>  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إذا كان </a:t>
            </a:r>
            <a:r>
              <a:rPr lang="ar-SA" b="1" dirty="0">
                <a:solidFill>
                  <a:srgbClr val="7030A0"/>
                </a:solidFill>
                <a:latin typeface="Arial"/>
                <a:ea typeface="Arial"/>
              </a:rPr>
              <a:t>ليس مضاف 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وكان المعدود مؤنثا بقت </a:t>
            </a:r>
            <a:r>
              <a:rPr lang="ar-SA" b="1" dirty="0" err="1" smtClean="0">
                <a:solidFill>
                  <a:srgbClr val="000000"/>
                </a:solidFill>
                <a:latin typeface="Arial"/>
                <a:ea typeface="Arial"/>
              </a:rPr>
              <a:t>یا</a:t>
            </a:r>
            <a:r>
              <a:rPr lang="ar-SA" b="1" dirty="0" smtClean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ar-SA" b="1" dirty="0" err="1" smtClean="0">
                <a:solidFill>
                  <a:srgbClr val="000000"/>
                </a:solidFill>
                <a:latin typeface="Arial"/>
                <a:ea typeface="Arial"/>
              </a:rPr>
              <a:t>ؤه</a:t>
            </a:r>
            <a:r>
              <a:rPr lang="ar-SA" b="1" dirty="0" smtClean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في النصب </a:t>
            </a:r>
            <a:r>
              <a:rPr lang="ar-SA" b="1" dirty="0" smtClean="0">
                <a:solidFill>
                  <a:srgbClr val="000000"/>
                </a:solidFill>
                <a:latin typeface="Arial"/>
                <a:ea typeface="Arial"/>
              </a:rPr>
              <a:t>، واذا  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كان العدد</a:t>
            </a:r>
            <a:r>
              <a:rPr lang="ar-SA" b="1" dirty="0">
                <a:solidFill>
                  <a:srgbClr val="C00000"/>
                </a:solidFill>
                <a:latin typeface="Arial"/>
                <a:ea typeface="Arial"/>
              </a:rPr>
              <a:t>(٨)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ar-SA" b="1" dirty="0">
                <a:solidFill>
                  <a:srgbClr val="7030A0"/>
                </a:solidFill>
                <a:latin typeface="Arial"/>
                <a:ea typeface="Arial"/>
              </a:rPr>
              <a:t>مذكر وغير مضاف وغير معرف ب(ال) 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فأنه تُحذف منه الياء وتاء التأنيث في حالتي (الرفع والجر) ويعامل معاملة الاسم المنقوص ويعوض عن الياء بتنوين بالكسر </a:t>
            </a:r>
            <a:r>
              <a:rPr lang="ar-SA" b="1" dirty="0" smtClean="0">
                <a:solidFill>
                  <a:srgbClr val="000000"/>
                </a:solidFill>
                <a:latin typeface="Arial"/>
                <a:ea typeface="Arial"/>
              </a:rPr>
              <a:t>مثال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: </a:t>
            </a:r>
            <a:endParaRPr lang="en-US" sz="2000" b="1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en-US" b="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ar-SA" b="1" dirty="0" smtClean="0">
                <a:solidFill>
                  <a:srgbClr val="000000"/>
                </a:solidFill>
                <a:latin typeface="Arial"/>
                <a:ea typeface="Arial"/>
              </a:rPr>
              <a:t>رأيت 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من </a:t>
            </a:r>
            <a:r>
              <a:rPr lang="ar-SA" b="1" dirty="0">
                <a:solidFill>
                  <a:srgbClr val="C00000"/>
                </a:solidFill>
                <a:latin typeface="Arial"/>
                <a:ea typeface="Arial"/>
              </a:rPr>
              <a:t>الطالبات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ar-SA" b="1" dirty="0" err="1">
                <a:solidFill>
                  <a:srgbClr val="FF0000"/>
                </a:solidFill>
                <a:latin typeface="Arial"/>
                <a:ea typeface="Arial"/>
              </a:rPr>
              <a:t>ثمانیا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 (النصب</a:t>
            </a:r>
            <a:r>
              <a:rPr lang="ar-SA" b="1" dirty="0" smtClean="0">
                <a:solidFill>
                  <a:srgbClr val="000000"/>
                </a:solidFill>
                <a:latin typeface="Arial"/>
                <a:ea typeface="Arial"/>
              </a:rPr>
              <a:t>).</a:t>
            </a:r>
            <a:r>
              <a:rPr lang="ar-MA" sz="2800" dirty="0">
                <a:solidFill>
                  <a:srgbClr val="000000"/>
                </a:solidFill>
                <a:latin typeface="Dosis"/>
              </a:rPr>
              <a:t> </a:t>
            </a:r>
            <a:r>
              <a:rPr lang="ar-MA" sz="2800" b="1" dirty="0">
                <a:solidFill>
                  <a:srgbClr val="000000"/>
                </a:solidFill>
                <a:latin typeface="Dosis"/>
              </a:rPr>
              <a:t>رأيت من </a:t>
            </a:r>
            <a:r>
              <a:rPr lang="ar-MA" sz="2800" b="1" dirty="0">
                <a:solidFill>
                  <a:srgbClr val="C00000"/>
                </a:solidFill>
                <a:latin typeface="Dosis"/>
              </a:rPr>
              <a:t>النساء </a:t>
            </a:r>
            <a:r>
              <a:rPr lang="ar-MA" sz="2800" b="1" dirty="0" err="1">
                <a:solidFill>
                  <a:srgbClr val="C00000"/>
                </a:solidFill>
                <a:latin typeface="Dosis"/>
              </a:rPr>
              <a:t>ثمانيا</a:t>
            </a:r>
            <a:endParaRPr lang="en-US" sz="2000" b="1" dirty="0">
              <a:solidFill>
                <a:srgbClr val="C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2600" b="1" dirty="0" smtClean="0">
                <a:solidFill>
                  <a:srgbClr val="000000"/>
                </a:solidFill>
                <a:ea typeface="Arial"/>
              </a:rPr>
              <a:t>   جاء </a:t>
            </a:r>
            <a:r>
              <a:rPr lang="ar-SA" sz="2600" b="1" dirty="0">
                <a:solidFill>
                  <a:srgbClr val="000000"/>
                </a:solidFill>
                <a:ea typeface="Arial"/>
              </a:rPr>
              <a:t>من </a:t>
            </a:r>
            <a:r>
              <a:rPr lang="ar-SA" sz="2600" b="1" dirty="0">
                <a:solidFill>
                  <a:srgbClr val="C00000"/>
                </a:solidFill>
                <a:ea typeface="Arial"/>
              </a:rPr>
              <a:t>النساء</a:t>
            </a:r>
            <a:r>
              <a:rPr lang="ar-SA" sz="2600" b="1" dirty="0">
                <a:solidFill>
                  <a:srgbClr val="000000"/>
                </a:solidFill>
                <a:ea typeface="Arial"/>
              </a:rPr>
              <a:t> </a:t>
            </a:r>
            <a:r>
              <a:rPr lang="ar-SA" sz="2600" b="1" dirty="0" smtClean="0">
                <a:solidFill>
                  <a:srgbClr val="FF0000"/>
                </a:solidFill>
                <a:ea typeface="Arial"/>
              </a:rPr>
              <a:t>ثمان ( الرفع). </a:t>
            </a: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2600" b="1" dirty="0" smtClean="0">
                <a:solidFill>
                  <a:srgbClr val="FF0000"/>
                </a:solidFill>
                <a:ea typeface="Arial"/>
              </a:rPr>
              <a:t> 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حضر </a:t>
            </a:r>
            <a:r>
              <a:rPr lang="ar-SA" b="1" dirty="0">
                <a:solidFill>
                  <a:srgbClr val="C00000"/>
                </a:solidFill>
                <a:latin typeface="Arial"/>
                <a:ea typeface="Arial"/>
              </a:rPr>
              <a:t>ثمانٍ من النساء. ( الرفع). </a:t>
            </a: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b="1" dirty="0" smtClean="0">
                <a:latin typeface="Arial"/>
                <a:ea typeface="Arial"/>
              </a:rPr>
              <a:t>مررت</a:t>
            </a:r>
            <a:r>
              <a:rPr lang="ar-SA" b="1" dirty="0" smtClean="0">
                <a:solidFill>
                  <a:srgbClr val="C00000"/>
                </a:solidFill>
                <a:latin typeface="Arial"/>
                <a:ea typeface="Arial"/>
              </a:rPr>
              <a:t>ُ </a:t>
            </a:r>
            <a:r>
              <a:rPr lang="ar-SA" b="1" dirty="0">
                <a:solidFill>
                  <a:srgbClr val="C00000"/>
                </a:solidFill>
                <a:latin typeface="Arial"/>
                <a:ea typeface="Arial"/>
              </a:rPr>
              <a:t>بثمانٍ ( الجر). </a:t>
            </a:r>
            <a:endParaRPr lang="ar-SA" b="1" dirty="0" smtClean="0">
              <a:solidFill>
                <a:srgbClr val="C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MA" sz="2800" dirty="0" smtClean="0">
                <a:solidFill>
                  <a:srgbClr val="000000"/>
                </a:solidFill>
                <a:latin typeface="Dosis"/>
              </a:rPr>
              <a:t> </a:t>
            </a:r>
            <a:r>
              <a:rPr lang="ar-MA" sz="2800" b="1" dirty="0" smtClean="0">
                <a:solidFill>
                  <a:srgbClr val="000000"/>
                </a:solidFill>
                <a:latin typeface="Dosis"/>
              </a:rPr>
              <a:t>مررت </a:t>
            </a:r>
            <a:r>
              <a:rPr lang="ar-MA" sz="2800" b="1" dirty="0">
                <a:solidFill>
                  <a:srgbClr val="000000"/>
                </a:solidFill>
                <a:latin typeface="Dosis"/>
              </a:rPr>
              <a:t>من النساء </a:t>
            </a:r>
            <a:r>
              <a:rPr lang="ar-MA" sz="2800" b="1" dirty="0">
                <a:solidFill>
                  <a:srgbClr val="C00000"/>
                </a:solidFill>
                <a:latin typeface="Dosis"/>
              </a:rPr>
              <a:t>بثمانٍ( الجر). </a:t>
            </a:r>
            <a:endParaRPr lang="ar-MA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01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M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يكتب بالياء مع حذف التاء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، أي يكتب على هذه الصورة </a:t>
            </a:r>
            <a:r>
              <a:rPr lang="ar-SA" b="1" dirty="0">
                <a:solidFill>
                  <a:srgbClr val="FF0000"/>
                </a:solidFill>
                <a:latin typeface="Arial"/>
                <a:ea typeface="Arial"/>
              </a:rPr>
              <a:t>(ثماني</a:t>
            </a:r>
            <a:r>
              <a:rPr lang="ar-SA" b="1" dirty="0" smtClean="0">
                <a:solidFill>
                  <a:srgbClr val="FF0000"/>
                </a:solidFill>
                <a:latin typeface="Arial"/>
                <a:ea typeface="Arial"/>
              </a:rPr>
              <a:t>) </a:t>
            </a:r>
            <a:r>
              <a:rPr lang="ar-SA" dirty="0" smtClean="0">
                <a:solidFill>
                  <a:srgbClr val="000000"/>
                </a:solidFill>
                <a:ea typeface="Arial"/>
              </a:rPr>
              <a:t>إذا </a:t>
            </a:r>
            <a:r>
              <a:rPr lang="ar-SA" dirty="0">
                <a:solidFill>
                  <a:srgbClr val="000000"/>
                </a:solidFill>
                <a:ea typeface="Arial"/>
              </a:rPr>
              <a:t>كان العدد </a:t>
            </a:r>
            <a:r>
              <a:rPr lang="ar-SA" dirty="0" smtClean="0">
                <a:solidFill>
                  <a:srgbClr val="000000"/>
                </a:solidFill>
                <a:ea typeface="Arial"/>
              </a:rPr>
              <a:t>مضافا </a:t>
            </a:r>
            <a:r>
              <a:rPr lang="ar-SA" dirty="0">
                <a:solidFill>
                  <a:srgbClr val="000000"/>
                </a:solidFill>
                <a:ea typeface="Arial"/>
              </a:rPr>
              <a:t>إلى المعدود </a:t>
            </a:r>
            <a:r>
              <a:rPr lang="ar-SA" dirty="0" smtClean="0">
                <a:solidFill>
                  <a:srgbClr val="000000"/>
                </a:solidFill>
                <a:ea typeface="Arial"/>
              </a:rPr>
              <a:t>المؤنث ،ويعرب</a:t>
            </a:r>
            <a:r>
              <a:rPr lang="ar-SA" dirty="0" smtClean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بالحركات المقدرة في حالة الرفع والجر، وينصب بالفتحة الظاهرة..</a:t>
            </a:r>
            <a:endParaRPr lang="en-US" sz="20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  </a:t>
            </a:r>
            <a:r>
              <a:rPr lang="ar-SA" dirty="0" smtClean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ومثال ذلك قولك :</a:t>
            </a:r>
            <a:endParaRPr lang="en-US" sz="20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(هؤلاء </a:t>
            </a:r>
            <a:r>
              <a:rPr lang="ar-SA" b="1" dirty="0">
                <a:solidFill>
                  <a:srgbClr val="FF0000"/>
                </a:solidFill>
                <a:latin typeface="Arial"/>
                <a:ea typeface="Arial"/>
              </a:rPr>
              <a:t>ثماني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 طالباتٍ) و(مررت </a:t>
            </a:r>
            <a:r>
              <a:rPr lang="ar-SA" b="1" dirty="0">
                <a:solidFill>
                  <a:srgbClr val="FF0000"/>
                </a:solidFill>
                <a:latin typeface="Arial"/>
                <a:ea typeface="Arial"/>
              </a:rPr>
              <a:t>بثماني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 طالباتٍ) و(رأيتُ </a:t>
            </a:r>
            <a:r>
              <a:rPr lang="ar-SA" b="1" dirty="0">
                <a:solidFill>
                  <a:srgbClr val="FF0000"/>
                </a:solidFill>
                <a:latin typeface="Arial"/>
                <a:ea typeface="Arial"/>
              </a:rPr>
              <a:t>ثمانيَ 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طالباتِ)، فالمعدود (طالباتٍ) مضاف إليه في جميع الأمثلة المتقدمة، </a:t>
            </a:r>
            <a:endParaRPr lang="ar-MA" dirty="0"/>
          </a:p>
        </p:txBody>
      </p:sp>
    </p:spTree>
    <p:extLst>
      <p:ext uri="{BB962C8B-B14F-4D97-AF65-F5344CB8AC3E}">
        <p14:creationId xmlns:p14="http://schemas.microsoft.com/office/powerpoint/2010/main" val="3955051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4800" b="1" dirty="0">
                <a:solidFill>
                  <a:srgbClr val="C00000"/>
                </a:solidFill>
                <a:latin typeface="Arial"/>
                <a:ea typeface="Arial"/>
                <a:cs typeface="Arial"/>
              </a:rPr>
              <a:t>العدد ( عشرة ) </a:t>
            </a:r>
            <a:endParaRPr lang="en-US" sz="4800" b="1" dirty="0">
              <a:solidFill>
                <a:srgbClr val="000000"/>
              </a:solidFill>
              <a:latin typeface="Arial"/>
              <a:ea typeface="Arial"/>
              <a:cs typeface="+mn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b="1" dirty="0" smtClean="0">
                <a:solidFill>
                  <a:srgbClr val="000000"/>
                </a:solidFill>
                <a:latin typeface="Arial"/>
                <a:ea typeface="Arial"/>
              </a:rPr>
              <a:t>تخالف 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المعدود وهي مفردة وتوافقه وهي مركبة ، مثل : </a:t>
            </a:r>
            <a:endParaRPr lang="en-US" sz="20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 عشر</a:t>
            </a:r>
            <a:r>
              <a:rPr lang="ar-SA" b="1" u="sng" dirty="0">
                <a:solidFill>
                  <a:srgbClr val="FF0000"/>
                </a:solidFill>
                <a:latin typeface="Arial"/>
                <a:ea typeface="Arial"/>
              </a:rPr>
              <a:t>ةُ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 رجالٍ. </a:t>
            </a:r>
            <a:endParaRPr lang="en-US" sz="20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  عشرُ نساءٍ. </a:t>
            </a:r>
            <a:endParaRPr lang="en-US" sz="20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  إحدى عشر</a:t>
            </a:r>
            <a:r>
              <a:rPr lang="ar-SA" b="1" u="sng" dirty="0">
                <a:solidFill>
                  <a:srgbClr val="000000"/>
                </a:solidFill>
                <a:latin typeface="Arial"/>
                <a:ea typeface="Arial"/>
              </a:rPr>
              <a:t>ةَ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 امرأةً. </a:t>
            </a:r>
            <a:endParaRPr lang="en-US" sz="20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  أحد عشرَ رجلا. </a:t>
            </a:r>
            <a:endParaRPr lang="en-US" sz="2000" dirty="0">
              <a:solidFill>
                <a:srgbClr val="000000"/>
              </a:solidFill>
              <a:effectLst/>
              <a:latin typeface="Arial"/>
              <a:ea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3566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6350" lvl="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4000" b="1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العدد المركب ( من </a:t>
            </a:r>
            <a:r>
              <a:rPr lang="en-US" sz="4000" b="1" dirty="0">
                <a:solidFill>
                  <a:srgbClr val="FF0000"/>
                </a:solidFill>
                <a:latin typeface="Arial"/>
                <a:ea typeface="Arial"/>
                <a:cs typeface="+mn-cs"/>
              </a:rPr>
              <a:t>11</a:t>
            </a:r>
            <a:r>
              <a:rPr lang="ar-SA" sz="4000" b="1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إلى </a:t>
            </a:r>
            <a:r>
              <a:rPr lang="en-US" sz="4000" b="1" dirty="0">
                <a:solidFill>
                  <a:srgbClr val="FF0000"/>
                </a:solidFill>
                <a:latin typeface="Arial"/>
                <a:ea typeface="Arial"/>
                <a:cs typeface="+mn-cs"/>
              </a:rPr>
              <a:t>19</a:t>
            </a:r>
            <a:r>
              <a:rPr lang="ar-SA" sz="4000" b="1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) </a:t>
            </a:r>
            <a:r>
              <a:rPr lang="en-US" sz="4000" b="1" dirty="0">
                <a:solidFill>
                  <a:srgbClr val="000000"/>
                </a:solidFill>
                <a:latin typeface="Arial"/>
                <a:ea typeface="Arial"/>
                <a:cs typeface="+mn-cs"/>
              </a:rPr>
              <a:t/>
            </a:r>
            <a:br>
              <a:rPr lang="en-US" sz="4000" b="1" dirty="0">
                <a:solidFill>
                  <a:srgbClr val="000000"/>
                </a:solidFill>
                <a:latin typeface="Arial"/>
                <a:ea typeface="Arial"/>
                <a:cs typeface="+mn-cs"/>
              </a:rPr>
            </a:br>
            <a:endParaRPr lang="ar-MA" sz="40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b="1" dirty="0" smtClean="0">
                <a:solidFill>
                  <a:srgbClr val="000000"/>
                </a:solidFill>
                <a:latin typeface="Arial"/>
                <a:ea typeface="Arial"/>
              </a:rPr>
              <a:t>سمي 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مركبا لأنه مركب من </a:t>
            </a:r>
            <a:r>
              <a:rPr lang="ar-SA" b="1" dirty="0" err="1">
                <a:solidFill>
                  <a:srgbClr val="000000"/>
                </a:solidFill>
                <a:latin typeface="Arial"/>
                <a:ea typeface="Arial"/>
              </a:rPr>
              <a:t>جزئین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 : عدد مفرد + عشر . </a:t>
            </a:r>
            <a:endParaRPr lang="en-US" sz="2000" b="1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 algn="just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  الجزء الأول منه تخالف المعدود أما الجزء الثاني  طابقه ( ما عدا </a:t>
            </a:r>
            <a:r>
              <a:rPr lang="en-US" b="1" dirty="0">
                <a:solidFill>
                  <a:srgbClr val="000000"/>
                </a:solidFill>
                <a:latin typeface="Arial"/>
                <a:ea typeface="Arial"/>
              </a:rPr>
              <a:t>11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 و </a:t>
            </a:r>
            <a:r>
              <a:rPr lang="en-US" b="1" dirty="0">
                <a:solidFill>
                  <a:srgbClr val="000000"/>
                </a:solidFill>
                <a:latin typeface="Arial"/>
                <a:ea typeface="Arial"/>
              </a:rPr>
              <a:t>12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 ) ويأتي المعدود بعده منصوبا وتعرب  </a:t>
            </a:r>
            <a:r>
              <a:rPr lang="ar-SA" b="1" dirty="0" err="1">
                <a:solidFill>
                  <a:srgbClr val="000000"/>
                </a:solidFill>
                <a:latin typeface="Arial"/>
                <a:ea typeface="Arial"/>
              </a:rPr>
              <a:t>تمییزا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 .  </a:t>
            </a:r>
            <a:endParaRPr lang="en-US" sz="2000" b="1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marR="120015" indent="-6350" algn="just">
              <a:lnSpc>
                <a:spcPct val="118000"/>
              </a:lnSpc>
              <a:spcBef>
                <a:spcPts val="0"/>
              </a:spcBef>
              <a:spcAft>
                <a:spcPts val="15"/>
              </a:spcAft>
            </a:pP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واحد واثنان يوافقان المعدود في التذكير والتأنث ، ويعرب ‘ أحد عشر ‘ إعراب العدد المركب ، أما اثنا عشر فيعرب الجزء الأول منه اعراب المثنى والجزء الثاني بدل نون المثنى ،  .مثال: </a:t>
            </a:r>
            <a:endParaRPr lang="en-US" sz="2000" b="1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 algn="just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en-US" b="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- جاء أحد عشرَ لاعبا . </a:t>
            </a:r>
            <a:endParaRPr lang="en-US" sz="2000" b="1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 algn="just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- رأبت إحدى عشرةَ مواطنةً . </a:t>
            </a:r>
            <a:endParaRPr lang="en-US" sz="2000" b="1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 algn="just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en-US" b="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- صعد اثنا عشرَ رجلا . </a:t>
            </a:r>
            <a:endParaRPr lang="en-US" sz="2000" b="1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en-US" b="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- جاء خمسةَ عشرَ رجلا. </a:t>
            </a:r>
            <a:endParaRPr lang="en-US" sz="2000" b="1" dirty="0">
              <a:solidFill>
                <a:srgbClr val="000000"/>
              </a:solidFill>
              <a:latin typeface="Arial"/>
              <a:ea typeface="Arial"/>
            </a:endParaRPr>
          </a:p>
          <a:p>
            <a:endParaRPr lang="ar-MA" dirty="0"/>
          </a:p>
        </p:txBody>
      </p:sp>
    </p:spTree>
    <p:extLst>
      <p:ext uri="{BB962C8B-B14F-4D97-AF65-F5344CB8AC3E}">
        <p14:creationId xmlns:p14="http://schemas.microsoft.com/office/powerpoint/2010/main" val="857544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435280" cy="1228998"/>
          </a:xfrm>
        </p:spPr>
        <p:txBody>
          <a:bodyPr>
            <a:noAutofit/>
          </a:bodyPr>
          <a:lstStyle/>
          <a:p>
            <a:pPr marL="6350" lvl="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sz="3200" b="1" dirty="0">
                <a:solidFill>
                  <a:srgbClr val="C00000"/>
                </a:solidFill>
                <a:latin typeface="Arial"/>
                <a:ea typeface="Arial"/>
                <a:cs typeface="Arial"/>
              </a:rPr>
              <a:t>ألفاظ العقود ( من </a:t>
            </a:r>
            <a:r>
              <a:rPr lang="en-US" sz="3200" b="1" dirty="0">
                <a:solidFill>
                  <a:srgbClr val="C00000"/>
                </a:solidFill>
                <a:latin typeface="Arial"/>
                <a:ea typeface="Arial"/>
                <a:cs typeface="+mn-cs"/>
              </a:rPr>
              <a:t>20</a:t>
            </a:r>
            <a:r>
              <a:rPr lang="ar-SA" sz="3200" b="1" dirty="0">
                <a:solidFill>
                  <a:srgbClr val="C00000"/>
                </a:solidFill>
                <a:latin typeface="Arial"/>
                <a:ea typeface="Arial"/>
                <a:cs typeface="Arial"/>
              </a:rPr>
              <a:t> إلى </a:t>
            </a:r>
            <a:r>
              <a:rPr lang="en-US" sz="3200" b="1" dirty="0">
                <a:solidFill>
                  <a:srgbClr val="C00000"/>
                </a:solidFill>
                <a:latin typeface="Arial"/>
                <a:ea typeface="Arial"/>
                <a:cs typeface="+mn-cs"/>
              </a:rPr>
              <a:t>90</a:t>
            </a:r>
            <a:r>
              <a:rPr lang="ar-SA" sz="3200" b="1" dirty="0">
                <a:solidFill>
                  <a:srgbClr val="C00000"/>
                </a:solidFill>
                <a:latin typeface="Arial"/>
                <a:ea typeface="Arial"/>
                <a:cs typeface="Arial"/>
              </a:rPr>
              <a:t> )</a:t>
            </a:r>
            <a:r>
              <a:rPr lang="ar-SA" sz="32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 </a:t>
            </a: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+mn-cs"/>
              </a:rPr>
              <a:t/>
            </a:r>
            <a:b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+mn-cs"/>
              </a:rPr>
            </a:br>
            <a:r>
              <a:rPr lang="ar-SA" sz="3200" b="1" dirty="0" smtClean="0">
                <a:solidFill>
                  <a:srgbClr val="C00000"/>
                </a:solidFill>
                <a:latin typeface="Arial"/>
                <a:ea typeface="Arial"/>
                <a:cs typeface="Arial"/>
              </a:rPr>
              <a:t>الاعداد </a:t>
            </a:r>
            <a:r>
              <a:rPr lang="ar-SA" sz="3200" b="1" dirty="0">
                <a:solidFill>
                  <a:srgbClr val="C00000"/>
                </a:solidFill>
                <a:latin typeface="Arial"/>
                <a:ea typeface="Arial"/>
                <a:cs typeface="Arial"/>
              </a:rPr>
              <a:t>المعطوفة ( من </a:t>
            </a:r>
            <a:r>
              <a:rPr lang="en-US" sz="3200" b="1" dirty="0">
                <a:solidFill>
                  <a:srgbClr val="C00000"/>
                </a:solidFill>
                <a:latin typeface="Arial"/>
                <a:ea typeface="Arial"/>
                <a:cs typeface="+mn-cs"/>
              </a:rPr>
              <a:t>21</a:t>
            </a:r>
            <a:r>
              <a:rPr lang="ar-SA" sz="3200" b="1" dirty="0">
                <a:solidFill>
                  <a:srgbClr val="C00000"/>
                </a:solidFill>
                <a:latin typeface="Arial"/>
                <a:ea typeface="Arial"/>
                <a:cs typeface="Arial"/>
              </a:rPr>
              <a:t> إلى </a:t>
            </a:r>
            <a:r>
              <a:rPr lang="en-US" sz="3200" b="1" dirty="0">
                <a:solidFill>
                  <a:srgbClr val="C00000"/>
                </a:solidFill>
                <a:latin typeface="Arial"/>
                <a:ea typeface="Arial"/>
                <a:cs typeface="+mn-cs"/>
              </a:rPr>
              <a:t>99</a:t>
            </a:r>
            <a:r>
              <a:rPr lang="ar-SA" sz="3200" b="1" dirty="0">
                <a:solidFill>
                  <a:srgbClr val="C00000"/>
                </a:solidFill>
                <a:latin typeface="Arial"/>
                <a:ea typeface="Arial"/>
                <a:cs typeface="Arial"/>
              </a:rPr>
              <a:t>  )</a:t>
            </a:r>
            <a:r>
              <a:rPr lang="en-US" sz="3200" b="1" dirty="0">
                <a:solidFill>
                  <a:srgbClr val="000000"/>
                </a:solidFill>
                <a:latin typeface="Arial"/>
                <a:ea typeface="Arial"/>
                <a:cs typeface="+mn-cs"/>
              </a:rPr>
              <a:t/>
            </a:r>
            <a:br>
              <a:rPr lang="en-US" sz="3200" b="1" dirty="0">
                <a:solidFill>
                  <a:srgbClr val="000000"/>
                </a:solidFill>
                <a:latin typeface="Arial"/>
                <a:ea typeface="Arial"/>
                <a:cs typeface="+mn-cs"/>
              </a:rPr>
            </a:br>
            <a:endParaRPr lang="ar-MA" sz="32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579296" cy="5760640"/>
          </a:xfrm>
        </p:spPr>
        <p:txBody>
          <a:bodyPr>
            <a:normAutofit fontScale="92500" lnSpcReduction="10000"/>
          </a:bodyPr>
          <a:lstStyle/>
          <a:p>
            <a:pPr marL="116205" indent="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b="1" dirty="0">
                <a:solidFill>
                  <a:srgbClr val="C00000"/>
                </a:solidFill>
                <a:latin typeface="Arial"/>
                <a:ea typeface="Arial"/>
              </a:rPr>
              <a:t>ألفاظ العقود ( من 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</a:rPr>
              <a:t>20</a:t>
            </a:r>
            <a:r>
              <a:rPr lang="ar-SA" b="1" dirty="0">
                <a:solidFill>
                  <a:srgbClr val="C00000"/>
                </a:solidFill>
                <a:latin typeface="Arial"/>
                <a:ea typeface="Arial"/>
              </a:rPr>
              <a:t> إلى </a:t>
            </a:r>
            <a:r>
              <a:rPr lang="en-US" b="1" dirty="0">
                <a:solidFill>
                  <a:srgbClr val="C00000"/>
                </a:solidFill>
                <a:latin typeface="Arial"/>
                <a:ea typeface="Arial"/>
              </a:rPr>
              <a:t>90</a:t>
            </a:r>
            <a:r>
              <a:rPr lang="ar-SA" b="1" dirty="0">
                <a:solidFill>
                  <a:srgbClr val="C00000"/>
                </a:solidFill>
                <a:latin typeface="Arial"/>
                <a:ea typeface="Arial"/>
              </a:rPr>
              <a:t> )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. </a:t>
            </a:r>
            <a:endParaRPr lang="en-US" sz="20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 تبقى بلفظ واحد ولا </a:t>
            </a:r>
            <a:r>
              <a:rPr lang="ar-SA" dirty="0" smtClean="0">
                <a:solidFill>
                  <a:srgbClr val="000000"/>
                </a:solidFill>
                <a:latin typeface="Arial"/>
                <a:ea typeface="Arial"/>
              </a:rPr>
              <a:t>تتغير 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، وتكون ملحقة بجمع المذكر السالم وتعرب إعرابه ، </a:t>
            </a:r>
            <a:r>
              <a:rPr lang="ar-SA" dirty="0" err="1">
                <a:solidFill>
                  <a:srgbClr val="000000"/>
                </a:solidFill>
                <a:latin typeface="Arial"/>
                <a:ea typeface="Arial"/>
              </a:rPr>
              <a:t>ویأتي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 المعدود بعدها منصوبا </a:t>
            </a:r>
            <a:r>
              <a:rPr lang="ar-SA" dirty="0" err="1">
                <a:solidFill>
                  <a:srgbClr val="000000"/>
                </a:solidFill>
                <a:latin typeface="Arial"/>
                <a:ea typeface="Arial"/>
              </a:rPr>
              <a:t>ویعرب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ar-SA" dirty="0" err="1">
                <a:solidFill>
                  <a:srgbClr val="000000"/>
                </a:solidFill>
                <a:latin typeface="Arial"/>
                <a:ea typeface="Arial"/>
              </a:rPr>
              <a:t>تمییزا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 ، مثل : </a:t>
            </a:r>
            <a:endParaRPr lang="en-US" sz="20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 نجح عشرون طالبا ، أو عشرون طالبةً . </a:t>
            </a:r>
            <a:endParaRPr lang="en-US" sz="20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ar-SA" dirty="0" err="1">
                <a:solidFill>
                  <a:srgbClr val="000000"/>
                </a:solidFill>
                <a:latin typeface="Arial"/>
                <a:ea typeface="Arial"/>
              </a:rPr>
              <a:t>رأیت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ar-SA" dirty="0" err="1">
                <a:solidFill>
                  <a:srgbClr val="C00000"/>
                </a:solidFill>
                <a:latin typeface="Arial"/>
                <a:ea typeface="Arial"/>
              </a:rPr>
              <a:t>ثلاثین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رجل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ا ، أو </a:t>
            </a:r>
            <a:r>
              <a:rPr lang="ar-SA" dirty="0" smtClean="0">
                <a:solidFill>
                  <a:srgbClr val="C00000"/>
                </a:solidFill>
                <a:latin typeface="Arial"/>
                <a:ea typeface="Arial"/>
              </a:rPr>
              <a:t>ثلاثين </a:t>
            </a:r>
            <a:r>
              <a:rPr lang="ar-SA" b="1" dirty="0">
                <a:solidFill>
                  <a:srgbClr val="000000"/>
                </a:solidFill>
                <a:latin typeface="Arial"/>
                <a:ea typeface="Arial"/>
              </a:rPr>
              <a:t>امرأةً 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. </a:t>
            </a:r>
            <a:endParaRPr lang="en-US" sz="20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 مررت </a:t>
            </a:r>
            <a:r>
              <a:rPr lang="ar-SA" dirty="0" err="1">
                <a:solidFill>
                  <a:srgbClr val="000000"/>
                </a:solidFill>
                <a:latin typeface="Arial"/>
                <a:ea typeface="Arial"/>
              </a:rPr>
              <a:t>بخمسین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 طالبا ، أو </a:t>
            </a:r>
            <a:r>
              <a:rPr lang="ar-SA" dirty="0" err="1">
                <a:solidFill>
                  <a:srgbClr val="000000"/>
                </a:solidFill>
                <a:latin typeface="Arial"/>
                <a:ea typeface="Arial"/>
              </a:rPr>
              <a:t>بخمسین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 طالبةً . </a:t>
            </a:r>
            <a:endParaRPr lang="en-US" sz="2000" dirty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dirty="0" smtClean="0">
                <a:solidFill>
                  <a:srgbClr val="C00000"/>
                </a:solidFill>
                <a:latin typeface="Arial"/>
                <a:ea typeface="Arial"/>
              </a:rPr>
              <a:t>الاعداد المعطوفة ( من </a:t>
            </a:r>
            <a:r>
              <a:rPr lang="en-US" dirty="0" smtClean="0">
                <a:solidFill>
                  <a:srgbClr val="C00000"/>
                </a:solidFill>
                <a:latin typeface="Arial"/>
                <a:ea typeface="Arial"/>
              </a:rPr>
              <a:t>21</a:t>
            </a:r>
            <a:r>
              <a:rPr lang="ar-SA" dirty="0" smtClean="0">
                <a:solidFill>
                  <a:srgbClr val="C00000"/>
                </a:solidFill>
                <a:latin typeface="Arial"/>
                <a:ea typeface="Arial"/>
              </a:rPr>
              <a:t> إلى </a:t>
            </a:r>
            <a:r>
              <a:rPr lang="en-US" dirty="0" smtClean="0">
                <a:solidFill>
                  <a:srgbClr val="C00000"/>
                </a:solidFill>
                <a:latin typeface="Arial"/>
                <a:ea typeface="Arial"/>
              </a:rPr>
              <a:t>99</a:t>
            </a:r>
            <a:r>
              <a:rPr lang="ar-SA" dirty="0" smtClean="0">
                <a:solidFill>
                  <a:srgbClr val="C00000"/>
                </a:solidFill>
                <a:latin typeface="Arial"/>
                <a:ea typeface="Arial"/>
              </a:rPr>
              <a:t>  )</a:t>
            </a:r>
            <a:endParaRPr lang="en-US" sz="200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dirty="0" smtClean="0">
                <a:solidFill>
                  <a:srgbClr val="000000"/>
                </a:solidFill>
                <a:latin typeface="Arial"/>
                <a:ea typeface="Arial"/>
              </a:rPr>
              <a:t>يعرب 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الجزء الأول حسب موقعه من الجملة و </a:t>
            </a:r>
            <a:r>
              <a:rPr lang="ar-SA" dirty="0" err="1">
                <a:solidFill>
                  <a:srgbClr val="000000"/>
                </a:solidFill>
                <a:latin typeface="Arial"/>
                <a:ea typeface="Arial"/>
              </a:rPr>
              <a:t>یعرب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 الجزء الثاني معطوف على الأول. </a:t>
            </a:r>
            <a:r>
              <a:rPr lang="ar-SA" dirty="0" err="1">
                <a:solidFill>
                  <a:srgbClr val="000000"/>
                </a:solidFill>
                <a:latin typeface="Arial"/>
                <a:ea typeface="Arial"/>
              </a:rPr>
              <a:t>ویطبق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 قاعدة التذكير والتأنيث ، في العدد الأول والثاني  يطابقان المعدود ، ومن ٣_٩ </a:t>
            </a:r>
            <a:r>
              <a:rPr lang="ar-SA" dirty="0" err="1">
                <a:solidFill>
                  <a:srgbClr val="000000"/>
                </a:solidFill>
                <a:latin typeface="Arial"/>
                <a:ea typeface="Arial"/>
              </a:rPr>
              <a:t>یخالف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 المعدود </a:t>
            </a:r>
            <a:r>
              <a:rPr lang="ar-SA" dirty="0" smtClean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اشتريت </a:t>
            </a:r>
            <a:r>
              <a:rPr lang="ar-SA" dirty="0">
                <a:solidFill>
                  <a:srgbClr val="C00000"/>
                </a:solidFill>
                <a:latin typeface="Arial"/>
                <a:ea typeface="Arial"/>
              </a:rPr>
              <a:t>خمسةً وثلاثينَ 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قلـمًا، </a:t>
            </a:r>
            <a:r>
              <a:rPr lang="ar-SA" dirty="0">
                <a:solidFill>
                  <a:srgbClr val="C00000"/>
                </a:solidFill>
                <a:latin typeface="Arial"/>
                <a:ea typeface="Arial"/>
              </a:rPr>
              <a:t>وسبعًا وعشرينَ </a:t>
            </a:r>
            <a:r>
              <a:rPr lang="ar-SA" dirty="0">
                <a:solidFill>
                  <a:srgbClr val="000000"/>
                </a:solidFill>
                <a:latin typeface="Arial"/>
                <a:ea typeface="Arial"/>
              </a:rPr>
              <a:t>كراسةً.</a:t>
            </a:r>
            <a:endParaRPr lang="ar-SA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6350" indent="-6350">
              <a:lnSpc>
                <a:spcPct val="118000"/>
              </a:lnSpc>
              <a:spcBef>
                <a:spcPts val="0"/>
              </a:spcBef>
              <a:spcAft>
                <a:spcPts val="10"/>
              </a:spcAft>
            </a:pPr>
            <a:endParaRPr lang="en-US" sz="2000" dirty="0">
              <a:solidFill>
                <a:srgbClr val="000000"/>
              </a:solidFill>
              <a:latin typeface="Arial"/>
              <a:ea typeface="Arial"/>
            </a:endParaRPr>
          </a:p>
          <a:p>
            <a:endParaRPr lang="ar-MA" dirty="0"/>
          </a:p>
        </p:txBody>
      </p:sp>
    </p:spTree>
    <p:extLst>
      <p:ext uri="{BB962C8B-B14F-4D97-AF65-F5344CB8AC3E}">
        <p14:creationId xmlns:p14="http://schemas.microsoft.com/office/powerpoint/2010/main" val="2478995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b="1" dirty="0">
                <a:solidFill>
                  <a:srgbClr val="FF0000"/>
                </a:solidFill>
                <a:latin typeface="Helvetica Neue"/>
                <a:ea typeface="+mn-ea"/>
                <a:cs typeface="Arial"/>
              </a:rPr>
              <a:t>المئة </a:t>
            </a:r>
            <a:r>
              <a:rPr lang="ar-MA" b="1" dirty="0" smtClean="0">
                <a:solidFill>
                  <a:srgbClr val="FF0000"/>
                </a:solidFill>
                <a:latin typeface="Helvetica Neue"/>
                <a:ea typeface="+mn-ea"/>
                <a:cs typeface="Arial"/>
              </a:rPr>
              <a:t>والألف</a:t>
            </a:r>
            <a:r>
              <a:rPr lang="ar-SA" b="1" dirty="0" smtClean="0">
                <a:solidFill>
                  <a:srgbClr val="FF0000"/>
                </a:solidFill>
                <a:latin typeface="Helvetica Neue"/>
                <a:ea typeface="+mn-ea"/>
                <a:cs typeface="Arial"/>
              </a:rPr>
              <a:t> والمليون</a:t>
            </a:r>
            <a:endParaRPr lang="ar-MA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MA" b="1" dirty="0">
                <a:solidFill>
                  <a:srgbClr val="202124"/>
                </a:solidFill>
                <a:latin typeface="Helvetica Neue"/>
              </a:rPr>
              <a:t>العدد </a:t>
            </a:r>
            <a:r>
              <a:rPr lang="ar-MA" sz="4400" b="1" dirty="0" smtClean="0">
                <a:solidFill>
                  <a:srgbClr val="C00000"/>
                </a:solidFill>
                <a:latin typeface="Helvetica Neue"/>
              </a:rPr>
              <a:t>المئة والألف</a:t>
            </a:r>
            <a:r>
              <a:rPr lang="ar-MA" sz="4400" b="1" dirty="0">
                <a:solidFill>
                  <a:srgbClr val="C00000"/>
                </a:solidFill>
                <a:latin typeface="Helvetica Neue"/>
              </a:rPr>
              <a:t> </a:t>
            </a:r>
            <a:r>
              <a:rPr lang="ar-SA" sz="4400" b="1" dirty="0" smtClean="0">
                <a:solidFill>
                  <a:srgbClr val="C00000"/>
                </a:solidFill>
                <a:latin typeface="Helvetica Neue"/>
              </a:rPr>
              <a:t>و </a:t>
            </a:r>
            <a:r>
              <a:rPr lang="ar-MA" sz="4400" b="1" dirty="0" smtClean="0">
                <a:solidFill>
                  <a:srgbClr val="C00000"/>
                </a:solidFill>
                <a:latin typeface="Helvetica Neue"/>
              </a:rPr>
              <a:t>مليون </a:t>
            </a:r>
            <a:r>
              <a:rPr lang="ar-MA" sz="4400" b="1" dirty="0" smtClean="0">
                <a:solidFill>
                  <a:srgbClr val="202124"/>
                </a:solidFill>
                <a:latin typeface="Helvetica Neue"/>
              </a:rPr>
              <a:t>يكون </a:t>
            </a:r>
            <a:r>
              <a:rPr lang="ar-MA" sz="4400" b="1" dirty="0">
                <a:solidFill>
                  <a:srgbClr val="202124"/>
                </a:solidFill>
                <a:latin typeface="Helvetica Neue"/>
              </a:rPr>
              <a:t>تمييزهما اسمًا مفردًا مجرورًا بالإضافة</a:t>
            </a:r>
            <a:r>
              <a:rPr lang="ar-MA" sz="4400" b="1" dirty="0" smtClean="0">
                <a:solidFill>
                  <a:srgbClr val="202124"/>
                </a:solidFill>
                <a:latin typeface="Helvetica Neue"/>
              </a:rPr>
              <a:t>، مثل</a:t>
            </a:r>
            <a:r>
              <a:rPr lang="ar-MA" sz="4400" b="1" dirty="0">
                <a:solidFill>
                  <a:srgbClr val="202124"/>
                </a:solidFill>
                <a:latin typeface="Helvetica Neue"/>
              </a:rPr>
              <a:t>: جاء </a:t>
            </a:r>
            <a:r>
              <a:rPr lang="ar-MA" sz="4400" b="1" dirty="0">
                <a:solidFill>
                  <a:srgbClr val="C00000"/>
                </a:solidFill>
                <a:latin typeface="Helvetica Neue"/>
              </a:rPr>
              <a:t>مئةُ</a:t>
            </a:r>
            <a:r>
              <a:rPr lang="ar-MA" sz="4400" b="1" dirty="0">
                <a:solidFill>
                  <a:srgbClr val="202124"/>
                </a:solidFill>
                <a:latin typeface="Helvetica Neue"/>
              </a:rPr>
              <a:t> </a:t>
            </a:r>
            <a:r>
              <a:rPr lang="ar-MA" sz="4400" b="1" dirty="0" smtClean="0">
                <a:solidFill>
                  <a:srgbClr val="202124"/>
                </a:solidFill>
                <a:latin typeface="Helvetica Neue"/>
              </a:rPr>
              <a:t>رجلٍ</a:t>
            </a:r>
            <a:r>
              <a:rPr lang="ar-SA" sz="4400" b="1" dirty="0" smtClean="0">
                <a:solidFill>
                  <a:srgbClr val="202124"/>
                </a:solidFill>
                <a:latin typeface="Helvetica Neue"/>
              </a:rPr>
              <a:t>.</a:t>
            </a:r>
            <a:r>
              <a:rPr lang="ar-MA" sz="4400" b="1" dirty="0" smtClean="0">
                <a:solidFill>
                  <a:srgbClr val="202124"/>
                </a:solidFill>
                <a:latin typeface="Helvetica Neue"/>
              </a:rPr>
              <a:t> </a:t>
            </a:r>
            <a:endParaRPr lang="ar-SA" sz="4400" b="1" dirty="0" smtClean="0">
              <a:solidFill>
                <a:srgbClr val="202124"/>
              </a:solidFill>
              <a:latin typeface="Helvetica Neue"/>
            </a:endParaRPr>
          </a:p>
          <a:p>
            <a:r>
              <a:rPr lang="ar-MA" sz="4400" b="1" dirty="0" smtClean="0">
                <a:solidFill>
                  <a:srgbClr val="202124"/>
                </a:solidFill>
                <a:latin typeface="Helvetica Neue"/>
              </a:rPr>
              <a:t>جاء</a:t>
            </a:r>
            <a:r>
              <a:rPr lang="ar-MA" sz="4400" b="1" dirty="0">
                <a:solidFill>
                  <a:srgbClr val="202124"/>
                </a:solidFill>
                <a:latin typeface="Helvetica Neue"/>
              </a:rPr>
              <a:t>: فعل ماضٍ مبني على الفتحة الظاهرة على آخره، </a:t>
            </a:r>
            <a:r>
              <a:rPr lang="ar-MA" sz="4400" b="1" dirty="0">
                <a:solidFill>
                  <a:srgbClr val="C00000"/>
                </a:solidFill>
                <a:latin typeface="Helvetica Neue"/>
              </a:rPr>
              <a:t>مئة</a:t>
            </a:r>
            <a:r>
              <a:rPr lang="ar-MA" sz="4400" b="1" dirty="0">
                <a:solidFill>
                  <a:srgbClr val="202124"/>
                </a:solidFill>
                <a:latin typeface="Helvetica Neue"/>
              </a:rPr>
              <a:t>: فاعل مرفوع وعلامة رفعه الضمة الظاهرة على آخره، و</a:t>
            </a:r>
            <a:r>
              <a:rPr lang="ar-MA" sz="4400" b="1" dirty="0">
                <a:solidFill>
                  <a:srgbClr val="C00000"/>
                </a:solidFill>
                <a:latin typeface="Helvetica Neue"/>
              </a:rPr>
              <a:t>رجل</a:t>
            </a:r>
            <a:r>
              <a:rPr lang="ar-MA" sz="4400" b="1" dirty="0">
                <a:solidFill>
                  <a:srgbClr val="202124"/>
                </a:solidFill>
                <a:latin typeface="Helvetica Neue"/>
              </a:rPr>
              <a:t>: </a:t>
            </a:r>
            <a:r>
              <a:rPr lang="ar-MA" sz="4400" b="1" dirty="0">
                <a:latin typeface="Helvetica Neue"/>
              </a:rPr>
              <a:t>مضاف إليه مجرور وعلامة جرّه </a:t>
            </a:r>
            <a:r>
              <a:rPr lang="ar-SA" sz="4400" b="1" dirty="0" smtClean="0">
                <a:latin typeface="Helvetica Neue"/>
              </a:rPr>
              <a:t>الكسرة.</a:t>
            </a:r>
            <a:endParaRPr lang="ar-MA" sz="4400" b="1" dirty="0"/>
          </a:p>
        </p:txBody>
      </p:sp>
    </p:spTree>
    <p:extLst>
      <p:ext uri="{BB962C8B-B14F-4D97-AF65-F5344CB8AC3E}">
        <p14:creationId xmlns:p14="http://schemas.microsoft.com/office/powerpoint/2010/main" val="3016525487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625</Words>
  <Application>Microsoft Office PowerPoint</Application>
  <PresentationFormat>عرض على الشاشة (3:4)‏</PresentationFormat>
  <Paragraphs>59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سمة Office</vt:lpstr>
      <vt:lpstr>أحكام العدد في اللغة العربیة</vt:lpstr>
      <vt:lpstr>المحور الاول</vt:lpstr>
      <vt:lpstr>المحور الثاني احكام العدد  </vt:lpstr>
      <vt:lpstr>العدد 8  له استعمال خاص</vt:lpstr>
      <vt:lpstr>عرض تقديمي في PowerPoint</vt:lpstr>
      <vt:lpstr>العدد ( عشرة ) </vt:lpstr>
      <vt:lpstr>العدد المركب ( من 11 إلى 19 )  </vt:lpstr>
      <vt:lpstr>ألفاظ العقود ( من 20 إلى 90 ).  الاعداد المعطوفة ( من 21 إلى 99  ) </vt:lpstr>
      <vt:lpstr>المئة والألف والمليون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أحكام العدد في اللغة العربیة</dc:title>
  <dc:creator>Al_Reem</dc:creator>
  <cp:lastModifiedBy>Maher</cp:lastModifiedBy>
  <cp:revision>51</cp:revision>
  <dcterms:created xsi:type="dcterms:W3CDTF">2021-11-15T22:37:08Z</dcterms:created>
  <dcterms:modified xsi:type="dcterms:W3CDTF">2026-08-31T18:52:28Z</dcterms:modified>
</cp:coreProperties>
</file>