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2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6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23528" y="1"/>
            <a:ext cx="8208912" cy="1628799"/>
          </a:xfrm>
        </p:spPr>
        <p:txBody>
          <a:bodyPr/>
          <a:lstStyle/>
          <a:p>
            <a:r>
              <a:rPr lang="ar-SA" b="1" dirty="0" smtClean="0">
                <a:solidFill>
                  <a:srgbClr val="FF0000"/>
                </a:solidFill>
              </a:rPr>
              <a:t>همزة المتطرفة والهمزة المتوسطة </a:t>
            </a:r>
            <a:endParaRPr lang="ar-MA" b="1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354" y="1484784"/>
            <a:ext cx="9118646" cy="5373216"/>
          </a:xfrm>
        </p:spPr>
        <p:txBody>
          <a:bodyPr>
            <a:normAutofit/>
          </a:bodyPr>
          <a:lstStyle/>
          <a:p>
            <a:pPr marL="6350" lvl="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4400" b="1" dirty="0">
                <a:solidFill>
                  <a:srgbClr val="FF0000"/>
                </a:solidFill>
                <a:latin typeface="Arial"/>
                <a:ea typeface="Arial"/>
              </a:rPr>
              <a:t>تقديم</a:t>
            </a:r>
            <a:endParaRPr lang="en-US" sz="44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lvl="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4400" dirty="0">
                <a:solidFill>
                  <a:srgbClr val="000000"/>
                </a:solidFill>
                <a:latin typeface="Arial"/>
                <a:ea typeface="Arial"/>
              </a:rPr>
              <a:t>ا. م. د. انتهاء عباس </a:t>
            </a:r>
            <a:r>
              <a:rPr lang="ar-SA" sz="4400" dirty="0" err="1">
                <a:solidFill>
                  <a:srgbClr val="000000"/>
                </a:solidFill>
                <a:latin typeface="Arial"/>
                <a:ea typeface="Arial"/>
              </a:rPr>
              <a:t>عليوي</a:t>
            </a:r>
            <a:endParaRPr lang="ar-SA" sz="44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lvl="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4400">
                <a:solidFill>
                  <a:srgbClr val="00B050"/>
                </a:solidFill>
                <a:ea typeface="Arial"/>
              </a:rPr>
              <a:t>كلية </a:t>
            </a:r>
            <a:r>
              <a:rPr lang="ar-SA" sz="4400" smtClean="0">
                <a:solidFill>
                  <a:srgbClr val="00B050"/>
                </a:solidFill>
                <a:ea typeface="Arial"/>
              </a:rPr>
              <a:t>الآداب </a:t>
            </a:r>
            <a:r>
              <a:rPr lang="ar-SA" sz="4400" dirty="0" smtClean="0">
                <a:solidFill>
                  <a:srgbClr val="00B050"/>
                </a:solidFill>
                <a:ea typeface="Arial"/>
              </a:rPr>
              <a:t>قسم اللغة العربية / </a:t>
            </a:r>
            <a:r>
              <a:rPr lang="ar-SA" sz="4400" dirty="0">
                <a:solidFill>
                  <a:srgbClr val="00B050"/>
                </a:solidFill>
                <a:ea typeface="Arial"/>
              </a:rPr>
              <a:t>الجامعة المستنصرية </a:t>
            </a:r>
            <a:endParaRPr lang="ar-MA" sz="4400" dirty="0">
              <a:solidFill>
                <a:prstClr val="black">
                  <a:tint val="75000"/>
                </a:prstClr>
              </a:solidFill>
            </a:endParaRPr>
          </a:p>
          <a:p>
            <a:pPr algn="r"/>
            <a:endParaRPr lang="ar-MA" dirty="0"/>
          </a:p>
        </p:txBody>
      </p:sp>
    </p:spTree>
    <p:extLst>
      <p:ext uri="{BB962C8B-B14F-4D97-AF65-F5344CB8AC3E}">
        <p14:creationId xmlns:p14="http://schemas.microsoft.com/office/powerpoint/2010/main" val="1017979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r>
              <a:rPr lang="ar-MA" sz="3200" b="1" dirty="0">
                <a:solidFill>
                  <a:srgbClr val="FF0000"/>
                </a:solidFill>
                <a:latin typeface="Helvetica Neue"/>
                <a:ea typeface="+mn-ea"/>
                <a:cs typeface="Arial"/>
              </a:rPr>
              <a:t>الفرق بين الهمزة </a:t>
            </a:r>
            <a:r>
              <a:rPr lang="ar-MA" sz="3200" b="1" dirty="0">
                <a:solidFill>
                  <a:srgbClr val="002060"/>
                </a:solidFill>
                <a:latin typeface="Helvetica Neue"/>
                <a:ea typeface="+mn-ea"/>
                <a:cs typeface="Arial"/>
              </a:rPr>
              <a:t>المتوسطة</a:t>
            </a:r>
            <a:r>
              <a:rPr lang="ar-MA" sz="3200" b="1" dirty="0">
                <a:solidFill>
                  <a:srgbClr val="FF0000"/>
                </a:solidFill>
                <a:latin typeface="Helvetica Neue"/>
                <a:ea typeface="+mn-ea"/>
                <a:cs typeface="Arial"/>
              </a:rPr>
              <a:t> والهمزة المتطرفة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ar-MA" dirty="0" smtClean="0">
                <a:solidFill>
                  <a:srgbClr val="202124"/>
                </a:solidFill>
                <a:latin typeface="Helvetica Neue"/>
              </a:rPr>
              <a:t>– </a:t>
            </a:r>
            <a:r>
              <a:rPr lang="ar-MA" b="1" dirty="0">
                <a:solidFill>
                  <a:srgbClr val="002060"/>
                </a:solidFill>
                <a:latin typeface="Helvetica Neue"/>
              </a:rPr>
              <a:t>الفرق الرئيسي بين الهمزتين </a:t>
            </a:r>
            <a:r>
              <a:rPr lang="ar-MA" b="1" dirty="0">
                <a:solidFill>
                  <a:srgbClr val="FF0000"/>
                </a:solidFill>
                <a:latin typeface="Helvetica Neue"/>
              </a:rPr>
              <a:t>هو أن الهمزة المتطرفة يتم كتابتها </a:t>
            </a:r>
            <a:r>
              <a:rPr lang="ar-MA" b="1" dirty="0" err="1">
                <a:solidFill>
                  <a:srgbClr val="FF0000"/>
                </a:solidFill>
                <a:latin typeface="Helvetica Neue"/>
              </a:rPr>
              <a:t>بناءًا</a:t>
            </a:r>
            <a:r>
              <a:rPr lang="ar-MA" b="1" dirty="0">
                <a:solidFill>
                  <a:srgbClr val="FF0000"/>
                </a:solidFill>
                <a:latin typeface="Helvetica Neue"/>
              </a:rPr>
              <a:t> على حركة الحرف الذي يسبقها مهما كانت حركتها ، </a:t>
            </a:r>
            <a:r>
              <a:rPr lang="ar-MA" b="1" dirty="0">
                <a:solidFill>
                  <a:srgbClr val="002060"/>
                </a:solidFill>
                <a:latin typeface="Helvetica Neue"/>
              </a:rPr>
              <a:t>فإذا كان ما قبلها مكسورًا فتكتب على ياء مثل شاطئ ، وإذا كان مضمومًا فتكتب على واو مثل يجرؤ ، وإذا كان مفتوحًا فيكتب على ألف مثل مبتدأ .</a:t>
            </a:r>
            <a:endParaRPr lang="ar-MA" b="1" dirty="0">
              <a:solidFill>
                <a:srgbClr val="002060"/>
              </a:solidFill>
            </a:endParaRPr>
          </a:p>
          <a:p>
            <a:r>
              <a:rPr lang="ar-MA" b="1" dirty="0" err="1" smtClean="0">
                <a:solidFill>
                  <a:srgbClr val="FF0000"/>
                </a:solidFill>
                <a:latin typeface="Helvetica Neue"/>
              </a:rPr>
              <a:t>كت</a:t>
            </a:r>
            <a:r>
              <a:rPr lang="ar-SA" b="1" dirty="0" smtClean="0">
                <a:solidFill>
                  <a:srgbClr val="FF0000"/>
                </a:solidFill>
                <a:latin typeface="Helvetica Neue"/>
              </a:rPr>
              <a:t>ا</a:t>
            </a:r>
            <a:r>
              <a:rPr lang="ar-MA" b="1" dirty="0" smtClean="0">
                <a:solidFill>
                  <a:srgbClr val="FF0000"/>
                </a:solidFill>
                <a:latin typeface="Helvetica Neue"/>
              </a:rPr>
              <a:t>ب</a:t>
            </a:r>
            <a:r>
              <a:rPr lang="ar-SA" b="1" dirty="0" smtClean="0">
                <a:solidFill>
                  <a:srgbClr val="FF0000"/>
                </a:solidFill>
                <a:latin typeface="Helvetica Neue"/>
              </a:rPr>
              <a:t>ة</a:t>
            </a:r>
            <a:r>
              <a:rPr lang="ar-MA" b="1" dirty="0">
                <a:solidFill>
                  <a:srgbClr val="FF0000"/>
                </a:solidFill>
                <a:latin typeface="Helvetica Neue"/>
              </a:rPr>
              <a:t> الهمزة المتوسطة بمقارنة حركتها مع حركة الحرف الذي قبلها:</a:t>
            </a:r>
            <a:r>
              <a:rPr lang="ar-MA" b="1" dirty="0">
                <a:solidFill>
                  <a:srgbClr val="002060"/>
                </a:solidFill>
                <a:latin typeface="Helvetica Neue"/>
              </a:rPr>
              <a:t> إذا كانت أقوى الحركتين هيَ الكسرة تكتبُ الهمزةُ على نبرة، مثال: عائد- فئة. إذا كانت أقوى الحركتين هيَ الضّمّة، تكتبُ الهمزةُ على واو، مثال: مُؤْمن - مَؤُونة. إذا كانت أقوى الحركتينِ هيَ الفتحة تكتبُ الهمزةُ على ألف، مثلُ: </a:t>
            </a:r>
            <a:r>
              <a:rPr lang="ar-MA" b="1" dirty="0" err="1">
                <a:solidFill>
                  <a:srgbClr val="002060"/>
                </a:solidFill>
                <a:latin typeface="Helvetica Neue"/>
              </a:rPr>
              <a:t>ينْأَى</a:t>
            </a:r>
            <a:r>
              <a:rPr lang="ar-MA" b="1" dirty="0">
                <a:solidFill>
                  <a:srgbClr val="002060"/>
                </a:solidFill>
                <a:latin typeface="Helvetica Neue"/>
              </a:rPr>
              <a:t>-مَأْتم.</a:t>
            </a:r>
            <a:endParaRPr lang="ar-MA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589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562074"/>
          </a:xfrm>
        </p:spPr>
        <p:txBody>
          <a:bodyPr>
            <a:normAutofit fontScale="90000"/>
          </a:bodyPr>
          <a:lstStyle/>
          <a:p>
            <a:r>
              <a:rPr lang="ar-MA" b="1" u="sng" dirty="0">
                <a:solidFill>
                  <a:srgbClr val="0066FF"/>
                </a:solidFill>
                <a:latin typeface="traditional arabic"/>
              </a:rPr>
              <a:t>الهمزة المتوسطة</a:t>
            </a:r>
            <a:endParaRPr lang="ar-M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96752"/>
            <a:ext cx="8964488" cy="5661248"/>
          </a:xfrm>
        </p:spPr>
        <p:txBody>
          <a:bodyPr>
            <a:normAutofit fontScale="85000" lnSpcReduction="20000"/>
          </a:bodyPr>
          <a:lstStyle/>
          <a:p>
            <a:r>
              <a:rPr lang="ar-MA" b="1" dirty="0">
                <a:solidFill>
                  <a:srgbClr val="002060"/>
                </a:solidFill>
              </a:rPr>
              <a:t>أمثلة </a:t>
            </a:r>
            <a:r>
              <a:rPr lang="ar-SA" b="1" dirty="0" smtClean="0">
                <a:solidFill>
                  <a:srgbClr val="002060"/>
                </a:solidFill>
              </a:rPr>
              <a:t>على </a:t>
            </a:r>
            <a:r>
              <a:rPr lang="ar-MA" b="1" dirty="0" smtClean="0">
                <a:solidFill>
                  <a:srgbClr val="002060"/>
                </a:solidFill>
              </a:rPr>
              <a:t>الهمزة </a:t>
            </a:r>
            <a:r>
              <a:rPr lang="ar-MA" b="1" dirty="0">
                <a:solidFill>
                  <a:srgbClr val="002060"/>
                </a:solidFill>
              </a:rPr>
              <a:t>المتوسطة على ألف</a:t>
            </a:r>
            <a:r>
              <a:rPr lang="ar-MA" b="1" dirty="0">
                <a:solidFill>
                  <a:srgbClr val="FF0000"/>
                </a:solidFill>
              </a:rPr>
              <a:t>: يَأتي، يَأذن، فَأس، تَأنيب، تَلألأ، تَأمل، تَأتَّى، سَأل، تَأنَّى، يتَأخر، اشمَأز، يَسْأل، رَأس، رَأل، يَرْأس، </a:t>
            </a:r>
            <a:r>
              <a:rPr lang="ar-MA" b="1" dirty="0" err="1">
                <a:solidFill>
                  <a:srgbClr val="FF0000"/>
                </a:solidFill>
              </a:rPr>
              <a:t>يبدَأون</a:t>
            </a:r>
            <a:r>
              <a:rPr lang="ar-MA" b="1" dirty="0">
                <a:solidFill>
                  <a:srgbClr val="FF0000"/>
                </a:solidFill>
              </a:rPr>
              <a:t>، فَجأة، مَأخذ، مَأذون، منسَأة، منشَأة، تَأتَأة، مَأثرة، مَأدبة، مَأكل، مكَافأة، مَسألة، بدَأت</a:t>
            </a:r>
            <a:r>
              <a:rPr lang="ar-MA" b="1" dirty="0" smtClean="0">
                <a:solidFill>
                  <a:srgbClr val="FF0000"/>
                </a:solidFill>
              </a:rPr>
              <a:t>.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ar-MA" b="1" dirty="0" smtClean="0">
                <a:solidFill>
                  <a:srgbClr val="002060"/>
                </a:solidFill>
              </a:rPr>
              <a:t>أمثلة </a:t>
            </a:r>
            <a:r>
              <a:rPr lang="ar-MA" b="1" dirty="0">
                <a:solidFill>
                  <a:srgbClr val="002060"/>
                </a:solidFill>
              </a:rPr>
              <a:t>على الهمزة المتوسطة على واو</a:t>
            </a:r>
            <a:r>
              <a:rPr lang="ar-MA" b="1" dirty="0">
                <a:solidFill>
                  <a:srgbClr val="FF0000"/>
                </a:solidFill>
              </a:rPr>
              <a:t>: مُؤمن، مُؤلم، مُؤيد، بُؤس، يُؤانس، مُؤلف، مُؤامرة، مُؤتة، مُؤنس، مُؤتمرات، مُؤبد، يُؤانس، يُؤالف، تثاؤب، لُؤم، تفاؤل، أرؤس، هؤلاء، </a:t>
            </a:r>
            <a:r>
              <a:rPr lang="ar-MA" b="1" dirty="0" err="1">
                <a:solidFill>
                  <a:srgbClr val="FF0000"/>
                </a:solidFill>
              </a:rPr>
              <a:t>يقرؤها</a:t>
            </a:r>
            <a:r>
              <a:rPr lang="ar-MA" b="1" dirty="0">
                <a:solidFill>
                  <a:srgbClr val="FF0000"/>
                </a:solidFill>
              </a:rPr>
              <a:t>، ملؤها، كؤوس، مرؤوس، شؤون، يؤوب، خطؤهم، بؤرة</a:t>
            </a:r>
            <a:r>
              <a:rPr lang="ar-MA" b="1" dirty="0" smtClean="0">
                <a:solidFill>
                  <a:srgbClr val="FF0000"/>
                </a:solidFill>
              </a:rPr>
              <a:t>.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ar-MA" b="1" dirty="0" smtClean="0">
                <a:solidFill>
                  <a:srgbClr val="002060"/>
                </a:solidFill>
              </a:rPr>
              <a:t>أمثلة </a:t>
            </a:r>
            <a:r>
              <a:rPr lang="ar-MA" b="1" dirty="0">
                <a:solidFill>
                  <a:srgbClr val="002060"/>
                </a:solidFill>
              </a:rPr>
              <a:t>على الهمزة المتوسطة على نبرة</a:t>
            </a:r>
            <a:r>
              <a:rPr lang="ar-MA" b="1" dirty="0">
                <a:solidFill>
                  <a:srgbClr val="FF0000"/>
                </a:solidFill>
              </a:rPr>
              <a:t>: فئة، مئة، رئة، مئات، رئات، فئات، كائن، صائب، تعبئة</a:t>
            </a:r>
            <a:r>
              <a:rPr lang="ar-MA" b="1" dirty="0" smtClean="0">
                <a:solidFill>
                  <a:srgbClr val="FF0000"/>
                </a:solidFill>
              </a:rPr>
              <a:t>، </a:t>
            </a:r>
            <a:r>
              <a:rPr lang="ar-MA" b="1" dirty="0">
                <a:solidFill>
                  <a:srgbClr val="FF0000"/>
                </a:solidFill>
              </a:rPr>
              <a:t>مئون، شئت، </a:t>
            </a:r>
            <a:r>
              <a:rPr lang="ar-MA" b="1" dirty="0" err="1">
                <a:solidFill>
                  <a:srgbClr val="FF0000"/>
                </a:solidFill>
              </a:rPr>
              <a:t>هئت</a:t>
            </a:r>
            <a:r>
              <a:rPr lang="ar-MA" b="1" dirty="0">
                <a:solidFill>
                  <a:srgbClr val="FF0000"/>
                </a:solidFill>
              </a:rPr>
              <a:t>، جئت، بئس، زئير، وُئِد، وائل، مليئة، خبيئة، سئل، وطيئة، بريئة، مائل، متكئين، أئمة، لئيم، دافئة، ظمئت، أسئلة، جزئية، بمبادئك، بمساوئِك</a:t>
            </a:r>
            <a:r>
              <a:rPr lang="ar-MA" b="1" dirty="0" smtClean="0">
                <a:solidFill>
                  <a:srgbClr val="FF0000"/>
                </a:solidFill>
              </a:rPr>
              <a:t>.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ar-MA" b="1" dirty="0" smtClean="0">
                <a:solidFill>
                  <a:srgbClr val="002060"/>
                </a:solidFill>
              </a:rPr>
              <a:t>أمثلة </a:t>
            </a:r>
            <a:r>
              <a:rPr lang="ar-MA" b="1" dirty="0">
                <a:solidFill>
                  <a:srgbClr val="002060"/>
                </a:solidFill>
              </a:rPr>
              <a:t>على الهمزة المتوسطة على السطر</a:t>
            </a:r>
            <a:r>
              <a:rPr lang="ar-MA" b="1" dirty="0">
                <a:solidFill>
                  <a:srgbClr val="FF0000"/>
                </a:solidFill>
              </a:rPr>
              <a:t>: </a:t>
            </a:r>
            <a:r>
              <a:rPr lang="ar-MA" b="1" dirty="0" err="1">
                <a:solidFill>
                  <a:srgbClr val="FF0000"/>
                </a:solidFill>
              </a:rPr>
              <a:t>جزءان</a:t>
            </a:r>
            <a:r>
              <a:rPr lang="ar-MA" b="1" dirty="0">
                <a:solidFill>
                  <a:srgbClr val="FF0000"/>
                </a:solidFill>
              </a:rPr>
              <a:t>، جاءا، </a:t>
            </a:r>
            <a:r>
              <a:rPr lang="ar-MA" b="1" dirty="0" err="1">
                <a:solidFill>
                  <a:srgbClr val="FF0000"/>
                </a:solidFill>
              </a:rPr>
              <a:t>ضوءان</a:t>
            </a:r>
            <a:r>
              <a:rPr lang="ar-MA" b="1" dirty="0">
                <a:solidFill>
                  <a:srgbClr val="FF0000"/>
                </a:solidFill>
              </a:rPr>
              <a:t>، إساءة، عباءة، ملاءة، تساءل، مروءة، تفاءل، </a:t>
            </a:r>
            <a:r>
              <a:rPr lang="ar-MA" b="1" dirty="0" err="1">
                <a:solidFill>
                  <a:srgbClr val="FF0000"/>
                </a:solidFill>
              </a:rPr>
              <a:t>سوءى</a:t>
            </a:r>
            <a:r>
              <a:rPr lang="ar-MA" b="1" dirty="0">
                <a:solidFill>
                  <a:srgbClr val="FF0000"/>
                </a:solidFill>
              </a:rPr>
              <a:t>، </a:t>
            </a:r>
            <a:r>
              <a:rPr lang="ar-MA" b="1" dirty="0" err="1">
                <a:solidFill>
                  <a:srgbClr val="FF0000"/>
                </a:solidFill>
              </a:rPr>
              <a:t>مملوءة.إقرأ</a:t>
            </a:r>
            <a:r>
              <a:rPr lang="ar-MA" b="1" dirty="0">
                <a:solidFill>
                  <a:srgbClr val="FF0000"/>
                </a:solidFill>
              </a:rPr>
              <a:t> المزيد على </a:t>
            </a:r>
            <a:r>
              <a:rPr lang="ar-MA" b="1" dirty="0" smtClean="0">
                <a:solidFill>
                  <a:srgbClr val="FF0000"/>
                </a:solidFill>
              </a:rPr>
              <a:t>مدونة</a:t>
            </a:r>
            <a:endParaRPr lang="ar-MA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904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706090"/>
          </a:xfrm>
        </p:spPr>
        <p:txBody>
          <a:bodyPr>
            <a:normAutofit fontScale="90000"/>
          </a:bodyPr>
          <a:lstStyle/>
          <a:p>
            <a:r>
              <a:rPr lang="ar-SA" dirty="0" smtClean="0">
                <a:solidFill>
                  <a:srgbClr val="C00000"/>
                </a:solidFill>
              </a:rPr>
              <a:t>الهمزة المتطرفة </a:t>
            </a:r>
            <a:endParaRPr lang="ar-MA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24744"/>
            <a:ext cx="8686800" cy="5733256"/>
          </a:xfrm>
        </p:spPr>
        <p:txBody>
          <a:bodyPr>
            <a:normAutofit fontScale="92500" lnSpcReduction="10000"/>
          </a:bodyPr>
          <a:lstStyle/>
          <a:p>
            <a:r>
              <a:rPr lang="ar-MA" b="1" dirty="0">
                <a:solidFill>
                  <a:srgbClr val="FF0000"/>
                </a:solidFill>
              </a:rPr>
              <a:t>على الهمزة المتطرفة على ألف</a:t>
            </a:r>
            <a:r>
              <a:rPr lang="ar-MA" dirty="0"/>
              <a:t>: </a:t>
            </a:r>
            <a:r>
              <a:rPr lang="ar-MA" b="1" dirty="0">
                <a:solidFill>
                  <a:srgbClr val="002060"/>
                </a:solidFill>
              </a:rPr>
              <a:t>مرفَأ، سبَأ، درَأ، صدَأ، لجَأ، أطفَأ، أرجَأ، نبَأ، ملَأ، ملجَأ، منشَأ، مبدَأ، خبَّأ، أبطَأ، تلكَّأ، نشَأ، يدرَأ، أنشَأ، تباطَأ، معبَّأ، مخبَّأ، قرَأ، برَأ، </a:t>
            </a:r>
            <a:r>
              <a:rPr lang="ar-MA" b="1" dirty="0">
                <a:solidFill>
                  <a:srgbClr val="C00000"/>
                </a:solidFill>
              </a:rPr>
              <a:t>صبَأ</a:t>
            </a:r>
            <a:r>
              <a:rPr lang="ar-MA" b="1" dirty="0" smtClean="0">
                <a:solidFill>
                  <a:srgbClr val="C00000"/>
                </a:solidFill>
              </a:rPr>
              <a:t>.</a:t>
            </a:r>
            <a:endParaRPr lang="ar-SA" b="1" dirty="0" smtClean="0">
              <a:solidFill>
                <a:srgbClr val="C00000"/>
              </a:solidFill>
            </a:endParaRPr>
          </a:p>
          <a:p>
            <a:r>
              <a:rPr lang="ar-MA" b="1" dirty="0" smtClean="0">
                <a:solidFill>
                  <a:srgbClr val="C00000"/>
                </a:solidFill>
              </a:rPr>
              <a:t>أمثلة </a:t>
            </a:r>
            <a:r>
              <a:rPr lang="ar-MA" b="1" dirty="0">
                <a:solidFill>
                  <a:srgbClr val="C00000"/>
                </a:solidFill>
              </a:rPr>
              <a:t>على الهمزة المتطرفة على واو</a:t>
            </a:r>
            <a:r>
              <a:rPr lang="ar-MA" dirty="0"/>
              <a:t>: </a:t>
            </a:r>
            <a:r>
              <a:rPr lang="ar-MA" b="1" dirty="0">
                <a:solidFill>
                  <a:srgbClr val="002060"/>
                </a:solidFill>
              </a:rPr>
              <a:t>امرُؤ، بؤبؤ، لؤلُؤ، تباطُؤ، تلكُّؤ، يجرُؤ، تواطُؤ، تلألُؤ، تهيُّؤ، تقيُّؤ، تكافُؤ، جؤجُؤ، </a:t>
            </a:r>
            <a:r>
              <a:rPr lang="ar-MA" b="1" dirty="0" err="1">
                <a:solidFill>
                  <a:srgbClr val="002060"/>
                </a:solidFill>
              </a:rPr>
              <a:t>تشيُّؤ</a:t>
            </a:r>
            <a:r>
              <a:rPr lang="ar-MA" dirty="0" smtClean="0"/>
              <a:t>.</a:t>
            </a:r>
            <a:endParaRPr lang="ar-SA" dirty="0" smtClean="0"/>
          </a:p>
          <a:p>
            <a:r>
              <a:rPr lang="ar-MA" b="1" dirty="0" smtClean="0">
                <a:solidFill>
                  <a:srgbClr val="C00000"/>
                </a:solidFill>
              </a:rPr>
              <a:t>أمثلة </a:t>
            </a:r>
            <a:r>
              <a:rPr lang="ar-MA" b="1" dirty="0">
                <a:solidFill>
                  <a:srgbClr val="C00000"/>
                </a:solidFill>
              </a:rPr>
              <a:t>على الهمزة المتطرفة على نبرة</a:t>
            </a:r>
            <a:r>
              <a:rPr lang="ar-MA" dirty="0"/>
              <a:t>: </a:t>
            </a:r>
            <a:r>
              <a:rPr lang="ar-MA" b="1" dirty="0">
                <a:solidFill>
                  <a:srgbClr val="002060"/>
                </a:solidFill>
              </a:rPr>
              <a:t>هادِئ، بارِئ، شاطِئ، مفاجِئ، بادِئ، يقرِئ، يستهزِئ، لآلِئ، يختبِئ، يطفِئ، يرجِئ، متلكِّئ، متباطِئ، مطفِئ، مٌنشِئ، صدِئ، ينبِئ، لاجِئ، يتكِئ، يبتدِئ، قارِئ، مبادِئ</a:t>
            </a:r>
            <a:r>
              <a:rPr lang="ar-MA" dirty="0" smtClean="0"/>
              <a:t>.</a:t>
            </a:r>
            <a:endParaRPr lang="ar-SA" dirty="0" smtClean="0"/>
          </a:p>
          <a:p>
            <a:r>
              <a:rPr lang="ar-MA" b="1" dirty="0" smtClean="0">
                <a:solidFill>
                  <a:srgbClr val="C00000"/>
                </a:solidFill>
              </a:rPr>
              <a:t>أمثلة </a:t>
            </a:r>
            <a:r>
              <a:rPr lang="ar-MA" b="1" dirty="0">
                <a:solidFill>
                  <a:srgbClr val="C00000"/>
                </a:solidFill>
              </a:rPr>
              <a:t>على الهمزة المتطرفة على السطر: </a:t>
            </a:r>
            <a:r>
              <a:rPr lang="ar-MA" b="1" dirty="0">
                <a:solidFill>
                  <a:srgbClr val="002060"/>
                </a:solidFill>
              </a:rPr>
              <a:t>بطْء، دفْء، عبْء، رزْء، شيء، بريء، بذيء، جريء، مليء، مريء، لجوء، خبيء، هواء، وضوء، هدوء، فيْء، درْء، جزاء، دواء، مراء، سواء، وعاء، غطاء، شفاء، سناء، سماء، ثراء، صفاء، عياء، خواء، </a:t>
            </a:r>
            <a:r>
              <a:rPr lang="ar-MA" b="1" dirty="0" err="1" smtClean="0">
                <a:solidFill>
                  <a:srgbClr val="002060"/>
                </a:solidFill>
              </a:rPr>
              <a:t>حياء.إقرأ</a:t>
            </a:r>
            <a:r>
              <a:rPr lang="ar-SA" b="1" smtClean="0">
                <a:solidFill>
                  <a:srgbClr val="002060"/>
                </a:solidFill>
              </a:rPr>
              <a:t>.</a:t>
            </a:r>
            <a:endParaRPr lang="ar-MA" dirty="0"/>
          </a:p>
        </p:txBody>
      </p:sp>
    </p:spTree>
    <p:extLst>
      <p:ext uri="{BB962C8B-B14F-4D97-AF65-F5344CB8AC3E}">
        <p14:creationId xmlns:p14="http://schemas.microsoft.com/office/powerpoint/2010/main" val="2041395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147248" cy="508918"/>
          </a:xfrm>
        </p:spPr>
        <p:txBody>
          <a:bodyPr>
            <a:normAutofit fontScale="90000"/>
          </a:bodyPr>
          <a:lstStyle/>
          <a:p>
            <a:r>
              <a:rPr lang="ar-MA" dirty="0">
                <a:solidFill>
                  <a:srgbClr val="333333"/>
                </a:solidFill>
                <a:latin typeface="DroidArabicKufi-Regular"/>
              </a:rPr>
              <a:t>تثنية وجمع الاسماء المنتهية بهمزة متطرفة</a:t>
            </a:r>
            <a:r>
              <a:rPr lang="ar-MA" dirty="0"/>
              <a:t/>
            </a:r>
            <a:br>
              <a:rPr lang="ar-MA" dirty="0"/>
            </a:br>
            <a:r>
              <a:rPr lang="ar-MA" dirty="0"/>
              <a:t/>
            </a:r>
            <a:br>
              <a:rPr lang="ar-MA" dirty="0"/>
            </a:br>
            <a:endParaRPr lang="ar-M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853136"/>
          </a:xfrm>
        </p:spPr>
        <p:txBody>
          <a:bodyPr>
            <a:normAutofit/>
          </a:bodyPr>
          <a:lstStyle/>
          <a:p>
            <a:r>
              <a:rPr lang="ar-SA" b="1" dirty="0" smtClean="0">
                <a:solidFill>
                  <a:srgbClr val="FF0000"/>
                </a:solidFill>
                <a:latin typeface="DroidArabicKufi-Regular"/>
              </a:rPr>
              <a:t>- </a:t>
            </a:r>
            <a:r>
              <a:rPr lang="ar-MA" b="1" dirty="0" smtClean="0">
                <a:solidFill>
                  <a:srgbClr val="FF0000"/>
                </a:solidFill>
                <a:latin typeface="DroidArabicKufi-Regular"/>
              </a:rPr>
              <a:t>جزْء</a:t>
            </a:r>
            <a:r>
              <a:rPr lang="ar-MA" b="1" dirty="0">
                <a:solidFill>
                  <a:srgbClr val="FF0000"/>
                </a:solidFill>
                <a:latin typeface="DroidArabicKufi-Regular"/>
              </a:rPr>
              <a:t>~ </a:t>
            </a:r>
            <a:r>
              <a:rPr lang="ar-MA" b="1" dirty="0" err="1">
                <a:solidFill>
                  <a:srgbClr val="FF0000"/>
                </a:solidFill>
                <a:latin typeface="DroidArabicKufi-Regular"/>
              </a:rPr>
              <a:t>جزْءان</a:t>
            </a:r>
            <a:r>
              <a:rPr lang="ar-MA" b="1" dirty="0">
                <a:solidFill>
                  <a:srgbClr val="FF0000"/>
                </a:solidFill>
                <a:latin typeface="DroidArabicKufi-Regular"/>
              </a:rPr>
              <a:t> </a:t>
            </a:r>
            <a:r>
              <a:rPr lang="ar-SA" b="1" dirty="0" smtClean="0">
                <a:solidFill>
                  <a:srgbClr val="FF0000"/>
                </a:solidFill>
                <a:latin typeface="DroidArabicKufi-Regular"/>
              </a:rPr>
              <a:t>                     </a:t>
            </a:r>
            <a:r>
              <a:rPr lang="ar-MA" b="1" dirty="0" smtClean="0">
                <a:solidFill>
                  <a:srgbClr val="FF0000"/>
                </a:solidFill>
                <a:latin typeface="DroidArabicKufi-Regular"/>
              </a:rPr>
              <a:t>عطاْء</a:t>
            </a:r>
            <a:r>
              <a:rPr lang="ar-MA" b="1" dirty="0">
                <a:solidFill>
                  <a:srgbClr val="FF0000"/>
                </a:solidFill>
                <a:latin typeface="DroidArabicKufi-Regular"/>
              </a:rPr>
              <a:t>~ عطاءان</a:t>
            </a:r>
            <a:r>
              <a:rPr lang="ar-MA" b="1" dirty="0">
                <a:solidFill>
                  <a:srgbClr val="FF0000"/>
                </a:solidFill>
              </a:rPr>
              <a:t/>
            </a:r>
            <a:br>
              <a:rPr lang="ar-MA" b="1" dirty="0">
                <a:solidFill>
                  <a:srgbClr val="FF0000"/>
                </a:solidFill>
              </a:rPr>
            </a:br>
            <a:r>
              <a:rPr lang="ar-MA" b="1" dirty="0">
                <a:solidFill>
                  <a:srgbClr val="FF0000"/>
                </a:solidFill>
              </a:rPr>
              <a:t/>
            </a:r>
            <a:br>
              <a:rPr lang="ar-MA" b="1" dirty="0">
                <a:solidFill>
                  <a:srgbClr val="FF0000"/>
                </a:solidFill>
              </a:rPr>
            </a:br>
            <a:r>
              <a:rPr lang="ar-SA" b="1" dirty="0" smtClean="0">
                <a:solidFill>
                  <a:srgbClr val="FF0000"/>
                </a:solidFill>
              </a:rPr>
              <a:t>- </a:t>
            </a:r>
            <a:r>
              <a:rPr lang="ar-MA" b="1" dirty="0" smtClean="0">
                <a:solidFill>
                  <a:srgbClr val="FF0000"/>
                </a:solidFill>
                <a:latin typeface="DroidArabicKufi-Regular"/>
              </a:rPr>
              <a:t>عبء</a:t>
            </a:r>
            <a:r>
              <a:rPr lang="ar-MA" b="1" dirty="0">
                <a:solidFill>
                  <a:srgbClr val="FF0000"/>
                </a:solidFill>
                <a:latin typeface="DroidArabicKufi-Regular"/>
              </a:rPr>
              <a:t>~ </a:t>
            </a:r>
            <a:r>
              <a:rPr lang="ar-MA" b="1" dirty="0" err="1">
                <a:solidFill>
                  <a:srgbClr val="FF0000"/>
                </a:solidFill>
                <a:latin typeface="DroidArabicKufi-Regular"/>
              </a:rPr>
              <a:t>عبئان</a:t>
            </a:r>
            <a:r>
              <a:rPr lang="ar-MA" b="1" dirty="0">
                <a:solidFill>
                  <a:srgbClr val="FF0000"/>
                </a:solidFill>
                <a:latin typeface="DroidArabicKufi-Regular"/>
              </a:rPr>
              <a:t> </a:t>
            </a:r>
            <a:r>
              <a:rPr lang="ar-SA" b="1" dirty="0" smtClean="0">
                <a:solidFill>
                  <a:srgbClr val="FF0000"/>
                </a:solidFill>
                <a:latin typeface="DroidArabicKufi-Regular"/>
              </a:rPr>
              <a:t>                       </a:t>
            </a:r>
            <a:r>
              <a:rPr lang="ar-MA" b="1" dirty="0" smtClean="0">
                <a:solidFill>
                  <a:srgbClr val="FF0000"/>
                </a:solidFill>
                <a:latin typeface="DroidArabicKufi-Regular"/>
              </a:rPr>
              <a:t>بطء</a:t>
            </a:r>
            <a:r>
              <a:rPr lang="ar-MA" b="1" dirty="0">
                <a:solidFill>
                  <a:srgbClr val="FF0000"/>
                </a:solidFill>
                <a:latin typeface="DroidArabicKufi-Regular"/>
              </a:rPr>
              <a:t>~ </a:t>
            </a:r>
            <a:r>
              <a:rPr lang="ar-MA" b="1" dirty="0" err="1">
                <a:solidFill>
                  <a:srgbClr val="FF0000"/>
                </a:solidFill>
                <a:latin typeface="DroidArabicKufi-Regular"/>
              </a:rPr>
              <a:t>بطئان</a:t>
            </a:r>
            <a:r>
              <a:rPr lang="ar-MA" b="1" dirty="0">
                <a:solidFill>
                  <a:srgbClr val="FF0000"/>
                </a:solidFill>
              </a:rPr>
              <a:t/>
            </a:r>
            <a:br>
              <a:rPr lang="ar-MA" b="1" dirty="0">
                <a:solidFill>
                  <a:srgbClr val="FF0000"/>
                </a:solidFill>
              </a:rPr>
            </a:br>
            <a:r>
              <a:rPr lang="ar-MA" b="1" dirty="0">
                <a:solidFill>
                  <a:srgbClr val="FF0000"/>
                </a:solidFill>
              </a:rPr>
              <a:t/>
            </a:r>
            <a:br>
              <a:rPr lang="ar-MA" b="1" dirty="0">
                <a:solidFill>
                  <a:srgbClr val="FF0000"/>
                </a:solidFill>
              </a:rPr>
            </a:br>
            <a:r>
              <a:rPr lang="ar-SA" b="1" dirty="0" smtClean="0">
                <a:solidFill>
                  <a:srgbClr val="FF0000"/>
                </a:solidFill>
              </a:rPr>
              <a:t>-</a:t>
            </a:r>
            <a:r>
              <a:rPr lang="ar-MA" b="1" dirty="0" smtClean="0">
                <a:solidFill>
                  <a:srgbClr val="FF0000"/>
                </a:solidFill>
                <a:latin typeface="DroidArabicKufi-Regular"/>
              </a:rPr>
              <a:t>لجأ</a:t>
            </a:r>
            <a:r>
              <a:rPr lang="ar-MA" b="1" dirty="0">
                <a:solidFill>
                  <a:srgbClr val="FF0000"/>
                </a:solidFill>
                <a:latin typeface="DroidArabicKufi-Regular"/>
              </a:rPr>
              <a:t>~ </a:t>
            </a:r>
            <a:r>
              <a:rPr lang="ar-MA" b="1" dirty="0" err="1">
                <a:solidFill>
                  <a:srgbClr val="FF0000"/>
                </a:solidFill>
                <a:latin typeface="DroidArabicKufi-Regular"/>
              </a:rPr>
              <a:t>يلجأان</a:t>
            </a:r>
            <a:r>
              <a:rPr lang="ar-MA" b="1" dirty="0">
                <a:solidFill>
                  <a:srgbClr val="FF0000"/>
                </a:solidFill>
                <a:latin typeface="DroidArabicKufi-Regular"/>
              </a:rPr>
              <a:t>~ يلجآن </a:t>
            </a:r>
            <a:r>
              <a:rPr lang="ar-SA" b="1" dirty="0" smtClean="0">
                <a:solidFill>
                  <a:srgbClr val="FF0000"/>
                </a:solidFill>
                <a:latin typeface="DroidArabicKufi-Regular"/>
              </a:rPr>
              <a:t>               </a:t>
            </a:r>
            <a:r>
              <a:rPr lang="ar-MA" b="1" dirty="0" smtClean="0">
                <a:solidFill>
                  <a:srgbClr val="FF0000"/>
                </a:solidFill>
                <a:latin typeface="DroidArabicKufi-Regular"/>
              </a:rPr>
              <a:t>ملجأ</a:t>
            </a:r>
            <a:r>
              <a:rPr lang="ar-MA" b="1" dirty="0">
                <a:solidFill>
                  <a:srgbClr val="FF0000"/>
                </a:solidFill>
                <a:latin typeface="DroidArabicKufi-Regular"/>
              </a:rPr>
              <a:t>~ </a:t>
            </a:r>
            <a:r>
              <a:rPr lang="ar-MA" b="1" dirty="0" err="1">
                <a:solidFill>
                  <a:srgbClr val="FF0000"/>
                </a:solidFill>
                <a:latin typeface="DroidArabicKufi-Regular"/>
              </a:rPr>
              <a:t>ملجأان</a:t>
            </a:r>
            <a:r>
              <a:rPr lang="ar-MA" b="1" dirty="0">
                <a:solidFill>
                  <a:srgbClr val="FF0000"/>
                </a:solidFill>
                <a:latin typeface="DroidArabicKufi-Regular"/>
              </a:rPr>
              <a:t>~ </a:t>
            </a:r>
            <a:r>
              <a:rPr lang="ar-MA" b="1" dirty="0" smtClean="0">
                <a:solidFill>
                  <a:srgbClr val="FF0000"/>
                </a:solidFill>
                <a:latin typeface="DroidArabicKufi-Regular"/>
              </a:rPr>
              <a:t>ملجآن</a:t>
            </a:r>
            <a:endParaRPr lang="ar-SA" b="1" dirty="0" smtClean="0">
              <a:solidFill>
                <a:srgbClr val="FF0000"/>
              </a:solidFill>
              <a:latin typeface="DroidArabicKufi-Regular"/>
            </a:endParaRPr>
          </a:p>
          <a:p>
            <a:pPr lvl="1"/>
            <a:r>
              <a:rPr lang="ar-MA" sz="3200" b="1" dirty="0">
                <a:solidFill>
                  <a:srgbClr val="FF0000"/>
                </a:solidFill>
                <a:latin typeface="DroidArabicKufi-Regular"/>
              </a:rPr>
              <a:t>أضاء~ أضاءوا </a:t>
            </a:r>
            <a:r>
              <a:rPr lang="ar-SA" sz="3200" b="1" dirty="0" smtClean="0">
                <a:solidFill>
                  <a:srgbClr val="FF0000"/>
                </a:solidFill>
                <a:latin typeface="DroidArabicKufi-Regular"/>
              </a:rPr>
              <a:t>                        </a:t>
            </a:r>
            <a:r>
              <a:rPr lang="ar-MA" sz="3200" b="1" dirty="0" smtClean="0">
                <a:solidFill>
                  <a:srgbClr val="FF0000"/>
                </a:solidFill>
                <a:latin typeface="DroidArabicKufi-Regular"/>
              </a:rPr>
              <a:t>شاء</a:t>
            </a:r>
            <a:r>
              <a:rPr lang="ar-MA" sz="3200" b="1" dirty="0">
                <a:solidFill>
                  <a:srgbClr val="FF0000"/>
                </a:solidFill>
                <a:latin typeface="DroidArabicKufi-Regular"/>
              </a:rPr>
              <a:t>~ شاءوا</a:t>
            </a:r>
            <a:r>
              <a:rPr lang="ar-MA" sz="3200" b="1" dirty="0">
                <a:solidFill>
                  <a:srgbClr val="FF0000"/>
                </a:solidFill>
              </a:rPr>
              <a:t/>
            </a:r>
            <a:br>
              <a:rPr lang="ar-MA" sz="3200" b="1" dirty="0">
                <a:solidFill>
                  <a:srgbClr val="FF0000"/>
                </a:solidFill>
              </a:rPr>
            </a:br>
            <a:r>
              <a:rPr lang="ar-MA" sz="3200" b="1" dirty="0">
                <a:solidFill>
                  <a:srgbClr val="FF0000"/>
                </a:solidFill>
              </a:rPr>
              <a:t/>
            </a:r>
            <a:br>
              <a:rPr lang="ar-MA" sz="3200" b="1" dirty="0">
                <a:solidFill>
                  <a:srgbClr val="FF0000"/>
                </a:solidFill>
              </a:rPr>
            </a:br>
            <a:endParaRPr lang="ar-M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73584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479</Words>
  <Application>Microsoft Office PowerPoint</Application>
  <PresentationFormat>عرض على الشاشة (3:4)‏</PresentationFormat>
  <Paragraphs>20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همزة المتطرفة والهمزة المتوسطة </vt:lpstr>
      <vt:lpstr>الفرق بين الهمزة المتوسطة والهمزة المتطرفة</vt:lpstr>
      <vt:lpstr>الهمزة المتوسطة</vt:lpstr>
      <vt:lpstr>الهمزة المتطرفة </vt:lpstr>
      <vt:lpstr>تثنية وجمع الاسماء المنتهية بهمزة متطرفة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همزة المتطرفة والهمزة المتوسطة </dc:title>
  <dc:creator>Al_Reem</dc:creator>
  <cp:lastModifiedBy>Maher</cp:lastModifiedBy>
  <cp:revision>74</cp:revision>
  <dcterms:created xsi:type="dcterms:W3CDTF">2022-02-27T10:26:55Z</dcterms:created>
  <dcterms:modified xsi:type="dcterms:W3CDTF">2026-08-31T18:50:46Z</dcterms:modified>
</cp:coreProperties>
</file>