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63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18/03/1448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18/03/1448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18/03/1448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18/03/1448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18/03/1448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18/03/1448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18/03/1448</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18/03/1448</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18/03/1448</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18/03/1448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18/03/1448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18/03/1448</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ar.wikipedia.org/wiki/%D8%A3%D8%A8%D9%88_%D8%A7%D9%84%D8%A3%D8%B3%D9%88%D8%AF_%D8%A7%D9%84%D8%AF%D8%A4%D9%84%D9%8A" TargetMode="External"/><Relationship Id="rId2" Type="http://schemas.openxmlformats.org/officeDocument/2006/relationships/hyperlink" Target="https://ar.wikipedia.org/wiki/%D8%A7%D9%84%D8%A5%D8%B3%D9%84%D8%A7%D9%85" TargetMode="External"/><Relationship Id="rId1" Type="http://schemas.openxmlformats.org/officeDocument/2006/relationships/slideLayout" Target="../slideLayouts/slideLayout2.xml"/><Relationship Id="rId4" Type="http://schemas.openxmlformats.org/officeDocument/2006/relationships/hyperlink" Target="https://ar.wikipedia.org/wiki/%D8%A3%D8%AD%D9%85%D8%AF_%D8%B2%D9%83%D9%8A_%D8%A8%D8%A7%D8%B4%D8%A7"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fontScale="90000"/>
          </a:bodyPr>
          <a:lstStyle/>
          <a:p>
            <a:pPr>
              <a:lnSpc>
                <a:spcPct val="115000"/>
              </a:lnSpc>
              <a:spcBef>
                <a:spcPts val="0"/>
              </a:spcBef>
              <a:spcAft>
                <a:spcPts val="1000"/>
              </a:spcAft>
            </a:pPr>
            <a:r>
              <a:rPr lang="ar-SA" sz="6000" dirty="0">
                <a:solidFill>
                  <a:srgbClr val="C00000"/>
                </a:solidFill>
                <a:ea typeface="Calibri"/>
                <a:cs typeface="Arial"/>
              </a:rPr>
              <a:t>علامات الترقيم</a:t>
            </a:r>
            <a:r>
              <a:rPr lang="en-US" sz="2800" dirty="0">
                <a:ea typeface="Calibri"/>
                <a:cs typeface="Arial"/>
              </a:rPr>
              <a:t/>
            </a:r>
            <a:br>
              <a:rPr lang="en-US" sz="2800" dirty="0">
                <a:ea typeface="Calibri"/>
                <a:cs typeface="Arial"/>
              </a:rPr>
            </a:br>
            <a:r>
              <a:rPr lang="en-US" sz="3200" dirty="0">
                <a:latin typeface="Times New Roman"/>
                <a:ea typeface="Times New Roman"/>
              </a:rPr>
              <a:t/>
            </a:r>
            <a:br>
              <a:rPr lang="en-US" sz="3200" dirty="0">
                <a:latin typeface="Times New Roman"/>
                <a:ea typeface="Times New Roman"/>
              </a:rPr>
            </a:br>
            <a:endParaRPr lang="ar-MA" dirty="0"/>
          </a:p>
        </p:txBody>
      </p:sp>
      <p:sp>
        <p:nvSpPr>
          <p:cNvPr id="3" name="عنوان فرعي 2"/>
          <p:cNvSpPr>
            <a:spLocks noGrp="1"/>
          </p:cNvSpPr>
          <p:nvPr>
            <p:ph type="subTitle" idx="1"/>
          </p:nvPr>
        </p:nvSpPr>
        <p:spPr>
          <a:xfrm>
            <a:off x="1371600" y="2852936"/>
            <a:ext cx="6656784" cy="2785864"/>
          </a:xfrm>
        </p:spPr>
        <p:txBody>
          <a:bodyPr>
            <a:normAutofit/>
          </a:bodyPr>
          <a:lstStyle/>
          <a:p>
            <a:r>
              <a:rPr lang="ar-SA" sz="4000" b="1" dirty="0">
                <a:solidFill>
                  <a:srgbClr val="FF0000"/>
                </a:solidFill>
                <a:latin typeface="Times New Roman"/>
                <a:ea typeface="Arial"/>
              </a:rPr>
              <a:t>تقديم</a:t>
            </a:r>
            <a:r>
              <a:rPr lang="en-US" sz="2900" dirty="0">
                <a:solidFill>
                  <a:prstClr val="black"/>
                </a:solidFill>
                <a:latin typeface="Times New Roman"/>
                <a:ea typeface="Times New Roman"/>
                <a:cs typeface="+mj-cs"/>
              </a:rPr>
              <a:t/>
            </a:r>
            <a:br>
              <a:rPr lang="en-US" sz="2900" dirty="0">
                <a:solidFill>
                  <a:prstClr val="black"/>
                </a:solidFill>
                <a:latin typeface="Times New Roman"/>
                <a:ea typeface="Times New Roman"/>
                <a:cs typeface="+mj-cs"/>
              </a:rPr>
            </a:br>
            <a:r>
              <a:rPr lang="ar-SA" sz="4000" dirty="0">
                <a:solidFill>
                  <a:srgbClr val="000000"/>
                </a:solidFill>
                <a:latin typeface="Times New Roman"/>
                <a:ea typeface="Arial"/>
              </a:rPr>
              <a:t>ا. م. د. انتهاء عباس </a:t>
            </a:r>
            <a:r>
              <a:rPr lang="ar-SA" sz="4000" dirty="0" err="1">
                <a:solidFill>
                  <a:srgbClr val="000000"/>
                </a:solidFill>
                <a:latin typeface="Times New Roman"/>
                <a:ea typeface="Arial"/>
              </a:rPr>
              <a:t>عليوي</a:t>
            </a:r>
            <a:r>
              <a:rPr lang="en-US" sz="2900" dirty="0">
                <a:solidFill>
                  <a:prstClr val="black"/>
                </a:solidFill>
                <a:latin typeface="Times New Roman"/>
                <a:ea typeface="Times New Roman"/>
                <a:cs typeface="+mj-cs"/>
              </a:rPr>
              <a:t/>
            </a:r>
            <a:br>
              <a:rPr lang="en-US" sz="2900" dirty="0">
                <a:solidFill>
                  <a:prstClr val="black"/>
                </a:solidFill>
                <a:latin typeface="Times New Roman"/>
                <a:ea typeface="Times New Roman"/>
                <a:cs typeface="+mj-cs"/>
              </a:rPr>
            </a:br>
            <a:r>
              <a:rPr lang="ar-SA" sz="4000">
                <a:solidFill>
                  <a:srgbClr val="00B050"/>
                </a:solidFill>
                <a:ea typeface="Arial"/>
              </a:rPr>
              <a:t>كلية </a:t>
            </a:r>
            <a:r>
              <a:rPr lang="ar-SA" sz="4000" smtClean="0">
                <a:solidFill>
                  <a:srgbClr val="00B050"/>
                </a:solidFill>
                <a:ea typeface="Arial"/>
              </a:rPr>
              <a:t>الآداب </a:t>
            </a:r>
            <a:r>
              <a:rPr lang="ar-SA" sz="4000" dirty="0" smtClean="0">
                <a:solidFill>
                  <a:srgbClr val="00B050"/>
                </a:solidFill>
                <a:ea typeface="Arial"/>
              </a:rPr>
              <a:t>قسم اللغة العربية / </a:t>
            </a:r>
            <a:r>
              <a:rPr lang="ar-SA" sz="4000" dirty="0">
                <a:solidFill>
                  <a:srgbClr val="00B050"/>
                </a:solidFill>
                <a:ea typeface="Arial"/>
              </a:rPr>
              <a:t>الجامعة المستنصرية</a:t>
            </a:r>
            <a:endParaRPr lang="ar-MA" dirty="0"/>
          </a:p>
        </p:txBody>
      </p:sp>
    </p:spTree>
    <p:extLst>
      <p:ext uri="{BB962C8B-B14F-4D97-AF65-F5344CB8AC3E}">
        <p14:creationId xmlns:p14="http://schemas.microsoft.com/office/powerpoint/2010/main" val="2508598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solidFill>
                  <a:srgbClr val="C00000"/>
                </a:solidFill>
                <a:ea typeface="Calibri"/>
                <a:cs typeface="Arial"/>
              </a:rPr>
              <a:t>تعريفها</a:t>
            </a:r>
            <a:endParaRPr lang="ar-MA" dirty="0">
              <a:solidFill>
                <a:srgbClr val="C00000"/>
              </a:solidFill>
            </a:endParaRPr>
          </a:p>
        </p:txBody>
      </p:sp>
      <p:sp>
        <p:nvSpPr>
          <p:cNvPr id="3" name="عنصر نائب للمحتوى 2"/>
          <p:cNvSpPr>
            <a:spLocks noGrp="1"/>
          </p:cNvSpPr>
          <p:nvPr>
            <p:ph idx="1"/>
          </p:nvPr>
        </p:nvSpPr>
        <p:spPr/>
        <p:txBody>
          <a:bodyPr/>
          <a:lstStyle/>
          <a:p>
            <a:r>
              <a:rPr lang="ar-SA" dirty="0">
                <a:solidFill>
                  <a:srgbClr val="C00000"/>
                </a:solidFill>
                <a:ea typeface="Calibri"/>
              </a:rPr>
              <a:t>علامات الترقيم </a:t>
            </a:r>
            <a:r>
              <a:rPr lang="ar-SA" dirty="0">
                <a:ea typeface="Calibri"/>
              </a:rPr>
              <a:t>: هي علامات ورموز متفق عليها توضع في النص المكتوب بهدف تنظيمه وتيسير قراءته وفهمه، </a:t>
            </a:r>
            <a:r>
              <a:rPr lang="ar-SA" u="sng" dirty="0">
                <a:solidFill>
                  <a:srgbClr val="C00000"/>
                </a:solidFill>
                <a:ea typeface="Calibri"/>
              </a:rPr>
              <a:t>وهي لا تعتبر حروفاً</a:t>
            </a:r>
            <a:r>
              <a:rPr lang="ar-SA" dirty="0">
                <a:ea typeface="Calibri"/>
              </a:rPr>
              <a:t>، </a:t>
            </a:r>
            <a:r>
              <a:rPr lang="ar-SA" u="sng" dirty="0">
                <a:solidFill>
                  <a:srgbClr val="FF0000"/>
                </a:solidFill>
                <a:ea typeface="Calibri"/>
              </a:rPr>
              <a:t>وهي غير منطوقة</a:t>
            </a:r>
            <a:r>
              <a:rPr lang="ar-SA" dirty="0">
                <a:ea typeface="Calibri"/>
              </a:rPr>
              <a:t>. وقد تختلف استخدامات علامات الترقيم وقواعدها حسب اللغة وتطور تلك اللغة عبر الزمن. ومن الاستخدامات الشائعة لعلامات الترقيم في اللغة العربية: </a:t>
            </a:r>
            <a:r>
              <a:rPr lang="ar-SA" b="1" dirty="0">
                <a:solidFill>
                  <a:schemeClr val="tx2"/>
                </a:solidFill>
                <a:ea typeface="Calibri"/>
              </a:rPr>
              <a:t>الفصل بين أجزاء الحديث والمعاني، تحديد مواقع الوقوف في النص والاقتباس النصي وإظهار التعجب أو الاستفهام وتحديد علاقة الجمل </a:t>
            </a:r>
            <a:r>
              <a:rPr lang="ar-SA" b="1" dirty="0" smtClean="0">
                <a:solidFill>
                  <a:schemeClr val="tx2"/>
                </a:solidFill>
                <a:ea typeface="Calibri"/>
              </a:rPr>
              <a:t>ببعضها.</a:t>
            </a:r>
            <a:endParaRPr lang="ar-MA" b="1" dirty="0">
              <a:solidFill>
                <a:schemeClr val="tx2"/>
              </a:solidFill>
            </a:endParaRPr>
          </a:p>
        </p:txBody>
      </p:sp>
    </p:spTree>
    <p:extLst>
      <p:ext uri="{BB962C8B-B14F-4D97-AF65-F5344CB8AC3E}">
        <p14:creationId xmlns:p14="http://schemas.microsoft.com/office/powerpoint/2010/main" val="4237409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C00000"/>
                </a:solidFill>
                <a:ea typeface="Calibri"/>
                <a:cs typeface="Arial"/>
              </a:rPr>
              <a:t>تاريخ الترقيم في اللغة العربية</a:t>
            </a:r>
            <a:endParaRPr lang="ar-MA" dirty="0">
              <a:solidFill>
                <a:srgbClr val="C00000"/>
              </a:solidFill>
            </a:endParaRPr>
          </a:p>
        </p:txBody>
      </p:sp>
      <p:sp>
        <p:nvSpPr>
          <p:cNvPr id="3" name="عنصر نائب للمحتوى 2"/>
          <p:cNvSpPr>
            <a:spLocks noGrp="1"/>
          </p:cNvSpPr>
          <p:nvPr>
            <p:ph idx="1"/>
          </p:nvPr>
        </p:nvSpPr>
        <p:spPr/>
        <p:txBody>
          <a:bodyPr>
            <a:normAutofit fontScale="92500" lnSpcReduction="10000"/>
          </a:bodyPr>
          <a:lstStyle/>
          <a:p>
            <a:pPr marL="0" algn="just">
              <a:lnSpc>
                <a:spcPct val="115000"/>
              </a:lnSpc>
              <a:spcBef>
                <a:spcPts val="0"/>
              </a:spcBef>
              <a:spcAft>
                <a:spcPts val="1000"/>
              </a:spcAft>
            </a:pPr>
            <a:r>
              <a:rPr lang="ar-SA" dirty="0">
                <a:ea typeface="Calibri"/>
              </a:rPr>
              <a:t>لم يعرف العرب علامات الترقيم في الكتابة في بداية دعوة</a:t>
            </a:r>
            <a:r>
              <a:rPr lang="en-US" dirty="0">
                <a:ea typeface="Calibri"/>
                <a:cs typeface="Arial"/>
              </a:rPr>
              <a:t> </a:t>
            </a:r>
            <a:r>
              <a:rPr lang="ar-SA" u="sng" dirty="0">
                <a:solidFill>
                  <a:srgbClr val="0000FF"/>
                </a:solidFill>
                <a:ea typeface="Calibri"/>
                <a:hlinkClick r:id="rId2" tooltip="الإسلام"/>
              </a:rPr>
              <a:t>الإسلام</a:t>
            </a:r>
            <a:r>
              <a:rPr lang="ar-SA" dirty="0">
                <a:ea typeface="Calibri"/>
              </a:rPr>
              <a:t>، ومع انتشار الرقعة للدولة المسلمة ودخول اجناس غير عربية بدأ العرب أوَّلًا بتنقيط الحروف على يد</a:t>
            </a:r>
            <a:r>
              <a:rPr lang="en-US" dirty="0">
                <a:ea typeface="Calibri"/>
                <a:cs typeface="Arial"/>
              </a:rPr>
              <a:t> </a:t>
            </a:r>
            <a:r>
              <a:rPr lang="ar-SA" u="sng" dirty="0">
                <a:solidFill>
                  <a:srgbClr val="0000FF"/>
                </a:solidFill>
                <a:ea typeface="Calibri"/>
                <a:hlinkClick r:id="rId3" tooltip="أبو الأسود الدؤلي"/>
              </a:rPr>
              <a:t>أبو الأسود الدؤلي</a:t>
            </a:r>
            <a:r>
              <a:rPr lang="en-US" dirty="0">
                <a:ea typeface="Calibri"/>
                <a:cs typeface="Arial"/>
              </a:rPr>
              <a:t> (69 </a:t>
            </a:r>
            <a:r>
              <a:rPr lang="ar-SA" dirty="0">
                <a:ea typeface="Calibri"/>
              </a:rPr>
              <a:t>هـ) ولمعرفة مكان توقف القرّاء، أخذوا يضعون دائرة وفي داخلها نقطة، أو يخرج منها خط، كأداة للفصل بين الجمل ، ثم أدخل الاستاذ </a:t>
            </a:r>
            <a:r>
              <a:rPr lang="en-US" dirty="0">
                <a:ea typeface="Calibri"/>
                <a:cs typeface="Arial"/>
              </a:rPr>
              <a:t> </a:t>
            </a:r>
            <a:r>
              <a:rPr lang="ar-SA" u="sng" dirty="0">
                <a:solidFill>
                  <a:srgbClr val="0000FF"/>
                </a:solidFill>
                <a:ea typeface="Calibri"/>
                <a:hlinkClick r:id="rId4" tooltip="أحمد زكي باشا"/>
              </a:rPr>
              <a:t>أحمد زكى باشا</a:t>
            </a:r>
            <a:r>
              <a:rPr lang="en-US" dirty="0">
                <a:ea typeface="Calibri"/>
                <a:cs typeface="Arial"/>
              </a:rPr>
              <a:t> </a:t>
            </a:r>
            <a:r>
              <a:rPr lang="ar-SA" dirty="0">
                <a:ea typeface="Calibri"/>
              </a:rPr>
              <a:t>علامات الترقيم إلى اللغة العربية لأنه رأى أن اللسان العربي مهما بلغ درجة العلم لا يتسنّى له في أكثر الأحيان أن يتعرّف على مواقع فصل الجمل وتقسيم العبارات، وذلك في رسالته 1912م.</a:t>
            </a:r>
            <a:endParaRPr lang="en-US" sz="2400" dirty="0">
              <a:ea typeface="Calibri"/>
              <a:cs typeface="Arial"/>
            </a:endParaRPr>
          </a:p>
        </p:txBody>
      </p:sp>
    </p:spTree>
    <p:extLst>
      <p:ext uri="{BB962C8B-B14F-4D97-AF65-F5344CB8AC3E}">
        <p14:creationId xmlns:p14="http://schemas.microsoft.com/office/powerpoint/2010/main" val="1617993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147248" cy="706090"/>
          </a:xfrm>
        </p:spPr>
        <p:txBody>
          <a:bodyPr>
            <a:normAutofit fontScale="90000"/>
          </a:bodyPr>
          <a:lstStyle/>
          <a:p>
            <a:r>
              <a:rPr lang="ar-SA" dirty="0">
                <a:solidFill>
                  <a:srgbClr val="C00000"/>
                </a:solidFill>
                <a:ea typeface="Calibri"/>
                <a:cs typeface="Arial"/>
              </a:rPr>
              <a:t>انواعها</a:t>
            </a:r>
            <a:endParaRPr lang="ar-MA" dirty="0">
              <a:solidFill>
                <a:srgbClr val="C00000"/>
              </a:solidFill>
            </a:endParaRPr>
          </a:p>
        </p:txBody>
      </p:sp>
      <p:sp>
        <p:nvSpPr>
          <p:cNvPr id="3" name="عنصر نائب للمحتوى 2"/>
          <p:cNvSpPr>
            <a:spLocks noGrp="1"/>
          </p:cNvSpPr>
          <p:nvPr>
            <p:ph idx="1"/>
          </p:nvPr>
        </p:nvSpPr>
        <p:spPr>
          <a:xfrm>
            <a:off x="457200" y="764704"/>
            <a:ext cx="8363272" cy="5361459"/>
          </a:xfrm>
        </p:spPr>
        <p:txBody>
          <a:bodyPr>
            <a:normAutofit fontScale="92500" lnSpcReduction="20000"/>
          </a:bodyPr>
          <a:lstStyle/>
          <a:p>
            <a:pPr fontAlgn="base">
              <a:buFont typeface="Arial"/>
              <a:buChar char="•"/>
            </a:pPr>
            <a:r>
              <a:rPr lang="ar-MA" dirty="0">
                <a:solidFill>
                  <a:srgbClr val="3D4459"/>
                </a:solidFill>
                <a:latin typeface="Droid Arabic Kufi"/>
              </a:rPr>
              <a:t>النقطة (.).</a:t>
            </a:r>
          </a:p>
          <a:p>
            <a:pPr fontAlgn="base">
              <a:buFont typeface="Arial"/>
              <a:buChar char="•"/>
            </a:pPr>
            <a:r>
              <a:rPr lang="ar-MA" dirty="0">
                <a:solidFill>
                  <a:srgbClr val="3D4459"/>
                </a:solidFill>
                <a:latin typeface="Droid Arabic Kufi"/>
              </a:rPr>
              <a:t>  الفاصلة (،).</a:t>
            </a:r>
          </a:p>
          <a:p>
            <a:pPr fontAlgn="base">
              <a:buFont typeface="Arial"/>
              <a:buChar char="•"/>
            </a:pPr>
            <a:r>
              <a:rPr lang="ar-MA" dirty="0">
                <a:solidFill>
                  <a:srgbClr val="3D4459"/>
                </a:solidFill>
                <a:latin typeface="Droid Arabic Kufi"/>
              </a:rPr>
              <a:t>  الفاصلة المنقوطة (؛).</a:t>
            </a:r>
          </a:p>
          <a:p>
            <a:pPr fontAlgn="base">
              <a:buFont typeface="Arial"/>
              <a:buChar char="•"/>
            </a:pPr>
            <a:r>
              <a:rPr lang="ar-MA" dirty="0">
                <a:solidFill>
                  <a:srgbClr val="3D4459"/>
                </a:solidFill>
                <a:latin typeface="Droid Arabic Kufi"/>
              </a:rPr>
              <a:t>  النقطتين (:).</a:t>
            </a:r>
          </a:p>
          <a:p>
            <a:pPr fontAlgn="base">
              <a:buFont typeface="Arial"/>
              <a:buChar char="•"/>
            </a:pPr>
            <a:r>
              <a:rPr lang="ar-MA" dirty="0">
                <a:solidFill>
                  <a:srgbClr val="3D4459"/>
                </a:solidFill>
                <a:latin typeface="Droid Arabic Kufi"/>
              </a:rPr>
              <a:t>  علامة الاستفهام، والتعجب. (؟ و</a:t>
            </a:r>
            <a:r>
              <a:rPr lang="ar-MA" dirty="0" smtClean="0">
                <a:solidFill>
                  <a:srgbClr val="3D4459"/>
                </a:solidFill>
                <a:latin typeface="Droid Arabic Kufi"/>
              </a:rPr>
              <a:t>!).</a:t>
            </a:r>
            <a:endParaRPr lang="ar-SA" dirty="0" smtClean="0">
              <a:solidFill>
                <a:srgbClr val="3D4459"/>
              </a:solidFill>
              <a:latin typeface="Droid Arabic Kufi"/>
            </a:endParaRPr>
          </a:p>
          <a:p>
            <a:pPr fontAlgn="base">
              <a:buFont typeface="Arial"/>
              <a:buChar char="•"/>
            </a:pPr>
            <a:r>
              <a:rPr lang="ar-SA" dirty="0" smtClean="0">
                <a:solidFill>
                  <a:srgbClr val="C00000"/>
                </a:solidFill>
                <a:latin typeface="Droid Arabic Kufi"/>
              </a:rPr>
              <a:t>ويمكن تقسيمها :</a:t>
            </a:r>
          </a:p>
          <a:p>
            <a:r>
              <a:rPr lang="ar-MA" b="1" dirty="0">
                <a:solidFill>
                  <a:srgbClr val="3D4459"/>
                </a:solidFill>
                <a:latin typeface="Droid Arabic Kufi"/>
              </a:rPr>
              <a:t>علامات الوقف ( ، ؛ . )</a:t>
            </a:r>
            <a:endParaRPr lang="ar-MA" dirty="0">
              <a:solidFill>
                <a:srgbClr val="3D4459"/>
              </a:solidFill>
              <a:latin typeface="Droid Arabic Kufi"/>
            </a:endParaRPr>
          </a:p>
          <a:p>
            <a:r>
              <a:rPr lang="ar-MA" b="1" dirty="0">
                <a:solidFill>
                  <a:srgbClr val="3D4459"/>
                </a:solidFill>
                <a:latin typeface="Droid Arabic Kufi"/>
              </a:rPr>
              <a:t>علامات النبرات الصوتية ( : … ! ؟ )</a:t>
            </a:r>
            <a:endParaRPr lang="ar-MA" dirty="0">
              <a:solidFill>
                <a:srgbClr val="3D4459"/>
              </a:solidFill>
              <a:latin typeface="Droid Arabic Kufi"/>
            </a:endParaRPr>
          </a:p>
          <a:p>
            <a:r>
              <a:rPr lang="ar-MA" b="1" dirty="0">
                <a:solidFill>
                  <a:srgbClr val="3D4459"/>
                </a:solidFill>
                <a:latin typeface="Droid Arabic Kufi"/>
              </a:rPr>
              <a:t>علامات الحصر </a:t>
            </a:r>
            <a:r>
              <a:rPr lang="ar-MA" b="1" dirty="0">
                <a:solidFill>
                  <a:srgbClr val="C00000"/>
                </a:solidFill>
                <a:latin typeface="Droid Arabic Kufi"/>
              </a:rPr>
              <a:t>( </a:t>
            </a:r>
            <a:r>
              <a:rPr lang="ar-MA" b="1" dirty="0">
                <a:solidFill>
                  <a:srgbClr val="3D4459"/>
                </a:solidFill>
                <a:latin typeface="Droid Arabic Kufi"/>
              </a:rPr>
              <a:t>( ) &lt;&lt; &gt;&gt; ” ” { } </a:t>
            </a:r>
            <a:r>
              <a:rPr lang="ar-MA" b="1" dirty="0">
                <a:solidFill>
                  <a:srgbClr val="C00000"/>
                </a:solidFill>
                <a:latin typeface="Droid Arabic Kufi"/>
              </a:rPr>
              <a:t>)</a:t>
            </a:r>
            <a:endParaRPr lang="ar-MA" dirty="0">
              <a:solidFill>
                <a:srgbClr val="C00000"/>
              </a:solidFill>
              <a:latin typeface="Droid Arabic Kufi"/>
            </a:endParaRPr>
          </a:p>
          <a:p>
            <a:r>
              <a:rPr lang="ar-MA" b="1" dirty="0">
                <a:solidFill>
                  <a:srgbClr val="3D4459"/>
                </a:solidFill>
                <a:latin typeface="Droid Arabic Kufi"/>
              </a:rPr>
              <a:t>علامات الإشارات المستخدمة في البرمجة، أو الرياضيات ( &lt; &gt; * / &amp; ^ )</a:t>
            </a:r>
            <a:endParaRPr lang="ar-MA" dirty="0">
              <a:solidFill>
                <a:srgbClr val="3D4459"/>
              </a:solidFill>
              <a:latin typeface="Droid Arabic Kufi"/>
            </a:endParaRPr>
          </a:p>
          <a:p>
            <a:pPr fontAlgn="base">
              <a:buFont typeface="Arial"/>
              <a:buChar char="•"/>
            </a:pPr>
            <a:endParaRPr lang="ar-MA" dirty="0">
              <a:solidFill>
                <a:srgbClr val="3D4459"/>
              </a:solidFill>
              <a:latin typeface="Droid Arabic Kufi"/>
            </a:endParaRPr>
          </a:p>
        </p:txBody>
      </p:sp>
    </p:spTree>
    <p:extLst>
      <p:ext uri="{BB962C8B-B14F-4D97-AF65-F5344CB8AC3E}">
        <p14:creationId xmlns:p14="http://schemas.microsoft.com/office/powerpoint/2010/main" val="3882914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أهميتها</a:t>
            </a:r>
            <a:endParaRPr lang="ar-MA" dirty="0"/>
          </a:p>
        </p:txBody>
      </p:sp>
      <p:sp>
        <p:nvSpPr>
          <p:cNvPr id="3" name="عنصر نائب للمحتوى 2"/>
          <p:cNvSpPr>
            <a:spLocks noGrp="1"/>
          </p:cNvSpPr>
          <p:nvPr>
            <p:ph idx="1"/>
          </p:nvPr>
        </p:nvSpPr>
        <p:spPr/>
        <p:txBody>
          <a:bodyPr>
            <a:normAutofit/>
          </a:bodyPr>
          <a:lstStyle/>
          <a:p>
            <a:pPr>
              <a:buFont typeface="Arial"/>
              <a:buChar char="•"/>
            </a:pPr>
            <a:r>
              <a:rPr lang="ar-SA" sz="2800" dirty="0" smtClean="0">
                <a:solidFill>
                  <a:srgbClr val="0C0C0C"/>
                </a:solidFill>
                <a:latin typeface="Noto Kufi Arabic"/>
              </a:rPr>
              <a:t>أ</a:t>
            </a:r>
            <a:r>
              <a:rPr lang="ar-MA" sz="2800" dirty="0" smtClean="0">
                <a:solidFill>
                  <a:srgbClr val="0C0C0C"/>
                </a:solidFill>
                <a:latin typeface="Noto Kufi Arabic"/>
              </a:rPr>
              <a:t>ن </a:t>
            </a:r>
            <a:r>
              <a:rPr lang="ar-MA" sz="2800" dirty="0">
                <a:solidFill>
                  <a:srgbClr val="0C0C0C"/>
                </a:solidFill>
                <a:latin typeface="Noto Kufi Arabic"/>
              </a:rPr>
              <a:t>لكل بناء أساس، وإذا كانت قوة هذا البناء وصلابته مرهونة بقوة وصلابة هذا الأساس، فإن أساس بناء الأمم هو الشباب؛ فالشباب في المجتمع كالقلب في الجسد، يبعث فيه أسباب الحياة، فالشباب هو الذي يفكر ويبتكر، ويدبر ويخترع، ويعمل وينتج، ومن ثم فهو مقياس تقدم الأمم وتخلفها.</a:t>
            </a:r>
          </a:p>
          <a:p>
            <a:endParaRPr lang="ar-MA" dirty="0"/>
          </a:p>
        </p:txBody>
      </p:sp>
    </p:spTree>
    <p:extLst>
      <p:ext uri="{BB962C8B-B14F-4D97-AF65-F5344CB8AC3E}">
        <p14:creationId xmlns:p14="http://schemas.microsoft.com/office/powerpoint/2010/main" val="3180162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C00000"/>
                </a:solidFill>
              </a:rPr>
              <a:t>نماذج تطبيقية </a:t>
            </a:r>
            <a:endParaRPr lang="ar-MA" dirty="0"/>
          </a:p>
        </p:txBody>
      </p:sp>
      <p:sp>
        <p:nvSpPr>
          <p:cNvPr id="3" name="عنصر نائب للمحتوى 2"/>
          <p:cNvSpPr>
            <a:spLocks noGrp="1"/>
          </p:cNvSpPr>
          <p:nvPr>
            <p:ph idx="1"/>
          </p:nvPr>
        </p:nvSpPr>
        <p:spPr>
          <a:xfrm>
            <a:off x="457200" y="1600200"/>
            <a:ext cx="8507288" cy="5257800"/>
          </a:xfrm>
        </p:spPr>
        <p:txBody>
          <a:bodyPr>
            <a:noAutofit/>
          </a:bodyPr>
          <a:lstStyle/>
          <a:p>
            <a:pPr marL="0" lvl="0" indent="0">
              <a:buNone/>
            </a:pPr>
            <a:r>
              <a:rPr lang="ar-SA" sz="2400" dirty="0" smtClean="0">
                <a:solidFill>
                  <a:srgbClr val="0C0C0C"/>
                </a:solidFill>
                <a:latin typeface="Noto Kufi Arabic"/>
              </a:rPr>
              <a:t>  </a:t>
            </a:r>
            <a:r>
              <a:rPr lang="ar-MA" sz="2400" dirty="0" smtClean="0">
                <a:solidFill>
                  <a:srgbClr val="0C0C0C"/>
                </a:solidFill>
                <a:latin typeface="Noto Kufi Arabic"/>
              </a:rPr>
              <a:t>وقد </a:t>
            </a:r>
            <a:r>
              <a:rPr lang="ar-MA" sz="2400" dirty="0">
                <a:solidFill>
                  <a:srgbClr val="0C0C0C"/>
                </a:solidFill>
                <a:latin typeface="Noto Kufi Arabic"/>
              </a:rPr>
              <a:t>قال (صلى الله عليه وسلم): “نصرت بالشباب”، فكيف لا يكون لشباب نواة الأمة والمجتمع وهم نواة الإسلام، وشجرته الأولى؟!</a:t>
            </a:r>
          </a:p>
          <a:p>
            <a:pPr marL="0" lvl="0" indent="0" algn="just">
              <a:buNone/>
            </a:pPr>
            <a:r>
              <a:rPr lang="ar-SA" sz="2400" smtClean="0">
                <a:solidFill>
                  <a:srgbClr val="0C0C0C"/>
                </a:solidFill>
                <a:latin typeface="Noto Kufi Arabic"/>
              </a:rPr>
              <a:t>   </a:t>
            </a:r>
            <a:r>
              <a:rPr lang="ar-MA" sz="2400" smtClean="0">
                <a:solidFill>
                  <a:srgbClr val="0C0C0C"/>
                </a:solidFill>
                <a:latin typeface="Noto Kufi Arabic"/>
              </a:rPr>
              <a:t>إن </a:t>
            </a:r>
            <a:r>
              <a:rPr lang="ar-MA" sz="2400" dirty="0">
                <a:solidFill>
                  <a:srgbClr val="0C0C0C"/>
                </a:solidFill>
                <a:latin typeface="Noto Kufi Arabic"/>
              </a:rPr>
              <a:t>للشباب حقوقًا على الأمة، كما أن عليه واجبات لها، ومن أمس الحقوق التي ينبغي على المجتمع أن يقدمها لرعاية الشباب: حسن التربية والرعاية، والتربية: بدنية، وعقلية، وثقافية، وعلمية؛ فمن حق الشباب أن ينمي جسده من خلال الرياضة، ومن حقه أن يحيا حياةً كريمة، ومن حقه أن يربى تربيةً دينيةً سويةً، ومن حقه أن تتوفر له فرصة التعليم، وأن يأخذ منها أقصى ما يستطيع؛ ليرقى بنفسه ووطنه.</a:t>
            </a:r>
          </a:p>
          <a:p>
            <a:pPr marL="0" lvl="0" indent="0" algn="just">
              <a:buNone/>
            </a:pPr>
            <a:r>
              <a:rPr lang="ar-MA" sz="2400" dirty="0">
                <a:solidFill>
                  <a:srgbClr val="0C0C0C"/>
                </a:solidFill>
                <a:latin typeface="Noto Kufi Arabic"/>
              </a:rPr>
              <a:t>وفي المقابل نجد أن الشباب عليهم واجبات ومهامًا جسامًا تجاه أوطانهم، فعليهم -قبل كل شيء- أن يتسلحوا بالحميد من الأخلاق ويعتصموا بدينهم، ثم عليهم أن يطلقوا العنان </a:t>
            </a:r>
            <a:r>
              <a:rPr lang="ar-MA" sz="2400" dirty="0" smtClean="0">
                <a:solidFill>
                  <a:srgbClr val="0C0C0C"/>
                </a:solidFill>
                <a:latin typeface="Noto Kufi Arabic"/>
              </a:rPr>
              <a:t>لجهدهم</a:t>
            </a:r>
            <a:r>
              <a:rPr lang="ar-SA" sz="2400" dirty="0" smtClean="0">
                <a:solidFill>
                  <a:srgbClr val="0C0C0C"/>
                </a:solidFill>
                <a:latin typeface="Noto Kufi Arabic"/>
              </a:rPr>
              <a:t> </a:t>
            </a:r>
            <a:r>
              <a:rPr lang="ar-MA" sz="2400" dirty="0" smtClean="0">
                <a:solidFill>
                  <a:srgbClr val="0C0C0C"/>
                </a:solidFill>
                <a:latin typeface="Noto Kufi Arabic"/>
              </a:rPr>
              <a:t>في </a:t>
            </a:r>
            <a:r>
              <a:rPr lang="ar-MA" sz="2400" dirty="0">
                <a:solidFill>
                  <a:srgbClr val="0C0C0C"/>
                </a:solidFill>
                <a:latin typeface="Noto Kufi Arabic"/>
              </a:rPr>
              <a:t>تحصيل العلم النافع، فلا تتقدم أمة بلا علم يدعمه الخلق القويم، </a:t>
            </a:r>
            <a:r>
              <a:rPr lang="ar-SA" sz="2400" dirty="0" smtClean="0">
                <a:solidFill>
                  <a:srgbClr val="0C0C0C"/>
                </a:solidFill>
                <a:latin typeface="Noto Kufi Arabic"/>
              </a:rPr>
              <a:t>هذا </a:t>
            </a:r>
            <a:r>
              <a:rPr lang="ar-MA" sz="2400" dirty="0" smtClean="0">
                <a:solidFill>
                  <a:srgbClr val="0C0C0C"/>
                </a:solidFill>
                <a:latin typeface="Noto Kufi Arabic"/>
              </a:rPr>
              <a:t>الذي </a:t>
            </a:r>
            <a:r>
              <a:rPr lang="ar-MA" sz="2400" dirty="0">
                <a:solidFill>
                  <a:srgbClr val="0C0C0C"/>
                </a:solidFill>
                <a:latin typeface="Noto Kufi Arabic"/>
              </a:rPr>
              <a:t>نطالب به الشباب ليس فقط في ميادين القتال وساحات النزال، بل هو أيضًا في المصنع والمدرسة والجامعة والعمل، وفي كل موقع يرقى بالأمة والمجتمع.</a:t>
            </a:r>
            <a:endParaRPr lang="ar-MA" sz="2400" dirty="0">
              <a:solidFill>
                <a:srgbClr val="3D4459"/>
              </a:solidFill>
              <a:latin typeface="Droid Arabic Kufi"/>
            </a:endParaRPr>
          </a:p>
        </p:txBody>
      </p:sp>
    </p:spTree>
    <p:extLst>
      <p:ext uri="{BB962C8B-B14F-4D97-AF65-F5344CB8AC3E}">
        <p14:creationId xmlns:p14="http://schemas.microsoft.com/office/powerpoint/2010/main" val="328913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solidFill>
                  <a:srgbClr val="C00000"/>
                </a:solidFill>
              </a:rPr>
              <a:t>نماذج تطبيقية </a:t>
            </a:r>
            <a:endParaRPr lang="ar-MA" dirty="0">
              <a:solidFill>
                <a:srgbClr val="C00000"/>
              </a:solidFill>
            </a:endParaRPr>
          </a:p>
        </p:txBody>
      </p:sp>
      <p:sp>
        <p:nvSpPr>
          <p:cNvPr id="3" name="عنصر نائب للمحتوى 2"/>
          <p:cNvSpPr>
            <a:spLocks noGrp="1"/>
          </p:cNvSpPr>
          <p:nvPr>
            <p:ph idx="1"/>
          </p:nvPr>
        </p:nvSpPr>
        <p:spPr>
          <a:xfrm>
            <a:off x="467544" y="1556792"/>
            <a:ext cx="8229600" cy="4525963"/>
          </a:xfrm>
        </p:spPr>
        <p:txBody>
          <a:bodyPr>
            <a:normAutofit/>
          </a:bodyPr>
          <a:lstStyle/>
          <a:p>
            <a:pPr marL="0" indent="0" algn="just">
              <a:buNone/>
            </a:pPr>
            <a:r>
              <a:rPr lang="ar-SA" dirty="0" smtClean="0">
                <a:solidFill>
                  <a:srgbClr val="0C0C0C"/>
                </a:solidFill>
                <a:latin typeface="Noto Kufi Arabic"/>
              </a:rPr>
              <a:t>قال </a:t>
            </a:r>
            <a:r>
              <a:rPr lang="ar-MA" dirty="0" smtClean="0">
                <a:solidFill>
                  <a:srgbClr val="0C0C0C"/>
                </a:solidFill>
                <a:latin typeface="Noto Kufi Arabic"/>
              </a:rPr>
              <a:t>مصطفى </a:t>
            </a:r>
            <a:r>
              <a:rPr lang="ar-MA" dirty="0">
                <a:solidFill>
                  <a:srgbClr val="0C0C0C"/>
                </a:solidFill>
                <a:latin typeface="Noto Kufi Arabic"/>
              </a:rPr>
              <a:t>كامل: الشاب الغيور على وطنه، يجاهد باللسان والقلم ما وسعه الجهاد، حتى يسقط شهيدًا بعد أن أبلى بلاءً حسنًا، </a:t>
            </a:r>
            <a:r>
              <a:rPr lang="ar-MA" dirty="0" smtClean="0">
                <a:solidFill>
                  <a:srgbClr val="0C0C0C"/>
                </a:solidFill>
                <a:latin typeface="Noto Kufi Arabic"/>
              </a:rPr>
              <a:t>فيا </a:t>
            </a:r>
            <a:r>
              <a:rPr lang="ar-MA" dirty="0">
                <a:solidFill>
                  <a:srgbClr val="0C0C0C"/>
                </a:solidFill>
                <a:latin typeface="Noto Kufi Arabic"/>
              </a:rPr>
              <a:t>أيها الشباب، كونوا درعًا لأمتكم، واتخذوا القدوة الحسنة من أسلافكم الصالحين المجاهدين، وإياكم وانتظار الحق قبل أداء الواجب، واعملوا وسددوا وقاربوا؛ لكي تحققوا لأمتكم الخير والنماء، لأنفسكم المجد والرفعة، واعلموا أنكم حلقة في سلسلة لا نهاية لها، ولذا فإن مستقبل الأمة مرهون بكم، فأصلحوا حاضركم لتسلموا الراية لمن بعدكم خفاقةً عاليةً.</a:t>
            </a:r>
            <a:endParaRPr lang="ar-MA" b="0" i="0" dirty="0">
              <a:solidFill>
                <a:srgbClr val="0C0C0C"/>
              </a:solidFill>
              <a:effectLst/>
              <a:latin typeface="Noto Kufi Arabic"/>
            </a:endParaRPr>
          </a:p>
        </p:txBody>
      </p:sp>
    </p:spTree>
    <p:extLst>
      <p:ext uri="{BB962C8B-B14F-4D97-AF65-F5344CB8AC3E}">
        <p14:creationId xmlns:p14="http://schemas.microsoft.com/office/powerpoint/2010/main" val="2493874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solidFill>
                  <a:srgbClr val="C00000"/>
                </a:solidFill>
              </a:rPr>
              <a:t>نماذج تطبيقية </a:t>
            </a:r>
            <a:endParaRPr lang="ar-MA" dirty="0"/>
          </a:p>
        </p:txBody>
      </p:sp>
      <p:sp>
        <p:nvSpPr>
          <p:cNvPr id="3" name="عنصر نائب للمحتوى 2"/>
          <p:cNvSpPr>
            <a:spLocks noGrp="1"/>
          </p:cNvSpPr>
          <p:nvPr>
            <p:ph idx="1"/>
          </p:nvPr>
        </p:nvSpPr>
        <p:spPr/>
        <p:txBody>
          <a:bodyPr>
            <a:normAutofit/>
          </a:bodyPr>
          <a:lstStyle/>
          <a:p>
            <a:pPr marL="0" indent="0" algn="just">
              <a:buNone/>
            </a:pPr>
            <a:r>
              <a:rPr lang="ar-SA" sz="4000" dirty="0" smtClean="0">
                <a:solidFill>
                  <a:srgbClr val="333333"/>
                </a:solidFill>
                <a:latin typeface="Tahoma"/>
              </a:rPr>
              <a:t>غل</a:t>
            </a:r>
            <a:r>
              <a:rPr lang="ar-MA" sz="4000" dirty="0" smtClean="0">
                <a:solidFill>
                  <a:srgbClr val="333333"/>
                </a:solidFill>
                <a:latin typeface="Tahoma"/>
              </a:rPr>
              <a:t>ق </a:t>
            </a:r>
            <a:r>
              <a:rPr lang="ar-MA" sz="4000" dirty="0">
                <a:solidFill>
                  <a:srgbClr val="333333"/>
                </a:solidFill>
                <a:latin typeface="Tahoma"/>
              </a:rPr>
              <a:t>الشتاء أبواب بيتك وحاصرتك تلال الجليد من كل مكان ، </a:t>
            </a:r>
            <a:r>
              <a:rPr lang="ar-MA" sz="4000" dirty="0" smtClean="0">
                <a:solidFill>
                  <a:srgbClr val="333333"/>
                </a:solidFill>
                <a:latin typeface="Tahoma"/>
              </a:rPr>
              <a:t>فانتظر</a:t>
            </a:r>
            <a:r>
              <a:rPr lang="ar-SA" sz="4000" smtClean="0">
                <a:solidFill>
                  <a:srgbClr val="333333"/>
                </a:solidFill>
                <a:latin typeface="Tahoma"/>
              </a:rPr>
              <a:t> </a:t>
            </a:r>
            <a:r>
              <a:rPr lang="ar-MA" sz="4000" smtClean="0">
                <a:solidFill>
                  <a:srgbClr val="333333"/>
                </a:solidFill>
                <a:latin typeface="Tahoma"/>
              </a:rPr>
              <a:t>قدوم</a:t>
            </a:r>
            <a:r>
              <a:rPr lang="ar-SA" sz="4000" dirty="0" smtClean="0">
                <a:solidFill>
                  <a:srgbClr val="333333"/>
                </a:solidFill>
                <a:latin typeface="Tahoma"/>
              </a:rPr>
              <a:t> </a:t>
            </a:r>
            <a:r>
              <a:rPr lang="ar-MA" sz="4000" dirty="0" smtClean="0">
                <a:solidFill>
                  <a:srgbClr val="333333"/>
                </a:solidFill>
                <a:latin typeface="Tahoma"/>
              </a:rPr>
              <a:t>الربيع </a:t>
            </a:r>
            <a:r>
              <a:rPr lang="ar-MA" sz="4000" dirty="0">
                <a:solidFill>
                  <a:srgbClr val="333333"/>
                </a:solidFill>
                <a:latin typeface="Tahoma"/>
              </a:rPr>
              <a:t>، وافتح نوافذك لنسمات الهواء النقي ، وانظر بعيدا فسوف ترى </a:t>
            </a:r>
            <a:r>
              <a:rPr lang="ar-MA" sz="4000" dirty="0" smtClean="0">
                <a:solidFill>
                  <a:srgbClr val="333333"/>
                </a:solidFill>
                <a:latin typeface="Tahoma"/>
              </a:rPr>
              <a:t>أ</a:t>
            </a:r>
            <a:r>
              <a:rPr lang="ar-SA" sz="4000" dirty="0" smtClean="0">
                <a:solidFill>
                  <a:srgbClr val="333333"/>
                </a:solidFill>
                <a:latin typeface="Tahoma"/>
              </a:rPr>
              <a:t>س</a:t>
            </a:r>
            <a:r>
              <a:rPr lang="ar-MA" sz="4000" dirty="0" smtClean="0">
                <a:solidFill>
                  <a:srgbClr val="333333"/>
                </a:solidFill>
                <a:latin typeface="Tahoma"/>
              </a:rPr>
              <a:t>راب </a:t>
            </a:r>
            <a:r>
              <a:rPr lang="ar-MA" sz="4000" dirty="0">
                <a:solidFill>
                  <a:srgbClr val="333333"/>
                </a:solidFill>
                <a:latin typeface="Tahoma"/>
              </a:rPr>
              <a:t>الطيور وقد عادت تغني ، وسوف ترى الشمس وهي تلقي خيوطها </a:t>
            </a:r>
            <a:r>
              <a:rPr lang="ar-MA" sz="4000" dirty="0" smtClean="0">
                <a:solidFill>
                  <a:srgbClr val="333333"/>
                </a:solidFill>
                <a:latin typeface="Tahoma"/>
              </a:rPr>
              <a:t>الذهبية </a:t>
            </a:r>
            <a:r>
              <a:rPr lang="ar-MA" sz="4000" dirty="0">
                <a:solidFill>
                  <a:srgbClr val="333333"/>
                </a:solidFill>
                <a:latin typeface="Tahoma"/>
              </a:rPr>
              <a:t>فوق أغصان الشجر .</a:t>
            </a:r>
          </a:p>
          <a:p>
            <a:pPr marL="0" indent="0" algn="just">
              <a:buNone/>
            </a:pPr>
            <a:r>
              <a:rPr lang="ar-MA" sz="4000" dirty="0">
                <a:solidFill>
                  <a:srgbClr val="333333"/>
                </a:solidFill>
                <a:latin typeface="Tahoma"/>
              </a:rPr>
              <a:t> </a:t>
            </a:r>
          </a:p>
          <a:p>
            <a:pPr marL="0" indent="0">
              <a:buNone/>
            </a:pPr>
            <a:endParaRPr lang="ar-MA" sz="4000" dirty="0"/>
          </a:p>
        </p:txBody>
      </p:sp>
    </p:spTree>
    <p:extLst>
      <p:ext uri="{BB962C8B-B14F-4D97-AF65-F5344CB8AC3E}">
        <p14:creationId xmlns:p14="http://schemas.microsoft.com/office/powerpoint/2010/main" val="3649462879"/>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474</Words>
  <Application>Microsoft Office PowerPoint</Application>
  <PresentationFormat>عرض على الشاشة (3:4)‏</PresentationFormat>
  <Paragraphs>28</Paragraphs>
  <Slides>8</Slides>
  <Notes>0</Notes>
  <HiddenSlides>0</HiddenSlides>
  <MMClips>0</MMClips>
  <ScaleCrop>false</ScaleCrop>
  <HeadingPairs>
    <vt:vector size="4" baseType="variant">
      <vt:variant>
        <vt:lpstr>نسق</vt:lpstr>
      </vt:variant>
      <vt:variant>
        <vt:i4>1</vt:i4>
      </vt:variant>
      <vt:variant>
        <vt:lpstr>عناوين الشرائح</vt:lpstr>
      </vt:variant>
      <vt:variant>
        <vt:i4>8</vt:i4>
      </vt:variant>
    </vt:vector>
  </HeadingPairs>
  <TitlesOfParts>
    <vt:vector size="9" baseType="lpstr">
      <vt:lpstr>سمة Office</vt:lpstr>
      <vt:lpstr>علامات الترقيم  </vt:lpstr>
      <vt:lpstr>تعريفها</vt:lpstr>
      <vt:lpstr>تاريخ الترقيم في اللغة العربية</vt:lpstr>
      <vt:lpstr>انواعها</vt:lpstr>
      <vt:lpstr>أهميتها</vt:lpstr>
      <vt:lpstr>نماذج تطبيقية </vt:lpstr>
      <vt:lpstr>نماذج تطبيقية </vt:lpstr>
      <vt:lpstr>نماذج تطبيقية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علامات الترقيم  </dc:title>
  <dc:creator>Al_Reem</dc:creator>
  <cp:lastModifiedBy>Maher</cp:lastModifiedBy>
  <cp:revision>37</cp:revision>
  <dcterms:created xsi:type="dcterms:W3CDTF">2023-12-08T15:26:02Z</dcterms:created>
  <dcterms:modified xsi:type="dcterms:W3CDTF">2026-08-31T18:49:02Z</dcterms:modified>
</cp:coreProperties>
</file>