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15"/>
  </p:notesMasterIdLst>
  <p:sldIdLst>
    <p:sldId id="256" r:id="rId2"/>
    <p:sldId id="344" r:id="rId3"/>
    <p:sldId id="270" r:id="rId4"/>
    <p:sldId id="386" r:id="rId5"/>
    <p:sldId id="346" r:id="rId6"/>
    <p:sldId id="348" r:id="rId7"/>
    <p:sldId id="257" r:id="rId8"/>
    <p:sldId id="345" r:id="rId9"/>
    <p:sldId id="347" r:id="rId10"/>
    <p:sldId id="258" r:id="rId11"/>
    <p:sldId id="259" r:id="rId12"/>
    <p:sldId id="387" r:id="rId13"/>
    <p:sldId id="388" r:id="rId14"/>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58" d="100"/>
          <a:sy n="58"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3A6ABDC-298F-41B8-A584-F14236717D0B}" type="datetimeFigureOut">
              <a:rPr lang="ar-IQ" smtClean="0"/>
              <a:t>02/06/1447</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3AC8243B-F2CB-4150-875B-774500CF06E1}" type="slidenum">
              <a:rPr lang="ar-IQ" smtClean="0"/>
              <a:t>‹#›</a:t>
            </a:fld>
            <a:endParaRPr lang="ar-IQ"/>
          </a:p>
        </p:txBody>
      </p:sp>
    </p:spTree>
    <p:extLst>
      <p:ext uri="{BB962C8B-B14F-4D97-AF65-F5344CB8AC3E}">
        <p14:creationId xmlns:p14="http://schemas.microsoft.com/office/powerpoint/2010/main" val="1134148277"/>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1A217FA-1B79-3998-AD38-2359733AC8A1}"/>
              </a:ext>
            </a:extLst>
          </p:cNvPr>
          <p:cNvSpPr>
            <a:spLocks noGrp="1"/>
          </p:cNvSpPr>
          <p:nvPr>
            <p:ph type="ctrTitle"/>
          </p:nvPr>
        </p:nvSpPr>
        <p:spPr>
          <a:xfrm>
            <a:off x="1524000" y="1122363"/>
            <a:ext cx="9144000" cy="2387600"/>
          </a:xfrm>
        </p:spPr>
        <p:txBody>
          <a:bodyPr anchor="b"/>
          <a:lstStyle>
            <a:lvl1pPr algn="ctr">
              <a:defRPr sz="6000"/>
            </a:lvl1pPr>
          </a:lstStyle>
          <a:p>
            <a:r>
              <a:rPr lang="ar-SA"/>
              <a:t>انقر لتحرير نمط عنوان الشكل الرئيسي</a:t>
            </a:r>
            <a:endParaRPr lang="ar-IQ"/>
          </a:p>
        </p:txBody>
      </p:sp>
      <p:sp>
        <p:nvSpPr>
          <p:cNvPr id="3" name="عنوان فرعي 2">
            <a:extLst>
              <a:ext uri="{FF2B5EF4-FFF2-40B4-BE49-F238E27FC236}">
                <a16:creationId xmlns:a16="http://schemas.microsoft.com/office/drawing/2014/main" id="{BD441605-95C4-5989-979E-355B6ABB41D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ar-SA"/>
              <a:t>انقر لتحرير نمط العنوان الفرعي للشكل الرئيسي</a:t>
            </a:r>
            <a:endParaRPr lang="ar-IQ"/>
          </a:p>
        </p:txBody>
      </p:sp>
      <p:sp>
        <p:nvSpPr>
          <p:cNvPr id="4" name="عنصر نائب للتاريخ 3">
            <a:extLst>
              <a:ext uri="{FF2B5EF4-FFF2-40B4-BE49-F238E27FC236}">
                <a16:creationId xmlns:a16="http://schemas.microsoft.com/office/drawing/2014/main" id="{C7E98D27-69EE-3E92-E026-292E0EFABF83}"/>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874A1084-3AD3-B424-FFD2-62DB7E88B179}"/>
              </a:ext>
            </a:extLst>
          </p:cNvPr>
          <p:cNvSpPr>
            <a:spLocks noGrp="1"/>
          </p:cNvSpPr>
          <p:nvPr>
            <p:ph type="ftr" sz="quarter" idx="11"/>
          </p:nvPr>
        </p:nvSpPr>
        <p:spPr/>
        <p:txBody>
          <a:bodyPr/>
          <a:lstStyle/>
          <a:p>
            <a:endParaRPr lang="ar-IQ"/>
          </a:p>
        </p:txBody>
      </p:sp>
      <p:sp>
        <p:nvSpPr>
          <p:cNvPr id="6" name="عنصر نائب لرقم الشريحة 5">
            <a:extLst>
              <a:ext uri="{FF2B5EF4-FFF2-40B4-BE49-F238E27FC236}">
                <a16:creationId xmlns:a16="http://schemas.microsoft.com/office/drawing/2014/main" id="{CCD90799-64B9-335C-3EE5-27091250DC33}"/>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33204068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E782C8A9-610D-57D4-F174-A091E8054BD3}"/>
              </a:ext>
            </a:extLst>
          </p:cNvPr>
          <p:cNvSpPr>
            <a:spLocks noGrp="1"/>
          </p:cNvSpPr>
          <p:nvPr>
            <p:ph type="title"/>
          </p:nvPr>
        </p:nvSpPr>
        <p:spPr/>
        <p:txBody>
          <a:bodyPr/>
          <a:lstStyle/>
          <a:p>
            <a:r>
              <a:rPr lang="ar-SA"/>
              <a:t>انقر لتحرير نمط عنوان الشكل الرئيسي</a:t>
            </a:r>
            <a:endParaRPr lang="ar-IQ"/>
          </a:p>
        </p:txBody>
      </p:sp>
      <p:sp>
        <p:nvSpPr>
          <p:cNvPr id="3" name="عنصر نائب للمحتوى 2">
            <a:extLst>
              <a:ext uri="{FF2B5EF4-FFF2-40B4-BE49-F238E27FC236}">
                <a16:creationId xmlns:a16="http://schemas.microsoft.com/office/drawing/2014/main" id="{3002A34D-A87A-033A-3128-7BF43CD46E5B}"/>
              </a:ext>
            </a:extLst>
          </p:cNvPr>
          <p:cNvSpPr>
            <a:spLocks noGrp="1"/>
          </p:cNvSpPr>
          <p:nvPr>
            <p:ph idx="1"/>
          </p:nvPr>
        </p:nvSpPr>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تاريخ 3">
            <a:extLst>
              <a:ext uri="{FF2B5EF4-FFF2-40B4-BE49-F238E27FC236}">
                <a16:creationId xmlns:a16="http://schemas.microsoft.com/office/drawing/2014/main" id="{A760F922-BC47-2380-0D07-4C9651407D1B}"/>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81DC9C19-9425-D388-1854-292C17FC5E6C}"/>
              </a:ext>
            </a:extLst>
          </p:cNvPr>
          <p:cNvSpPr>
            <a:spLocks noGrp="1"/>
          </p:cNvSpPr>
          <p:nvPr>
            <p:ph type="ftr" sz="quarter" idx="11"/>
          </p:nvPr>
        </p:nvSpPr>
        <p:spPr/>
        <p:txBody>
          <a:bodyPr/>
          <a:lstStyle/>
          <a:p>
            <a:endParaRPr lang="ar-IQ"/>
          </a:p>
        </p:txBody>
      </p:sp>
      <p:sp>
        <p:nvSpPr>
          <p:cNvPr id="6" name="عنصر نائب لرقم الشريحة 5">
            <a:extLst>
              <a:ext uri="{FF2B5EF4-FFF2-40B4-BE49-F238E27FC236}">
                <a16:creationId xmlns:a16="http://schemas.microsoft.com/office/drawing/2014/main" id="{BE444157-C172-BCA0-6345-6152208F4A91}"/>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36149290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3E7AD5A-16EE-D338-3ACD-5A327A8DEBE7}"/>
              </a:ext>
            </a:extLst>
          </p:cNvPr>
          <p:cNvSpPr>
            <a:spLocks noGrp="1"/>
          </p:cNvSpPr>
          <p:nvPr>
            <p:ph type="title"/>
          </p:nvPr>
        </p:nvSpPr>
        <p:spPr>
          <a:xfrm>
            <a:off x="831850" y="1709738"/>
            <a:ext cx="10515600" cy="2852737"/>
          </a:xfrm>
        </p:spPr>
        <p:txBody>
          <a:bodyPr anchor="b"/>
          <a:lstStyle>
            <a:lvl1pPr>
              <a:defRPr sz="6000"/>
            </a:lvl1pPr>
          </a:lstStyle>
          <a:p>
            <a:r>
              <a:rPr lang="ar-SA"/>
              <a:t>انقر لتحرير نمط عنوان الشكل الرئيسي</a:t>
            </a:r>
            <a:endParaRPr lang="ar-IQ"/>
          </a:p>
        </p:txBody>
      </p:sp>
      <p:sp>
        <p:nvSpPr>
          <p:cNvPr id="3" name="عنصر نائب للنص 2">
            <a:extLst>
              <a:ext uri="{FF2B5EF4-FFF2-40B4-BE49-F238E27FC236}">
                <a16:creationId xmlns:a16="http://schemas.microsoft.com/office/drawing/2014/main" id="{EC5FD861-1BC9-7669-E5CA-F88B33C2C03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ar-SA"/>
              <a:t>انقر لتحرير أنماط نص الشكل الرئيسي</a:t>
            </a:r>
          </a:p>
        </p:txBody>
      </p:sp>
      <p:sp>
        <p:nvSpPr>
          <p:cNvPr id="4" name="عنصر نائب للتاريخ 3">
            <a:extLst>
              <a:ext uri="{FF2B5EF4-FFF2-40B4-BE49-F238E27FC236}">
                <a16:creationId xmlns:a16="http://schemas.microsoft.com/office/drawing/2014/main" id="{7F9495CF-3FB8-8472-0248-68ED0A6C56A0}"/>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120AEEF6-1871-80D3-D5EB-6A1ED7C0D60B}"/>
              </a:ext>
            </a:extLst>
          </p:cNvPr>
          <p:cNvSpPr>
            <a:spLocks noGrp="1"/>
          </p:cNvSpPr>
          <p:nvPr>
            <p:ph type="ftr" sz="quarter" idx="11"/>
          </p:nvPr>
        </p:nvSpPr>
        <p:spPr/>
        <p:txBody>
          <a:bodyPr/>
          <a:lstStyle/>
          <a:p>
            <a:endParaRPr lang="ar-IQ"/>
          </a:p>
        </p:txBody>
      </p:sp>
      <p:sp>
        <p:nvSpPr>
          <p:cNvPr id="6" name="عنصر نائب لرقم الشريحة 5">
            <a:extLst>
              <a:ext uri="{FF2B5EF4-FFF2-40B4-BE49-F238E27FC236}">
                <a16:creationId xmlns:a16="http://schemas.microsoft.com/office/drawing/2014/main" id="{40AA7244-BBAF-7BBA-D667-B126D8745D1A}"/>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9597808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ان">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7B326E57-1483-30C8-123A-F0BBFC0A1972}"/>
              </a:ext>
            </a:extLst>
          </p:cNvPr>
          <p:cNvSpPr>
            <a:spLocks noGrp="1"/>
          </p:cNvSpPr>
          <p:nvPr>
            <p:ph type="title"/>
          </p:nvPr>
        </p:nvSpPr>
        <p:spPr/>
        <p:txBody>
          <a:bodyPr/>
          <a:lstStyle/>
          <a:p>
            <a:r>
              <a:rPr lang="ar-SA"/>
              <a:t>انقر لتحرير نمط عنوان الشكل الرئيسي</a:t>
            </a:r>
            <a:endParaRPr lang="ar-IQ"/>
          </a:p>
        </p:txBody>
      </p:sp>
      <p:sp>
        <p:nvSpPr>
          <p:cNvPr id="3" name="عنصر نائب للمحتوى 2">
            <a:extLst>
              <a:ext uri="{FF2B5EF4-FFF2-40B4-BE49-F238E27FC236}">
                <a16:creationId xmlns:a16="http://schemas.microsoft.com/office/drawing/2014/main" id="{4D8ECA0F-B295-71FA-3DF4-2EA7F7339F24}"/>
              </a:ext>
            </a:extLst>
          </p:cNvPr>
          <p:cNvSpPr>
            <a:spLocks noGrp="1"/>
          </p:cNvSpPr>
          <p:nvPr>
            <p:ph sz="half" idx="1"/>
          </p:nvPr>
        </p:nvSpPr>
        <p:spPr>
          <a:xfrm>
            <a:off x="838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محتوى 3">
            <a:extLst>
              <a:ext uri="{FF2B5EF4-FFF2-40B4-BE49-F238E27FC236}">
                <a16:creationId xmlns:a16="http://schemas.microsoft.com/office/drawing/2014/main" id="{567033C2-10A5-A498-1A67-E9CC92A78343}"/>
              </a:ext>
            </a:extLst>
          </p:cNvPr>
          <p:cNvSpPr>
            <a:spLocks noGrp="1"/>
          </p:cNvSpPr>
          <p:nvPr>
            <p:ph sz="half" idx="2"/>
          </p:nvPr>
        </p:nvSpPr>
        <p:spPr>
          <a:xfrm>
            <a:off x="6172200" y="1825625"/>
            <a:ext cx="5181600" cy="435133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5" name="عنصر نائب للتاريخ 4">
            <a:extLst>
              <a:ext uri="{FF2B5EF4-FFF2-40B4-BE49-F238E27FC236}">
                <a16:creationId xmlns:a16="http://schemas.microsoft.com/office/drawing/2014/main" id="{1D09A77C-3AEB-D3A9-3C18-729B6B2B4CA4}"/>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6" name="عنصر نائب للتذييل 5">
            <a:extLst>
              <a:ext uri="{FF2B5EF4-FFF2-40B4-BE49-F238E27FC236}">
                <a16:creationId xmlns:a16="http://schemas.microsoft.com/office/drawing/2014/main" id="{A2B64B9E-6323-EF5B-FBE2-7671C7B5F593}"/>
              </a:ext>
            </a:extLst>
          </p:cNvPr>
          <p:cNvSpPr>
            <a:spLocks noGrp="1"/>
          </p:cNvSpPr>
          <p:nvPr>
            <p:ph type="ftr" sz="quarter" idx="11"/>
          </p:nvPr>
        </p:nvSpPr>
        <p:spPr/>
        <p:txBody>
          <a:bodyPr/>
          <a:lstStyle/>
          <a:p>
            <a:endParaRPr lang="ar-IQ"/>
          </a:p>
        </p:txBody>
      </p:sp>
      <p:sp>
        <p:nvSpPr>
          <p:cNvPr id="7" name="عنصر نائب لرقم الشريحة 6">
            <a:extLst>
              <a:ext uri="{FF2B5EF4-FFF2-40B4-BE49-F238E27FC236}">
                <a16:creationId xmlns:a16="http://schemas.microsoft.com/office/drawing/2014/main" id="{56AEC634-95F5-660D-3691-6FFA6FBE3761}"/>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30640478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30D2856A-3971-E0CF-481A-76005F6009A0}"/>
              </a:ext>
            </a:extLst>
          </p:cNvPr>
          <p:cNvSpPr>
            <a:spLocks noGrp="1"/>
          </p:cNvSpPr>
          <p:nvPr>
            <p:ph type="title"/>
          </p:nvPr>
        </p:nvSpPr>
        <p:spPr>
          <a:xfrm>
            <a:off x="839788" y="365125"/>
            <a:ext cx="10515600" cy="1325563"/>
          </a:xfrm>
        </p:spPr>
        <p:txBody>
          <a:bodyPr/>
          <a:lstStyle/>
          <a:p>
            <a:r>
              <a:rPr lang="ar-SA"/>
              <a:t>انقر لتحرير نمط عنوان الشكل الرئيسي</a:t>
            </a:r>
            <a:endParaRPr lang="ar-IQ"/>
          </a:p>
        </p:txBody>
      </p:sp>
      <p:sp>
        <p:nvSpPr>
          <p:cNvPr id="3" name="عنصر نائب للنص 2">
            <a:extLst>
              <a:ext uri="{FF2B5EF4-FFF2-40B4-BE49-F238E27FC236}">
                <a16:creationId xmlns:a16="http://schemas.microsoft.com/office/drawing/2014/main" id="{8A56985C-A4D4-5828-472C-09946355F7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4" name="عنصر نائب للمحتوى 3">
            <a:extLst>
              <a:ext uri="{FF2B5EF4-FFF2-40B4-BE49-F238E27FC236}">
                <a16:creationId xmlns:a16="http://schemas.microsoft.com/office/drawing/2014/main" id="{DFABDB10-FF31-360C-FF97-9945B8C9B246}"/>
              </a:ext>
            </a:extLst>
          </p:cNvPr>
          <p:cNvSpPr>
            <a:spLocks noGrp="1"/>
          </p:cNvSpPr>
          <p:nvPr>
            <p:ph sz="half" idx="2"/>
          </p:nvPr>
        </p:nvSpPr>
        <p:spPr>
          <a:xfrm>
            <a:off x="839788" y="2505075"/>
            <a:ext cx="5157787"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5" name="عنصر نائب للنص 4">
            <a:extLst>
              <a:ext uri="{FF2B5EF4-FFF2-40B4-BE49-F238E27FC236}">
                <a16:creationId xmlns:a16="http://schemas.microsoft.com/office/drawing/2014/main" id="{BFCDCA6D-1A0F-6B35-E89F-CF73346B41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نص الشكل الرئيسي</a:t>
            </a:r>
          </a:p>
        </p:txBody>
      </p:sp>
      <p:sp>
        <p:nvSpPr>
          <p:cNvPr id="6" name="عنصر نائب للمحتوى 5">
            <a:extLst>
              <a:ext uri="{FF2B5EF4-FFF2-40B4-BE49-F238E27FC236}">
                <a16:creationId xmlns:a16="http://schemas.microsoft.com/office/drawing/2014/main" id="{95477418-C3C3-E236-0E27-8178D8C46173}"/>
              </a:ext>
            </a:extLst>
          </p:cNvPr>
          <p:cNvSpPr>
            <a:spLocks noGrp="1"/>
          </p:cNvSpPr>
          <p:nvPr>
            <p:ph sz="quarter" idx="4"/>
          </p:nvPr>
        </p:nvSpPr>
        <p:spPr>
          <a:xfrm>
            <a:off x="6172200" y="2505075"/>
            <a:ext cx="5183188" cy="3684588"/>
          </a:xfrm>
        </p:spPr>
        <p:txBody>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7" name="عنصر نائب للتاريخ 6">
            <a:extLst>
              <a:ext uri="{FF2B5EF4-FFF2-40B4-BE49-F238E27FC236}">
                <a16:creationId xmlns:a16="http://schemas.microsoft.com/office/drawing/2014/main" id="{DC10027C-5397-AE30-75AC-F5208A2B6AFF}"/>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8" name="عنصر نائب للتذييل 7">
            <a:extLst>
              <a:ext uri="{FF2B5EF4-FFF2-40B4-BE49-F238E27FC236}">
                <a16:creationId xmlns:a16="http://schemas.microsoft.com/office/drawing/2014/main" id="{C69B237C-C074-C02C-DF69-B1B3F84352BD}"/>
              </a:ext>
            </a:extLst>
          </p:cNvPr>
          <p:cNvSpPr>
            <a:spLocks noGrp="1"/>
          </p:cNvSpPr>
          <p:nvPr>
            <p:ph type="ftr" sz="quarter" idx="11"/>
          </p:nvPr>
        </p:nvSpPr>
        <p:spPr/>
        <p:txBody>
          <a:bodyPr/>
          <a:lstStyle/>
          <a:p>
            <a:endParaRPr lang="ar-IQ"/>
          </a:p>
        </p:txBody>
      </p:sp>
      <p:sp>
        <p:nvSpPr>
          <p:cNvPr id="9" name="عنصر نائب لرقم الشريحة 8">
            <a:extLst>
              <a:ext uri="{FF2B5EF4-FFF2-40B4-BE49-F238E27FC236}">
                <a16:creationId xmlns:a16="http://schemas.microsoft.com/office/drawing/2014/main" id="{596874A5-E84C-D8F1-1FA5-A1CB951EB3D3}"/>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19168605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259B609C-AF68-CBBA-33DB-BE25362D06E4}"/>
              </a:ext>
            </a:extLst>
          </p:cNvPr>
          <p:cNvSpPr>
            <a:spLocks noGrp="1"/>
          </p:cNvSpPr>
          <p:nvPr>
            <p:ph type="title"/>
          </p:nvPr>
        </p:nvSpPr>
        <p:spPr/>
        <p:txBody>
          <a:bodyPr/>
          <a:lstStyle/>
          <a:p>
            <a:r>
              <a:rPr lang="ar-SA"/>
              <a:t>انقر لتحرير نمط عنوان الشكل الرئيسي</a:t>
            </a:r>
            <a:endParaRPr lang="ar-IQ"/>
          </a:p>
        </p:txBody>
      </p:sp>
      <p:sp>
        <p:nvSpPr>
          <p:cNvPr id="3" name="عنصر نائب للتاريخ 2">
            <a:extLst>
              <a:ext uri="{FF2B5EF4-FFF2-40B4-BE49-F238E27FC236}">
                <a16:creationId xmlns:a16="http://schemas.microsoft.com/office/drawing/2014/main" id="{9791DCEE-BC6A-187F-D9E6-B5C383A2411C}"/>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4" name="عنصر نائب للتذييل 3">
            <a:extLst>
              <a:ext uri="{FF2B5EF4-FFF2-40B4-BE49-F238E27FC236}">
                <a16:creationId xmlns:a16="http://schemas.microsoft.com/office/drawing/2014/main" id="{7B8E50AD-6019-DBB1-0EAA-5B72B5B0B526}"/>
              </a:ext>
            </a:extLst>
          </p:cNvPr>
          <p:cNvSpPr>
            <a:spLocks noGrp="1"/>
          </p:cNvSpPr>
          <p:nvPr>
            <p:ph type="ftr" sz="quarter" idx="11"/>
          </p:nvPr>
        </p:nvSpPr>
        <p:spPr/>
        <p:txBody>
          <a:bodyPr/>
          <a:lstStyle/>
          <a:p>
            <a:endParaRPr lang="ar-IQ"/>
          </a:p>
        </p:txBody>
      </p:sp>
      <p:sp>
        <p:nvSpPr>
          <p:cNvPr id="5" name="عنصر نائب لرقم الشريحة 4">
            <a:extLst>
              <a:ext uri="{FF2B5EF4-FFF2-40B4-BE49-F238E27FC236}">
                <a16:creationId xmlns:a16="http://schemas.microsoft.com/office/drawing/2014/main" id="{B98091BB-58FA-0D55-5096-237F051D3261}"/>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25088623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a:extLst>
              <a:ext uri="{FF2B5EF4-FFF2-40B4-BE49-F238E27FC236}">
                <a16:creationId xmlns:a16="http://schemas.microsoft.com/office/drawing/2014/main" id="{CA9C5FB2-14C4-7AC3-7055-109B8B41D42A}"/>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3" name="عنصر نائب للتذييل 2">
            <a:extLst>
              <a:ext uri="{FF2B5EF4-FFF2-40B4-BE49-F238E27FC236}">
                <a16:creationId xmlns:a16="http://schemas.microsoft.com/office/drawing/2014/main" id="{A8D7BDF1-3E61-5B33-7C73-1882B840F93C}"/>
              </a:ext>
            </a:extLst>
          </p:cNvPr>
          <p:cNvSpPr>
            <a:spLocks noGrp="1"/>
          </p:cNvSpPr>
          <p:nvPr>
            <p:ph type="ftr" sz="quarter" idx="11"/>
          </p:nvPr>
        </p:nvSpPr>
        <p:spPr/>
        <p:txBody>
          <a:bodyPr/>
          <a:lstStyle/>
          <a:p>
            <a:endParaRPr lang="ar-IQ"/>
          </a:p>
        </p:txBody>
      </p:sp>
      <p:sp>
        <p:nvSpPr>
          <p:cNvPr id="4" name="عنصر نائب لرقم الشريحة 3">
            <a:extLst>
              <a:ext uri="{FF2B5EF4-FFF2-40B4-BE49-F238E27FC236}">
                <a16:creationId xmlns:a16="http://schemas.microsoft.com/office/drawing/2014/main" id="{FBD2DF42-FDEF-1A69-B37D-00000A50C996}"/>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2506114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6F8937D5-B8F0-39C3-DA72-8285EFD7F337}"/>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IQ"/>
          </a:p>
        </p:txBody>
      </p:sp>
      <p:sp>
        <p:nvSpPr>
          <p:cNvPr id="3" name="عنصر نائب للمحتوى 2">
            <a:extLst>
              <a:ext uri="{FF2B5EF4-FFF2-40B4-BE49-F238E27FC236}">
                <a16:creationId xmlns:a16="http://schemas.microsoft.com/office/drawing/2014/main" id="{5BCF2934-F51E-9FEA-80C0-5F6C7964889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نص 3">
            <a:extLst>
              <a:ext uri="{FF2B5EF4-FFF2-40B4-BE49-F238E27FC236}">
                <a16:creationId xmlns:a16="http://schemas.microsoft.com/office/drawing/2014/main" id="{5FC5710E-B75D-C876-C95C-6ECA637A5F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1836F9EE-B6B6-76B5-0592-D0139CEC751C}"/>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6" name="عنصر نائب للتذييل 5">
            <a:extLst>
              <a:ext uri="{FF2B5EF4-FFF2-40B4-BE49-F238E27FC236}">
                <a16:creationId xmlns:a16="http://schemas.microsoft.com/office/drawing/2014/main" id="{77625D2F-9A3D-D7F9-5101-CDF86ABBCF84}"/>
              </a:ext>
            </a:extLst>
          </p:cNvPr>
          <p:cNvSpPr>
            <a:spLocks noGrp="1"/>
          </p:cNvSpPr>
          <p:nvPr>
            <p:ph type="ftr" sz="quarter" idx="11"/>
          </p:nvPr>
        </p:nvSpPr>
        <p:spPr/>
        <p:txBody>
          <a:bodyPr/>
          <a:lstStyle/>
          <a:p>
            <a:endParaRPr lang="ar-IQ"/>
          </a:p>
        </p:txBody>
      </p:sp>
      <p:sp>
        <p:nvSpPr>
          <p:cNvPr id="7" name="عنصر نائب لرقم الشريحة 6">
            <a:extLst>
              <a:ext uri="{FF2B5EF4-FFF2-40B4-BE49-F238E27FC236}">
                <a16:creationId xmlns:a16="http://schemas.microsoft.com/office/drawing/2014/main" id="{C37D1891-1A85-0340-AB3E-7D9636BE7638}"/>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33425730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مع تسمية توضيحية">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4BA7DC59-6923-DFD7-93C0-96DC133BA0B4}"/>
              </a:ext>
            </a:extLst>
          </p:cNvPr>
          <p:cNvSpPr>
            <a:spLocks noGrp="1"/>
          </p:cNvSpPr>
          <p:nvPr>
            <p:ph type="title"/>
          </p:nvPr>
        </p:nvSpPr>
        <p:spPr>
          <a:xfrm>
            <a:off x="839788" y="457200"/>
            <a:ext cx="3932237" cy="1600200"/>
          </a:xfrm>
        </p:spPr>
        <p:txBody>
          <a:bodyPr anchor="b"/>
          <a:lstStyle>
            <a:lvl1pPr>
              <a:defRPr sz="3200"/>
            </a:lvl1pPr>
          </a:lstStyle>
          <a:p>
            <a:r>
              <a:rPr lang="ar-SA"/>
              <a:t>انقر لتحرير نمط عنوان الشكل الرئيسي</a:t>
            </a:r>
            <a:endParaRPr lang="ar-IQ"/>
          </a:p>
        </p:txBody>
      </p:sp>
      <p:sp>
        <p:nvSpPr>
          <p:cNvPr id="3" name="عنصر نائب للصورة 2">
            <a:extLst>
              <a:ext uri="{FF2B5EF4-FFF2-40B4-BE49-F238E27FC236}">
                <a16:creationId xmlns:a16="http://schemas.microsoft.com/office/drawing/2014/main" id="{8D69E299-53C6-893C-A2D0-20C48DA5F4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IQ"/>
          </a:p>
        </p:txBody>
      </p:sp>
      <p:sp>
        <p:nvSpPr>
          <p:cNvPr id="4" name="عنصر نائب للنص 3">
            <a:extLst>
              <a:ext uri="{FF2B5EF4-FFF2-40B4-BE49-F238E27FC236}">
                <a16:creationId xmlns:a16="http://schemas.microsoft.com/office/drawing/2014/main" id="{2F5265FC-8729-A428-B303-7FFAA2CF2C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ar-SA"/>
              <a:t>انقر لتحرير أنماط نص الشكل الرئيسي</a:t>
            </a:r>
          </a:p>
        </p:txBody>
      </p:sp>
      <p:sp>
        <p:nvSpPr>
          <p:cNvPr id="5" name="عنصر نائب للتاريخ 4">
            <a:extLst>
              <a:ext uri="{FF2B5EF4-FFF2-40B4-BE49-F238E27FC236}">
                <a16:creationId xmlns:a16="http://schemas.microsoft.com/office/drawing/2014/main" id="{64618376-CDC3-5AFA-AAD0-E08BDBDEF96E}"/>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6" name="عنصر نائب للتذييل 5">
            <a:extLst>
              <a:ext uri="{FF2B5EF4-FFF2-40B4-BE49-F238E27FC236}">
                <a16:creationId xmlns:a16="http://schemas.microsoft.com/office/drawing/2014/main" id="{F8126D6E-5056-C7AC-6E96-4B984980CD12}"/>
              </a:ext>
            </a:extLst>
          </p:cNvPr>
          <p:cNvSpPr>
            <a:spLocks noGrp="1"/>
          </p:cNvSpPr>
          <p:nvPr>
            <p:ph type="ftr" sz="quarter" idx="11"/>
          </p:nvPr>
        </p:nvSpPr>
        <p:spPr/>
        <p:txBody>
          <a:bodyPr/>
          <a:lstStyle/>
          <a:p>
            <a:endParaRPr lang="ar-IQ"/>
          </a:p>
        </p:txBody>
      </p:sp>
      <p:sp>
        <p:nvSpPr>
          <p:cNvPr id="7" name="عنصر نائب لرقم الشريحة 6">
            <a:extLst>
              <a:ext uri="{FF2B5EF4-FFF2-40B4-BE49-F238E27FC236}">
                <a16:creationId xmlns:a16="http://schemas.microsoft.com/office/drawing/2014/main" id="{F8D56208-65F2-74CB-BD1E-7EECE0F7801C}"/>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1409679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a:extLst>
              <a:ext uri="{FF2B5EF4-FFF2-40B4-BE49-F238E27FC236}">
                <a16:creationId xmlns:a16="http://schemas.microsoft.com/office/drawing/2014/main" id="{5B6EF293-2DA4-B840-2558-CDD6C5272592}"/>
              </a:ext>
            </a:extLst>
          </p:cNvPr>
          <p:cNvSpPr>
            <a:spLocks noGrp="1"/>
          </p:cNvSpPr>
          <p:nvPr>
            <p:ph type="title"/>
          </p:nvPr>
        </p:nvSpPr>
        <p:spPr/>
        <p:txBody>
          <a:bodyPr/>
          <a:lstStyle/>
          <a:p>
            <a:r>
              <a:rPr lang="ar-SA"/>
              <a:t>انقر لتحرير نمط عنوان الشكل الرئيسي</a:t>
            </a:r>
            <a:endParaRPr lang="ar-IQ"/>
          </a:p>
        </p:txBody>
      </p:sp>
      <p:sp>
        <p:nvSpPr>
          <p:cNvPr id="3" name="عنصر نائب للعنوان العمودي 2">
            <a:extLst>
              <a:ext uri="{FF2B5EF4-FFF2-40B4-BE49-F238E27FC236}">
                <a16:creationId xmlns:a16="http://schemas.microsoft.com/office/drawing/2014/main" id="{CE96ED14-7825-9B92-FDED-9B8872E7E5DE}"/>
              </a:ext>
            </a:extLst>
          </p:cNvPr>
          <p:cNvSpPr>
            <a:spLocks noGrp="1"/>
          </p:cNvSpPr>
          <p:nvPr>
            <p:ph type="body" orient="vert" idx="1"/>
          </p:nvPr>
        </p:nvSpPr>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تاريخ 3">
            <a:extLst>
              <a:ext uri="{FF2B5EF4-FFF2-40B4-BE49-F238E27FC236}">
                <a16:creationId xmlns:a16="http://schemas.microsoft.com/office/drawing/2014/main" id="{02C385CF-51B4-E9C4-2BC9-60F6CF6B3F76}"/>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F30FF4D1-97DA-946B-C449-78EC94A85752}"/>
              </a:ext>
            </a:extLst>
          </p:cNvPr>
          <p:cNvSpPr>
            <a:spLocks noGrp="1"/>
          </p:cNvSpPr>
          <p:nvPr>
            <p:ph type="ftr" sz="quarter" idx="11"/>
          </p:nvPr>
        </p:nvSpPr>
        <p:spPr/>
        <p:txBody>
          <a:bodyPr/>
          <a:lstStyle/>
          <a:p>
            <a:endParaRPr lang="ar-IQ"/>
          </a:p>
        </p:txBody>
      </p:sp>
      <p:sp>
        <p:nvSpPr>
          <p:cNvPr id="6" name="عنصر نائب لرقم الشريحة 5">
            <a:extLst>
              <a:ext uri="{FF2B5EF4-FFF2-40B4-BE49-F238E27FC236}">
                <a16:creationId xmlns:a16="http://schemas.microsoft.com/office/drawing/2014/main" id="{5B367D65-C91E-04C0-0E60-0D40715B5986}"/>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145474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a:extLst>
              <a:ext uri="{FF2B5EF4-FFF2-40B4-BE49-F238E27FC236}">
                <a16:creationId xmlns:a16="http://schemas.microsoft.com/office/drawing/2014/main" id="{7EA9CB0B-CF8D-31C6-FB9F-821A7CA6C242}"/>
              </a:ext>
            </a:extLst>
          </p:cNvPr>
          <p:cNvSpPr>
            <a:spLocks noGrp="1"/>
          </p:cNvSpPr>
          <p:nvPr>
            <p:ph type="title" orient="vert"/>
          </p:nvPr>
        </p:nvSpPr>
        <p:spPr>
          <a:xfrm>
            <a:off x="8724900" y="365125"/>
            <a:ext cx="2628900" cy="5811838"/>
          </a:xfrm>
        </p:spPr>
        <p:txBody>
          <a:bodyPr vert="eaVert"/>
          <a:lstStyle/>
          <a:p>
            <a:r>
              <a:rPr lang="ar-SA"/>
              <a:t>انقر لتحرير نمط عنوان الشكل الرئيسي</a:t>
            </a:r>
            <a:endParaRPr lang="ar-IQ"/>
          </a:p>
        </p:txBody>
      </p:sp>
      <p:sp>
        <p:nvSpPr>
          <p:cNvPr id="3" name="عنصر نائب للعنوان العمودي 2">
            <a:extLst>
              <a:ext uri="{FF2B5EF4-FFF2-40B4-BE49-F238E27FC236}">
                <a16:creationId xmlns:a16="http://schemas.microsoft.com/office/drawing/2014/main" id="{6737311B-F0E0-6E23-1A57-C4A645023050}"/>
              </a:ext>
            </a:extLst>
          </p:cNvPr>
          <p:cNvSpPr>
            <a:spLocks noGrp="1"/>
          </p:cNvSpPr>
          <p:nvPr>
            <p:ph type="body" orient="vert" idx="1"/>
          </p:nvPr>
        </p:nvSpPr>
        <p:spPr>
          <a:xfrm>
            <a:off x="838200" y="365125"/>
            <a:ext cx="7734300" cy="5811838"/>
          </a:xfrm>
        </p:spPr>
        <p:txBody>
          <a:bodyPr vert="eaVert"/>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تاريخ 3">
            <a:extLst>
              <a:ext uri="{FF2B5EF4-FFF2-40B4-BE49-F238E27FC236}">
                <a16:creationId xmlns:a16="http://schemas.microsoft.com/office/drawing/2014/main" id="{8470B322-D997-BA94-EB2A-A4234DD9217E}"/>
              </a:ext>
            </a:extLst>
          </p:cNvPr>
          <p:cNvSpPr>
            <a:spLocks noGrp="1"/>
          </p:cNvSpPr>
          <p:nvPr>
            <p:ph type="dt" sz="half" idx="10"/>
          </p:nvPr>
        </p:nvSpPr>
        <p:spPr/>
        <p:txBody>
          <a:body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23C8D838-A019-36EF-8A4E-20DE1691198C}"/>
              </a:ext>
            </a:extLst>
          </p:cNvPr>
          <p:cNvSpPr>
            <a:spLocks noGrp="1"/>
          </p:cNvSpPr>
          <p:nvPr>
            <p:ph type="ftr" sz="quarter" idx="11"/>
          </p:nvPr>
        </p:nvSpPr>
        <p:spPr/>
        <p:txBody>
          <a:bodyPr/>
          <a:lstStyle/>
          <a:p>
            <a:endParaRPr lang="ar-IQ"/>
          </a:p>
        </p:txBody>
      </p:sp>
      <p:sp>
        <p:nvSpPr>
          <p:cNvPr id="6" name="عنصر نائب لرقم الشريحة 5">
            <a:extLst>
              <a:ext uri="{FF2B5EF4-FFF2-40B4-BE49-F238E27FC236}">
                <a16:creationId xmlns:a16="http://schemas.microsoft.com/office/drawing/2014/main" id="{6328CB8E-6F65-475F-82EC-6ECBDF712FD2}"/>
              </a:ext>
            </a:extLst>
          </p:cNvPr>
          <p:cNvSpPr>
            <a:spLocks noGrp="1"/>
          </p:cNvSpPr>
          <p:nvPr>
            <p:ph type="sldNum" sz="quarter" idx="12"/>
          </p:nvPr>
        </p:nvSpPr>
        <p:spPr/>
        <p:txBody>
          <a:bodyPr/>
          <a:lstStyle/>
          <a:p>
            <a:fld id="{6895D731-4536-4C57-81EA-8306E8B85E02}" type="slidenum">
              <a:rPr lang="ar-IQ" smtClean="0"/>
              <a:t>‹#›</a:t>
            </a:fld>
            <a:endParaRPr lang="ar-IQ"/>
          </a:p>
        </p:txBody>
      </p:sp>
    </p:spTree>
    <p:extLst>
      <p:ext uri="{BB962C8B-B14F-4D97-AF65-F5344CB8AC3E}">
        <p14:creationId xmlns:p14="http://schemas.microsoft.com/office/powerpoint/2010/main" val="2717699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a:extLst>
              <a:ext uri="{FF2B5EF4-FFF2-40B4-BE49-F238E27FC236}">
                <a16:creationId xmlns:a16="http://schemas.microsoft.com/office/drawing/2014/main" id="{A3BBF8E2-7E8B-DC51-F091-FE2DA5996A7C}"/>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ar-SA"/>
              <a:t>انقر لتحرير نمط عنوان الشكل الرئيسي</a:t>
            </a:r>
            <a:endParaRPr lang="ar-IQ"/>
          </a:p>
        </p:txBody>
      </p:sp>
      <p:sp>
        <p:nvSpPr>
          <p:cNvPr id="3" name="عنصر نائب للنص 2">
            <a:extLst>
              <a:ext uri="{FF2B5EF4-FFF2-40B4-BE49-F238E27FC236}">
                <a16:creationId xmlns:a16="http://schemas.microsoft.com/office/drawing/2014/main" id="{41921CF7-E4B5-EBA5-2CBE-1C77B27D1FCD}"/>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4" name="عنصر نائب للتاريخ 3">
            <a:extLst>
              <a:ext uri="{FF2B5EF4-FFF2-40B4-BE49-F238E27FC236}">
                <a16:creationId xmlns:a16="http://schemas.microsoft.com/office/drawing/2014/main" id="{894BFDFA-709E-3CEC-DA3C-4F1E7A8A2620}"/>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82000"/>
                  </a:schemeClr>
                </a:solidFill>
              </a:defRPr>
            </a:lvl1pPr>
          </a:lstStyle>
          <a:p>
            <a:fld id="{65E0870A-FBA2-47C4-9970-1D7A40E29FE9}" type="datetimeFigureOut">
              <a:rPr lang="ar-IQ" smtClean="0"/>
              <a:t>02/06/1447</a:t>
            </a:fld>
            <a:endParaRPr lang="ar-IQ"/>
          </a:p>
        </p:txBody>
      </p:sp>
      <p:sp>
        <p:nvSpPr>
          <p:cNvPr id="5" name="عنصر نائب للتذييل 4">
            <a:extLst>
              <a:ext uri="{FF2B5EF4-FFF2-40B4-BE49-F238E27FC236}">
                <a16:creationId xmlns:a16="http://schemas.microsoft.com/office/drawing/2014/main" id="{94A77B40-D8E7-226F-6FB6-8E96F719A3F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82000"/>
                  </a:schemeClr>
                </a:solidFill>
              </a:defRPr>
            </a:lvl1pPr>
          </a:lstStyle>
          <a:p>
            <a:endParaRPr lang="ar-IQ"/>
          </a:p>
        </p:txBody>
      </p:sp>
      <p:sp>
        <p:nvSpPr>
          <p:cNvPr id="6" name="عنصر نائب لرقم الشريحة 5">
            <a:extLst>
              <a:ext uri="{FF2B5EF4-FFF2-40B4-BE49-F238E27FC236}">
                <a16:creationId xmlns:a16="http://schemas.microsoft.com/office/drawing/2014/main" id="{CDC4CCE2-A893-86E8-0C63-73FE9451C48E}"/>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82000"/>
                  </a:schemeClr>
                </a:solidFill>
              </a:defRPr>
            </a:lvl1pPr>
          </a:lstStyle>
          <a:p>
            <a:fld id="{6895D731-4536-4C57-81EA-8306E8B85E02}" type="slidenum">
              <a:rPr lang="ar-IQ" smtClean="0"/>
              <a:t>‹#›</a:t>
            </a:fld>
            <a:endParaRPr lang="ar-IQ"/>
          </a:p>
        </p:txBody>
      </p:sp>
    </p:spTree>
    <p:extLst>
      <p:ext uri="{BB962C8B-B14F-4D97-AF65-F5344CB8AC3E}">
        <p14:creationId xmlns:p14="http://schemas.microsoft.com/office/powerpoint/2010/main" val="25849154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27194" y="0"/>
            <a:ext cx="141393" cy="3429000"/>
            <a:chOff x="0" y="0"/>
            <a:chExt cx="55859" cy="1354667"/>
          </a:xfrm>
        </p:grpSpPr>
        <p:sp>
          <p:nvSpPr>
            <p:cNvPr id="3" name="Freeform 3"/>
            <p:cNvSpPr/>
            <p:nvPr/>
          </p:nvSpPr>
          <p:spPr>
            <a:xfrm>
              <a:off x="0" y="0"/>
              <a:ext cx="55859" cy="1354667"/>
            </a:xfrm>
            <a:custGeom>
              <a:avLst/>
              <a:gdLst/>
              <a:ahLst/>
              <a:cxnLst/>
              <a:rect l="l" t="t" r="r" b="b"/>
              <a:pathLst>
                <a:path w="55859" h="1354667">
                  <a:moveTo>
                    <a:pt x="0" y="0"/>
                  </a:moveTo>
                  <a:lnTo>
                    <a:pt x="55859" y="0"/>
                  </a:lnTo>
                  <a:lnTo>
                    <a:pt x="55859" y="1354667"/>
                  </a:lnTo>
                  <a:lnTo>
                    <a:pt x="0" y="1354667"/>
                  </a:lnTo>
                  <a:close/>
                </a:path>
              </a:pathLst>
            </a:custGeom>
            <a:solidFill>
              <a:srgbClr val="F9B314"/>
            </a:solidFill>
          </p:spPr>
        </p:sp>
        <p:sp>
          <p:nvSpPr>
            <p:cNvPr id="4" name="TextBox 4"/>
            <p:cNvSpPr txBox="1"/>
            <p:nvPr/>
          </p:nvSpPr>
          <p:spPr>
            <a:xfrm>
              <a:off x="0" y="-38100"/>
              <a:ext cx="55859" cy="1392767"/>
            </a:xfrm>
            <a:prstGeom prst="rect">
              <a:avLst/>
            </a:prstGeom>
          </p:spPr>
          <p:txBody>
            <a:bodyPr lIns="33867" tIns="33867" rIns="33867" bIns="33867" rtlCol="0" anchor="ctr"/>
            <a:lstStyle/>
            <a:p>
              <a:pPr algn="ctr">
                <a:lnSpc>
                  <a:spcPts val="1773"/>
                </a:lnSpc>
                <a:spcBef>
                  <a:spcPct val="0"/>
                </a:spcBef>
              </a:pPr>
              <a:endParaRPr sz="1200"/>
            </a:p>
          </p:txBody>
        </p:sp>
      </p:grpSp>
      <p:sp>
        <p:nvSpPr>
          <p:cNvPr id="5" name="TextBox 5">
            <a:extLst>
              <a:ext uri="{C183D7F6-B498-43B3-948B-1728B52AA6E4}">
                <adec:decorative xmlns:adec="http://schemas.microsoft.com/office/drawing/2017/decorative" val="0"/>
              </a:ext>
            </a:extLst>
          </p:cNvPr>
          <p:cNvSpPr txBox="1"/>
          <p:nvPr/>
        </p:nvSpPr>
        <p:spPr>
          <a:xfrm>
            <a:off x="302352" y="1415804"/>
            <a:ext cx="11785600" cy="2595839"/>
          </a:xfrm>
          <a:prstGeom prst="rect">
            <a:avLst/>
          </a:prstGeom>
        </p:spPr>
        <p:txBody>
          <a:bodyPr wrap="square" lIns="0" tIns="0" rIns="0" bIns="0" rtlCol="0" anchor="t">
            <a:spAutoFit/>
          </a:bodyPr>
          <a:lstStyle/>
          <a:p>
            <a:pPr algn="ctr" rtl="1">
              <a:lnSpc>
                <a:spcPct val="150000"/>
              </a:lnSpc>
            </a:pPr>
            <a:r>
              <a:rPr lang="ar-IQ" sz="5867" b="1" dirty="0">
                <a:solidFill>
                  <a:srgbClr val="0070C0"/>
                </a:solidFill>
                <a:latin typeface="Janna LT Bold"/>
                <a:ea typeface="Janna LT Bold"/>
                <a:cs typeface="PT Bold Heading" panose="02010400000000000000" pitchFamily="2" charset="-78"/>
                <a:sym typeface="Janna LT Bold"/>
                <a:rtl/>
              </a:rPr>
              <a:t>محاضرات </a:t>
            </a:r>
          </a:p>
          <a:p>
            <a:pPr algn="ctr" rtl="1">
              <a:lnSpc>
                <a:spcPct val="150000"/>
              </a:lnSpc>
            </a:pPr>
            <a:r>
              <a:rPr lang="ar-IQ" sz="5867" b="1" dirty="0">
                <a:solidFill>
                  <a:srgbClr val="0070C0"/>
                </a:solidFill>
                <a:latin typeface="Janna LT Bold"/>
                <a:ea typeface="Janna LT Bold"/>
                <a:cs typeface="PT Bold Heading" panose="02010400000000000000" pitchFamily="2" charset="-78"/>
                <a:sym typeface="Janna LT Bold"/>
                <a:rtl/>
              </a:rPr>
              <a:t>المعجم العربي</a:t>
            </a:r>
            <a:endParaRPr lang="ar-EG" sz="5867" b="1" dirty="0">
              <a:solidFill>
                <a:srgbClr val="0070C0"/>
              </a:solidFill>
              <a:latin typeface="Janna LT Bold"/>
              <a:ea typeface="Janna LT Bold"/>
              <a:cs typeface="PT Bold Heading" panose="02010400000000000000" pitchFamily="2" charset="-78"/>
              <a:sym typeface="Janna LT Bold"/>
              <a:rtl/>
            </a:endParaRPr>
          </a:p>
        </p:txBody>
      </p:sp>
      <p:sp>
        <p:nvSpPr>
          <p:cNvPr id="9" name="TextBox 9"/>
          <p:cNvSpPr txBox="1"/>
          <p:nvPr/>
        </p:nvSpPr>
        <p:spPr>
          <a:xfrm>
            <a:off x="2427926" y="4467522"/>
            <a:ext cx="7336148" cy="1062278"/>
          </a:xfrm>
          <a:prstGeom prst="rect">
            <a:avLst/>
          </a:prstGeom>
        </p:spPr>
        <p:txBody>
          <a:bodyPr lIns="0" tIns="0" rIns="0" bIns="0" rtlCol="0" anchor="t">
            <a:spAutoFit/>
          </a:bodyPr>
          <a:lstStyle/>
          <a:p>
            <a:pPr>
              <a:lnSpc>
                <a:spcPts val="4066"/>
              </a:lnSpc>
            </a:pPr>
            <a:endParaRPr lang="ar-IQ" sz="3696" b="1" dirty="0">
              <a:solidFill>
                <a:srgbClr val="101010"/>
              </a:solidFill>
              <a:latin typeface="Janna LT Bold"/>
              <a:ea typeface="Janna LT Bold"/>
              <a:cs typeface="PT Bold Heading" panose="02010400000000000000" pitchFamily="2" charset="-78"/>
              <a:sym typeface="Janna LT Bold"/>
              <a:rtl/>
            </a:endParaRPr>
          </a:p>
          <a:p>
            <a:pPr algn="ctr">
              <a:lnSpc>
                <a:spcPts val="4066"/>
              </a:lnSpc>
            </a:pPr>
            <a:r>
              <a:rPr lang="ar-EG" sz="3696" b="1" dirty="0">
                <a:solidFill>
                  <a:srgbClr val="101010"/>
                </a:solidFill>
                <a:latin typeface="Janna LT Bold"/>
                <a:ea typeface="Janna LT Bold"/>
                <a:cs typeface="PT Bold Heading" panose="02010400000000000000" pitchFamily="2" charset="-78"/>
                <a:sym typeface="Janna LT Bold"/>
                <a:rtl/>
              </a:rPr>
              <a:t> </a:t>
            </a:r>
            <a:r>
              <a:rPr lang="ar-IQ" sz="3696" b="1" dirty="0">
                <a:solidFill>
                  <a:srgbClr val="101010"/>
                </a:solidFill>
                <a:latin typeface="Janna LT Bold"/>
                <a:ea typeface="Janna LT Bold"/>
                <a:cs typeface="PT Bold Heading" panose="02010400000000000000" pitchFamily="2" charset="-78"/>
                <a:sym typeface="Janna LT Bold"/>
                <a:rtl/>
              </a:rPr>
              <a:t>سجاد حسن عواد</a:t>
            </a:r>
            <a:endParaRPr lang="ar-EG" sz="3696" b="1" dirty="0">
              <a:solidFill>
                <a:srgbClr val="101010"/>
              </a:solidFill>
              <a:latin typeface="Janna LT Bold"/>
              <a:ea typeface="Janna LT Bold"/>
              <a:cs typeface="PT Bold Heading" panose="02010400000000000000" pitchFamily="2" charset="-78"/>
              <a:sym typeface="Janna LT Bold"/>
              <a:rtl/>
            </a:endParaRPr>
          </a:p>
        </p:txBody>
      </p:sp>
      <p:sp>
        <p:nvSpPr>
          <p:cNvPr id="10" name="TextBox 10"/>
          <p:cNvSpPr txBox="1"/>
          <p:nvPr/>
        </p:nvSpPr>
        <p:spPr>
          <a:xfrm>
            <a:off x="897890" y="5899791"/>
            <a:ext cx="8502421" cy="410369"/>
          </a:xfrm>
          <a:prstGeom prst="rect">
            <a:avLst/>
          </a:prstGeom>
        </p:spPr>
        <p:txBody>
          <a:bodyPr wrap="square" lIns="0" tIns="0" rIns="0" bIns="0" rtlCol="0" anchor="t">
            <a:spAutoFit/>
          </a:bodyPr>
          <a:lstStyle/>
          <a:p>
            <a:pPr>
              <a:lnSpc>
                <a:spcPts val="3220"/>
              </a:lnSpc>
            </a:pPr>
            <a:r>
              <a:rPr lang="ar-IQ" sz="2927" b="1" dirty="0">
                <a:solidFill>
                  <a:srgbClr val="101010"/>
                </a:solidFill>
                <a:latin typeface="Janna LT Bold"/>
                <a:ea typeface="Janna LT Bold"/>
                <a:sym typeface="Janna LT Bold"/>
                <a:rtl/>
              </a:rPr>
              <a:t>الجامعة المستنصرية-</a:t>
            </a:r>
            <a:r>
              <a:rPr lang="ar-EG" sz="2927" b="1" dirty="0">
                <a:solidFill>
                  <a:srgbClr val="101010"/>
                </a:solidFill>
                <a:latin typeface="Janna LT Bold"/>
                <a:ea typeface="Janna LT Bold"/>
                <a:sym typeface="Janna LT Bold"/>
                <a:rtl/>
              </a:rPr>
              <a:t> كلية ال</a:t>
            </a:r>
            <a:r>
              <a:rPr lang="ar-IQ" sz="2927" b="1" dirty="0">
                <a:solidFill>
                  <a:srgbClr val="101010"/>
                </a:solidFill>
                <a:latin typeface="Janna LT Bold"/>
                <a:ea typeface="Janna LT Bold"/>
                <a:sym typeface="Janna LT Bold"/>
                <a:rtl/>
              </a:rPr>
              <a:t>تربية  – قسم اللغة العربية</a:t>
            </a:r>
            <a:endParaRPr lang="ar-EG" sz="2927" b="1" dirty="0">
              <a:solidFill>
                <a:srgbClr val="101010"/>
              </a:solidFill>
              <a:latin typeface="Janna LT Bold"/>
              <a:ea typeface="Janna LT Bold"/>
              <a:sym typeface="Janna LT Bold"/>
              <a:rtl/>
            </a:endParaRPr>
          </a:p>
        </p:txBody>
      </p:sp>
      <p:sp>
        <p:nvSpPr>
          <p:cNvPr id="11" name="TextBox 10">
            <a:extLst>
              <a:ext uri="{FF2B5EF4-FFF2-40B4-BE49-F238E27FC236}">
                <a16:creationId xmlns:a16="http://schemas.microsoft.com/office/drawing/2014/main" id="{466CE241-0248-5C0E-00CC-39B1736A9C66}"/>
              </a:ext>
            </a:extLst>
          </p:cNvPr>
          <p:cNvSpPr txBox="1"/>
          <p:nvPr/>
        </p:nvSpPr>
        <p:spPr>
          <a:xfrm>
            <a:off x="-222255" y="428787"/>
            <a:ext cx="3479800" cy="1569660"/>
          </a:xfrm>
          <a:prstGeom prst="rect">
            <a:avLst/>
          </a:prstGeom>
          <a:noFill/>
        </p:spPr>
        <p:txBody>
          <a:bodyPr wrap="square" rtlCol="0">
            <a:spAutoFit/>
          </a:bodyPr>
          <a:lstStyle/>
          <a:p>
            <a:pPr algn="justLow" rtl="1"/>
            <a:r>
              <a:rPr lang="ar-IQ" sz="2400" b="1" dirty="0">
                <a:solidFill>
                  <a:srgbClr val="101010"/>
                </a:solidFill>
                <a:latin typeface="Janna LT Bold"/>
                <a:sym typeface="Janna LT Bold"/>
                <a:rtl/>
              </a:rPr>
              <a:t>الجامعة المستنصرية</a:t>
            </a:r>
          </a:p>
          <a:p>
            <a:pPr algn="justLow" rtl="1"/>
            <a:r>
              <a:rPr lang="ar-IQ" sz="2400" b="1" dirty="0">
                <a:solidFill>
                  <a:srgbClr val="101010"/>
                </a:solidFill>
                <a:latin typeface="Janna LT Bold"/>
                <a:sym typeface="Janna LT Bold"/>
                <a:rtl/>
              </a:rPr>
              <a:t>كلية التربية</a:t>
            </a:r>
          </a:p>
          <a:p>
            <a:pPr algn="justLow" rtl="1"/>
            <a:r>
              <a:rPr lang="ar-IQ" sz="2400" b="1" dirty="0">
                <a:solidFill>
                  <a:srgbClr val="101010"/>
                </a:solidFill>
                <a:latin typeface="Janna LT Bold"/>
                <a:sym typeface="Janna LT Bold"/>
                <a:rtl/>
              </a:rPr>
              <a:t>قسم اللغة العربية </a:t>
            </a:r>
          </a:p>
          <a:p>
            <a:pPr algn="justLow" rtl="1"/>
            <a:r>
              <a:rPr lang="ar-IQ" sz="2400" b="1" dirty="0">
                <a:solidFill>
                  <a:srgbClr val="101010"/>
                </a:solidFill>
                <a:latin typeface="Janna LT Bold"/>
                <a:sym typeface="Janna LT Bold"/>
                <a:rtl/>
              </a:rPr>
              <a:t>المرحلة الأولى</a:t>
            </a:r>
            <a:endParaRPr lang="en-US" sz="2400" dirty="0"/>
          </a:p>
        </p:txBody>
      </p:sp>
      <p:pic>
        <p:nvPicPr>
          <p:cNvPr id="14" name="Picture 13">
            <a:extLst>
              <a:ext uri="{FF2B5EF4-FFF2-40B4-BE49-F238E27FC236}">
                <a16:creationId xmlns:a16="http://schemas.microsoft.com/office/drawing/2014/main" id="{45B462E7-53C2-0C6E-2BC3-4498FEE996F8}"/>
              </a:ext>
            </a:extLst>
          </p:cNvPr>
          <p:cNvPicPr>
            <a:picLocks noChangeAspect="1"/>
          </p:cNvPicPr>
          <p:nvPr/>
        </p:nvPicPr>
        <p:blipFill>
          <a:blip r:embed="rId2"/>
          <a:stretch>
            <a:fillRect/>
          </a:stretch>
        </p:blipFill>
        <p:spPr>
          <a:xfrm>
            <a:off x="9652000" y="292656"/>
            <a:ext cx="2133785" cy="2133785"/>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01EF3-DB8B-A302-9A95-43D8E30C7E3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94E4FFB-C15C-4740-4C13-1896CD9004B2}"/>
              </a:ext>
            </a:extLst>
          </p:cNvPr>
          <p:cNvGrpSpPr/>
          <p:nvPr/>
        </p:nvGrpSpPr>
        <p:grpSpPr>
          <a:xfrm>
            <a:off x="805301" y="76200"/>
            <a:ext cx="141393" cy="3429000"/>
            <a:chOff x="0" y="0"/>
            <a:chExt cx="55859" cy="1354667"/>
          </a:xfrm>
          <a:solidFill>
            <a:srgbClr val="0070C0"/>
          </a:solidFill>
        </p:grpSpPr>
        <p:sp>
          <p:nvSpPr>
            <p:cNvPr id="3" name="Freeform 3">
              <a:extLst>
                <a:ext uri="{FF2B5EF4-FFF2-40B4-BE49-F238E27FC236}">
                  <a16:creationId xmlns:a16="http://schemas.microsoft.com/office/drawing/2014/main" id="{5A4F199A-899E-6D1C-604F-E266FF0B4B2F}"/>
                </a:ext>
              </a:extLst>
            </p:cNvPr>
            <p:cNvSpPr/>
            <p:nvPr/>
          </p:nvSpPr>
          <p:spPr>
            <a:xfrm>
              <a:off x="0" y="0"/>
              <a:ext cx="55859" cy="1354667"/>
            </a:xfrm>
            <a:custGeom>
              <a:avLst/>
              <a:gdLst/>
              <a:ahLst/>
              <a:cxnLst/>
              <a:rect l="l" t="t" r="r" b="b"/>
              <a:pathLst>
                <a:path w="55859" h="1354667">
                  <a:moveTo>
                    <a:pt x="0" y="0"/>
                  </a:moveTo>
                  <a:lnTo>
                    <a:pt x="55859" y="0"/>
                  </a:lnTo>
                  <a:lnTo>
                    <a:pt x="55859" y="1354667"/>
                  </a:lnTo>
                  <a:lnTo>
                    <a:pt x="0" y="1354667"/>
                  </a:lnTo>
                  <a:close/>
                </a:path>
              </a:pathLst>
            </a:custGeom>
            <a:grpFill/>
            <a:ln>
              <a:solidFill>
                <a:srgbClr val="0070C0"/>
              </a:solidFill>
            </a:ln>
          </p:spPr>
        </p:sp>
        <p:sp>
          <p:nvSpPr>
            <p:cNvPr id="4" name="TextBox 4">
              <a:extLst>
                <a:ext uri="{FF2B5EF4-FFF2-40B4-BE49-F238E27FC236}">
                  <a16:creationId xmlns:a16="http://schemas.microsoft.com/office/drawing/2014/main" id="{87C1FAAE-611E-8314-4834-8097C8267FBA}"/>
                </a:ext>
              </a:extLst>
            </p:cNvPr>
            <p:cNvSpPr txBox="1"/>
            <p:nvPr/>
          </p:nvSpPr>
          <p:spPr>
            <a:xfrm>
              <a:off x="0" y="-38100"/>
              <a:ext cx="55859" cy="1392767"/>
            </a:xfrm>
            <a:prstGeom prst="rect">
              <a:avLst/>
            </a:prstGeom>
            <a:grpFill/>
            <a:ln>
              <a:solidFill>
                <a:srgbClr val="0070C0"/>
              </a:solidFill>
            </a:ln>
          </p:spPr>
          <p:txBody>
            <a:bodyPr lIns="33867" tIns="33867" rIns="33867" bIns="33867" rtlCol="0" anchor="ctr"/>
            <a:lstStyle/>
            <a:p>
              <a:pPr algn="ctr">
                <a:lnSpc>
                  <a:spcPts val="1773"/>
                </a:lnSpc>
                <a:spcBef>
                  <a:spcPct val="0"/>
                </a:spcBef>
              </a:pPr>
              <a:endParaRPr sz="1200"/>
            </a:p>
          </p:txBody>
        </p:sp>
      </p:grpSp>
      <p:sp>
        <p:nvSpPr>
          <p:cNvPr id="5" name="TextBox 5">
            <a:extLst>
              <a:ext uri="{FF2B5EF4-FFF2-40B4-BE49-F238E27FC236}">
                <a16:creationId xmlns:a16="http://schemas.microsoft.com/office/drawing/2014/main" id="{14360398-D23B-43B0-D339-07902571C25D}"/>
              </a:ext>
              <a:ext uri="{C183D7F6-B498-43B3-948B-1728B52AA6E4}">
                <adec:decorative xmlns:adec="http://schemas.microsoft.com/office/drawing/2017/decorative" val="0"/>
              </a:ext>
            </a:extLst>
          </p:cNvPr>
          <p:cNvSpPr txBox="1"/>
          <p:nvPr/>
        </p:nvSpPr>
        <p:spPr>
          <a:xfrm>
            <a:off x="3511459" y="2470532"/>
            <a:ext cx="6693081" cy="2585451"/>
          </a:xfrm>
          <a:prstGeom prst="rect">
            <a:avLst/>
          </a:prstGeom>
        </p:spPr>
        <p:txBody>
          <a:bodyPr wrap="square" lIns="0" tIns="0" rIns="0" bIns="0" rtlCol="0" anchor="t">
            <a:spAutoFit/>
          </a:bodyPr>
          <a:lstStyle/>
          <a:p>
            <a:pPr algn="justLow">
              <a:lnSpc>
                <a:spcPts val="7040"/>
              </a:lnSpc>
            </a:pPr>
            <a:r>
              <a:rPr lang="ar-IQ" sz="4000" b="1" dirty="0">
                <a:latin typeface="Janna LT Bold"/>
                <a:ea typeface="Janna LT Bold"/>
                <a:sym typeface="Janna LT Bold"/>
                <a:rtl/>
              </a:rPr>
              <a:t>- معنى المعجم والقاموس.</a:t>
            </a:r>
          </a:p>
          <a:p>
            <a:pPr algn="justLow">
              <a:lnSpc>
                <a:spcPts val="7040"/>
              </a:lnSpc>
            </a:pPr>
            <a:r>
              <a:rPr lang="ar-IQ" sz="4000" b="1" dirty="0">
                <a:latin typeface="Janna LT Bold"/>
                <a:ea typeface="Janna LT Bold"/>
                <a:sym typeface="Janna LT Bold"/>
                <a:rtl/>
              </a:rPr>
              <a:t>- فوائد المعجم وأهميته.</a:t>
            </a:r>
          </a:p>
          <a:p>
            <a:pPr algn="justLow">
              <a:lnSpc>
                <a:spcPts val="7040"/>
              </a:lnSpc>
            </a:pPr>
            <a:r>
              <a:rPr lang="ar-IQ" sz="4000" b="1" dirty="0">
                <a:latin typeface="Janna LT Bold"/>
                <a:ea typeface="Janna LT Bold"/>
                <a:sym typeface="Janna LT Bold"/>
                <a:rtl/>
              </a:rPr>
              <a:t>- نشأة المعجم العربي. </a:t>
            </a:r>
            <a:endParaRPr lang="ar-EG" sz="4000" b="1" dirty="0">
              <a:latin typeface="Janna LT Bold"/>
              <a:ea typeface="Janna LT Bold"/>
              <a:sym typeface="Janna LT Bold"/>
              <a:rtl/>
            </a:endParaRPr>
          </a:p>
        </p:txBody>
      </p:sp>
      <p:grpSp>
        <p:nvGrpSpPr>
          <p:cNvPr id="6" name="Group 6">
            <a:extLst>
              <a:ext uri="{FF2B5EF4-FFF2-40B4-BE49-F238E27FC236}">
                <a16:creationId xmlns:a16="http://schemas.microsoft.com/office/drawing/2014/main" id="{8F41CADB-3F7C-AE31-16D4-4AB4043D6709}"/>
              </a:ext>
            </a:extLst>
          </p:cNvPr>
          <p:cNvGrpSpPr/>
          <p:nvPr/>
        </p:nvGrpSpPr>
        <p:grpSpPr>
          <a:xfrm>
            <a:off x="9667304" y="1244416"/>
            <a:ext cx="1838897" cy="163914"/>
            <a:chOff x="0" y="0"/>
            <a:chExt cx="726478" cy="64756"/>
          </a:xfrm>
          <a:solidFill>
            <a:srgbClr val="0070C0"/>
          </a:solidFill>
        </p:grpSpPr>
        <p:sp>
          <p:nvSpPr>
            <p:cNvPr id="7" name="Freeform 7">
              <a:extLst>
                <a:ext uri="{FF2B5EF4-FFF2-40B4-BE49-F238E27FC236}">
                  <a16:creationId xmlns:a16="http://schemas.microsoft.com/office/drawing/2014/main" id="{2CBB96B7-9E50-CBFF-2B45-9E57283DD070}"/>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8" name="TextBox 8">
              <a:extLst>
                <a:ext uri="{FF2B5EF4-FFF2-40B4-BE49-F238E27FC236}">
                  <a16:creationId xmlns:a16="http://schemas.microsoft.com/office/drawing/2014/main" id="{36C6AB0A-F4A4-8A69-0D2A-2D29AA57BC2D}"/>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9" name="TextBox 8">
            <a:extLst>
              <a:ext uri="{FF2B5EF4-FFF2-40B4-BE49-F238E27FC236}">
                <a16:creationId xmlns:a16="http://schemas.microsoft.com/office/drawing/2014/main" id="{6455B01B-48E6-0E93-929F-8BAA8AAC6B8D}"/>
              </a:ext>
            </a:extLst>
          </p:cNvPr>
          <p:cNvSpPr txBox="1"/>
          <p:nvPr/>
        </p:nvSpPr>
        <p:spPr>
          <a:xfrm>
            <a:off x="2665399" y="692936"/>
            <a:ext cx="5283200" cy="830997"/>
          </a:xfrm>
          <a:prstGeom prst="rect">
            <a:avLst/>
          </a:prstGeom>
          <a:noFill/>
        </p:spPr>
        <p:txBody>
          <a:bodyPr wrap="square" rtlCol="0">
            <a:spAutoFit/>
          </a:bodyPr>
          <a:lstStyle/>
          <a:p>
            <a:r>
              <a:rPr lang="ar-IQ" sz="4800" b="1" dirty="0">
                <a:solidFill>
                  <a:srgbClr val="0070C0"/>
                </a:solidFill>
                <a:latin typeface="Janna LT Bold"/>
                <a:ea typeface="Janna LT Bold"/>
                <a:sym typeface="Janna LT Bold"/>
                <a:rtl/>
              </a:rPr>
              <a:t>المحاضرة الأولى</a:t>
            </a:r>
            <a:endParaRPr lang="en-US" sz="1200" dirty="0">
              <a:solidFill>
                <a:srgbClr val="0070C0"/>
              </a:solidFill>
            </a:endParaRPr>
          </a:p>
        </p:txBody>
      </p:sp>
    </p:spTree>
    <p:extLst>
      <p:ext uri="{BB962C8B-B14F-4D97-AF65-F5344CB8AC3E}">
        <p14:creationId xmlns:p14="http://schemas.microsoft.com/office/powerpoint/2010/main" val="1075575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ouble Wave 1">
            <a:extLst>
              <a:ext uri="{FF2B5EF4-FFF2-40B4-BE49-F238E27FC236}">
                <a16:creationId xmlns:a16="http://schemas.microsoft.com/office/drawing/2014/main" id="{1D1A67CC-C5F9-AD09-6DF2-515806C3A6E7}"/>
              </a:ext>
            </a:extLst>
          </p:cNvPr>
          <p:cNvSpPr/>
          <p:nvPr/>
        </p:nvSpPr>
        <p:spPr>
          <a:xfrm>
            <a:off x="4394200" y="17780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a:endParaRPr lang="en-US" sz="1200" dirty="0">
              <a:solidFill>
                <a:srgbClr val="0070C0"/>
              </a:solidFill>
            </a:endParaRPr>
          </a:p>
        </p:txBody>
      </p:sp>
      <p:sp>
        <p:nvSpPr>
          <p:cNvPr id="8" name="عنوان 1">
            <a:extLst>
              <a:ext uri="{FF2B5EF4-FFF2-40B4-BE49-F238E27FC236}">
                <a16:creationId xmlns:a16="http://schemas.microsoft.com/office/drawing/2014/main" id="{00D2E41F-DA2F-49F4-9B45-22B23B2BD6A0}"/>
              </a:ext>
            </a:extLst>
          </p:cNvPr>
          <p:cNvSpPr txBox="1">
            <a:spLocks/>
          </p:cNvSpPr>
          <p:nvPr/>
        </p:nvSpPr>
        <p:spPr>
          <a:xfrm>
            <a:off x="3352800" y="320635"/>
            <a:ext cx="5486400" cy="762000"/>
          </a:xfrm>
          <a:prstGeom prst="rect">
            <a:avLst/>
          </a:prstGeom>
        </p:spPr>
        <p:txBody>
          <a:bodyPr vert="horz" lIns="0" rIns="0" bIns="0" anchor="b">
            <a:normAutofit/>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609630">
              <a:defRPr/>
            </a:pPr>
            <a:r>
              <a:rPr lang="ar-IQ" sz="4400" b="1" dirty="0">
                <a:solidFill>
                  <a:schemeClr val="bg1"/>
                </a:solidFill>
                <a:latin typeface="Calibri"/>
                <a:cs typeface="Traditional Arabic" panose="02020603050405020304" pitchFamily="18" charset="-78"/>
              </a:rPr>
              <a:t>معنى لفظة "معجم" </a:t>
            </a:r>
          </a:p>
        </p:txBody>
      </p:sp>
      <p:sp>
        <p:nvSpPr>
          <p:cNvPr id="13" name="TextBox 12">
            <a:extLst>
              <a:ext uri="{FF2B5EF4-FFF2-40B4-BE49-F238E27FC236}">
                <a16:creationId xmlns:a16="http://schemas.microsoft.com/office/drawing/2014/main" id="{49FD7152-74EB-360C-7B05-BD5CEB6223F4}"/>
              </a:ext>
            </a:extLst>
          </p:cNvPr>
          <p:cNvSpPr txBox="1"/>
          <p:nvPr/>
        </p:nvSpPr>
        <p:spPr>
          <a:xfrm>
            <a:off x="1184612" y="1346200"/>
            <a:ext cx="10130913" cy="4536819"/>
          </a:xfrm>
          <a:prstGeom prst="rect">
            <a:avLst/>
          </a:prstGeom>
          <a:noFill/>
        </p:spPr>
        <p:txBody>
          <a:bodyPr wrap="square" rtlCol="0">
            <a:spAutoFit/>
          </a:bodyPr>
          <a:lstStyle/>
          <a:p>
            <a:pPr algn="just" rtl="1">
              <a:lnSpc>
                <a:spcPct val="150000"/>
              </a:lnSpc>
            </a:pPr>
            <a:r>
              <a:rPr lang="ar-IQ" sz="2800" b="1" dirty="0">
                <a:solidFill>
                  <a:srgbClr val="0070C0"/>
                </a:solidFill>
              </a:rPr>
              <a:t>لغة: </a:t>
            </a:r>
          </a:p>
          <a:p>
            <a:pPr algn="just" rtl="1">
              <a:lnSpc>
                <a:spcPct val="150000"/>
              </a:lnSpc>
            </a:pPr>
            <a:r>
              <a:rPr lang="ar-IQ" sz="2800" b="1" dirty="0"/>
              <a:t>- مشتق من مادة (ع ج م) التي معناها: الإبهام والغموض.</a:t>
            </a:r>
          </a:p>
          <a:p>
            <a:pPr algn="just" rtl="1">
              <a:lnSpc>
                <a:spcPct val="150000"/>
              </a:lnSpc>
            </a:pPr>
            <a:r>
              <a:rPr lang="ar-IQ" sz="2800" b="1" dirty="0"/>
              <a:t>ففي كتاب العين في مادة (عَجَمَ): العجم ضِدَّ العرب، ورجل أعجمي : ليس عربي</a:t>
            </a:r>
            <a:r>
              <a:rPr lang="en-US" sz="2800" b="1" dirty="0"/>
              <a:t> </a:t>
            </a:r>
            <a:r>
              <a:rPr lang="ar-IQ" sz="2800" b="1" dirty="0"/>
              <a:t>وامرأة عجماء بينة العجمة. والعجماء كل دابة أو بهيمة... والعجماء كل صلاة لا يقرأ فيها... والأعجم كل كلام ليس بلغة عربية... والمعجم حروف الهجاء المقطعة، لأنها أعجمية.</a:t>
            </a:r>
          </a:p>
          <a:p>
            <a:pPr algn="just" rtl="1">
              <a:lnSpc>
                <a:spcPct val="150000"/>
              </a:lnSpc>
            </a:pPr>
            <a:r>
              <a:rPr lang="ar-IQ" sz="2800" b="1" dirty="0"/>
              <a:t>وفي لسان العرب: "الأعجم الذي لا يُفصح، ولا يبين كلامه، وفيه سميت البهيمة عجماء؛ لأنها لا تتكلم"</a:t>
            </a:r>
          </a:p>
        </p:txBody>
      </p:sp>
      <p:grpSp>
        <p:nvGrpSpPr>
          <p:cNvPr id="4" name="Group 6">
            <a:extLst>
              <a:ext uri="{FF2B5EF4-FFF2-40B4-BE49-F238E27FC236}">
                <a16:creationId xmlns:a16="http://schemas.microsoft.com/office/drawing/2014/main" id="{1B1538C2-3720-A4EF-07E3-FFB1BF3FFBA2}"/>
              </a:ext>
            </a:extLst>
          </p:cNvPr>
          <p:cNvGrpSpPr/>
          <p:nvPr/>
        </p:nvGrpSpPr>
        <p:grpSpPr>
          <a:xfrm>
            <a:off x="640231" y="1182286"/>
            <a:ext cx="1838897" cy="163914"/>
            <a:chOff x="0" y="0"/>
            <a:chExt cx="726478" cy="64756"/>
          </a:xfrm>
          <a:solidFill>
            <a:srgbClr val="0070C0"/>
          </a:solidFill>
        </p:grpSpPr>
        <p:sp>
          <p:nvSpPr>
            <p:cNvPr id="5" name="Freeform 7">
              <a:extLst>
                <a:ext uri="{FF2B5EF4-FFF2-40B4-BE49-F238E27FC236}">
                  <a16:creationId xmlns:a16="http://schemas.microsoft.com/office/drawing/2014/main" id="{07D71E1D-0E63-8AF4-6C04-9AB06929D62F}"/>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6" name="TextBox 8">
              <a:extLst>
                <a:ext uri="{FF2B5EF4-FFF2-40B4-BE49-F238E27FC236}">
                  <a16:creationId xmlns:a16="http://schemas.microsoft.com/office/drawing/2014/main" id="{5251EEA4-EA21-775C-0047-C75973094B27}"/>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grpSp>
        <p:nvGrpSpPr>
          <p:cNvPr id="3" name="Group 6">
            <a:extLst>
              <a:ext uri="{FF2B5EF4-FFF2-40B4-BE49-F238E27FC236}">
                <a16:creationId xmlns:a16="http://schemas.microsoft.com/office/drawing/2014/main" id="{A9372876-3855-FEBF-69E6-19A6B3644F6D}"/>
              </a:ext>
            </a:extLst>
          </p:cNvPr>
          <p:cNvGrpSpPr/>
          <p:nvPr/>
        </p:nvGrpSpPr>
        <p:grpSpPr>
          <a:xfrm rot="16200000">
            <a:off x="-124930" y="4850815"/>
            <a:ext cx="1838897" cy="163914"/>
            <a:chOff x="0" y="0"/>
            <a:chExt cx="726478" cy="64756"/>
          </a:xfrm>
          <a:solidFill>
            <a:srgbClr val="0070C0"/>
          </a:solidFill>
        </p:grpSpPr>
        <p:sp>
          <p:nvSpPr>
            <p:cNvPr id="9" name="Freeform 7">
              <a:extLst>
                <a:ext uri="{FF2B5EF4-FFF2-40B4-BE49-F238E27FC236}">
                  <a16:creationId xmlns:a16="http://schemas.microsoft.com/office/drawing/2014/main" id="{24DA2139-28AA-B7B7-49AE-900A08D8CA0E}"/>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0" name="TextBox 8">
              <a:extLst>
                <a:ext uri="{FF2B5EF4-FFF2-40B4-BE49-F238E27FC236}">
                  <a16:creationId xmlns:a16="http://schemas.microsoft.com/office/drawing/2014/main" id="{44B4AE07-F663-BFAC-943A-CFF667EEC131}"/>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grpSp>
        <p:nvGrpSpPr>
          <p:cNvPr id="11" name="Group 6">
            <a:extLst>
              <a:ext uri="{FF2B5EF4-FFF2-40B4-BE49-F238E27FC236}">
                <a16:creationId xmlns:a16="http://schemas.microsoft.com/office/drawing/2014/main" id="{9E507699-1811-8A49-0C21-0F8DF092B214}"/>
              </a:ext>
            </a:extLst>
          </p:cNvPr>
          <p:cNvGrpSpPr/>
          <p:nvPr/>
        </p:nvGrpSpPr>
        <p:grpSpPr>
          <a:xfrm>
            <a:off x="10922001" y="730635"/>
            <a:ext cx="1270000" cy="379321"/>
            <a:chOff x="0" y="0"/>
            <a:chExt cx="726478" cy="64756"/>
          </a:xfrm>
          <a:solidFill>
            <a:srgbClr val="0070C0"/>
          </a:solidFill>
        </p:grpSpPr>
        <p:sp>
          <p:nvSpPr>
            <p:cNvPr id="12" name="Freeform 7">
              <a:extLst>
                <a:ext uri="{FF2B5EF4-FFF2-40B4-BE49-F238E27FC236}">
                  <a16:creationId xmlns:a16="http://schemas.microsoft.com/office/drawing/2014/main" id="{BE8A250B-C81E-B698-0499-2F21384FCA73}"/>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4" name="TextBox 8">
              <a:extLst>
                <a:ext uri="{FF2B5EF4-FFF2-40B4-BE49-F238E27FC236}">
                  <a16:creationId xmlns:a16="http://schemas.microsoft.com/office/drawing/2014/main" id="{2856FF39-AEAF-CDDE-7D4C-BD8FE7D10B34}"/>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359481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3C7A0B-AA56-911C-2CEF-557C81CE2F8B}"/>
            </a:ext>
          </a:extLst>
        </p:cNvPr>
        <p:cNvGrpSpPr/>
        <p:nvPr/>
      </p:nvGrpSpPr>
      <p:grpSpPr>
        <a:xfrm>
          <a:off x="0" y="0"/>
          <a:ext cx="0" cy="0"/>
          <a:chOff x="0" y="0"/>
          <a:chExt cx="0" cy="0"/>
        </a:xfrm>
      </p:grpSpPr>
      <p:sp>
        <p:nvSpPr>
          <p:cNvPr id="2" name="Double Wave 1">
            <a:extLst>
              <a:ext uri="{FF2B5EF4-FFF2-40B4-BE49-F238E27FC236}">
                <a16:creationId xmlns:a16="http://schemas.microsoft.com/office/drawing/2014/main" id="{73ECA2A8-42AA-220B-5BF4-2968CC01AABA}"/>
              </a:ext>
            </a:extLst>
          </p:cNvPr>
          <p:cNvSpPr/>
          <p:nvPr/>
        </p:nvSpPr>
        <p:spPr>
          <a:xfrm>
            <a:off x="4394200" y="17780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rtl="0"/>
            <a:endParaRPr lang="en-US" sz="1200" dirty="0">
              <a:solidFill>
                <a:srgbClr val="0070C0"/>
              </a:solidFill>
              <a:latin typeface="Calibri"/>
            </a:endParaRPr>
          </a:p>
        </p:txBody>
      </p:sp>
      <p:sp>
        <p:nvSpPr>
          <p:cNvPr id="8" name="عنوان 1">
            <a:extLst>
              <a:ext uri="{FF2B5EF4-FFF2-40B4-BE49-F238E27FC236}">
                <a16:creationId xmlns:a16="http://schemas.microsoft.com/office/drawing/2014/main" id="{548338A0-FC92-DF89-BC02-F1DD00D66A6A}"/>
              </a:ext>
            </a:extLst>
          </p:cNvPr>
          <p:cNvSpPr txBox="1">
            <a:spLocks/>
          </p:cNvSpPr>
          <p:nvPr/>
        </p:nvSpPr>
        <p:spPr>
          <a:xfrm>
            <a:off x="3352800" y="320635"/>
            <a:ext cx="5486400" cy="762000"/>
          </a:xfrm>
          <a:prstGeom prst="rect">
            <a:avLst/>
          </a:prstGeom>
        </p:spPr>
        <p:txBody>
          <a:bodyPr vert="horz" lIns="0" rIns="0" bIns="0" anchor="b">
            <a:normAutofit/>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609630">
              <a:defRPr/>
            </a:pPr>
            <a:r>
              <a:rPr lang="ar-IQ" sz="4400" b="1" dirty="0">
                <a:solidFill>
                  <a:prstClr val="white"/>
                </a:solidFill>
                <a:latin typeface="Calibri"/>
                <a:cs typeface="Traditional Arabic" panose="02020603050405020304" pitchFamily="18" charset="-78"/>
              </a:rPr>
              <a:t>معنى لفظة "معجم" </a:t>
            </a:r>
          </a:p>
        </p:txBody>
      </p:sp>
      <p:sp>
        <p:nvSpPr>
          <p:cNvPr id="13" name="TextBox 12">
            <a:extLst>
              <a:ext uri="{FF2B5EF4-FFF2-40B4-BE49-F238E27FC236}">
                <a16:creationId xmlns:a16="http://schemas.microsoft.com/office/drawing/2014/main" id="{A94AE757-3884-1E5A-E6EF-93D8074062CC}"/>
              </a:ext>
            </a:extLst>
          </p:cNvPr>
          <p:cNvSpPr txBox="1"/>
          <p:nvPr/>
        </p:nvSpPr>
        <p:spPr>
          <a:xfrm>
            <a:off x="1295400" y="2209800"/>
            <a:ext cx="9601201" cy="2716898"/>
          </a:xfrm>
          <a:prstGeom prst="rect">
            <a:avLst/>
          </a:prstGeom>
          <a:noFill/>
        </p:spPr>
        <p:txBody>
          <a:bodyPr wrap="square" rtlCol="0">
            <a:spAutoFit/>
          </a:bodyPr>
          <a:lstStyle/>
          <a:p>
            <a:pPr algn="justLow" defTabSz="609630">
              <a:lnSpc>
                <a:spcPct val="150000"/>
              </a:lnSpc>
            </a:pPr>
            <a:r>
              <a:rPr lang="ar-IQ" sz="2933" b="1" dirty="0">
                <a:solidFill>
                  <a:prstClr val="black"/>
                </a:solidFill>
                <a:latin typeface="Calibri"/>
                <a:cs typeface="Arial" panose="020B0604020202020204" pitchFamily="34" charset="0"/>
              </a:rPr>
              <a:t>	إذا أدخلنا الهمزة على الفعل "عجم" ليصير "أعجم" اكتسب الفعل معنى جديدًا من معنى الهمزة (أو الصيغة) الذي يفيد هنا السلب والنفي والإزالة.</a:t>
            </a:r>
          </a:p>
          <a:p>
            <a:pPr algn="justLow" defTabSz="609630">
              <a:lnSpc>
                <a:spcPct val="150000"/>
              </a:lnSpc>
            </a:pPr>
            <a:endParaRPr lang="ar-IQ" sz="2933" b="1" dirty="0">
              <a:solidFill>
                <a:prstClr val="black"/>
              </a:solidFill>
              <a:latin typeface="Calibri"/>
              <a:cs typeface="Arial" panose="020B0604020202020204" pitchFamily="34" charset="0"/>
            </a:endParaRPr>
          </a:p>
          <a:p>
            <a:pPr algn="justLow" defTabSz="609630">
              <a:lnSpc>
                <a:spcPct val="150000"/>
              </a:lnSpc>
            </a:pPr>
            <a:r>
              <a:rPr lang="ar-IQ" sz="2933" b="1" dirty="0">
                <a:solidFill>
                  <a:prstClr val="black"/>
                </a:solidFill>
                <a:latin typeface="Calibri"/>
                <a:cs typeface="Arial" panose="020B0604020202020204" pitchFamily="34" charset="0"/>
              </a:rPr>
              <a:t>- وعلى هذا يصير معنى "أعجم" أزال العجمة أو الغموض أو الإبهام. </a:t>
            </a:r>
          </a:p>
        </p:txBody>
      </p:sp>
      <p:grpSp>
        <p:nvGrpSpPr>
          <p:cNvPr id="4" name="Group 6">
            <a:extLst>
              <a:ext uri="{FF2B5EF4-FFF2-40B4-BE49-F238E27FC236}">
                <a16:creationId xmlns:a16="http://schemas.microsoft.com/office/drawing/2014/main" id="{8E2138F7-B289-735A-2D39-CB012F2EE0FA}"/>
              </a:ext>
            </a:extLst>
          </p:cNvPr>
          <p:cNvGrpSpPr/>
          <p:nvPr/>
        </p:nvGrpSpPr>
        <p:grpSpPr>
          <a:xfrm>
            <a:off x="876476" y="1182286"/>
            <a:ext cx="1838897" cy="163914"/>
            <a:chOff x="0" y="0"/>
            <a:chExt cx="726478" cy="64756"/>
          </a:xfrm>
          <a:solidFill>
            <a:srgbClr val="0070C0"/>
          </a:solidFill>
        </p:grpSpPr>
        <p:sp>
          <p:nvSpPr>
            <p:cNvPr id="5" name="Freeform 7">
              <a:extLst>
                <a:ext uri="{FF2B5EF4-FFF2-40B4-BE49-F238E27FC236}">
                  <a16:creationId xmlns:a16="http://schemas.microsoft.com/office/drawing/2014/main" id="{BB460445-BFF3-7455-6ADB-56C472C1FF42}"/>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6" name="TextBox 8">
              <a:extLst>
                <a:ext uri="{FF2B5EF4-FFF2-40B4-BE49-F238E27FC236}">
                  <a16:creationId xmlns:a16="http://schemas.microsoft.com/office/drawing/2014/main" id="{8EAAE0D0-853A-6DD3-3DF6-C5EC12C1C794}"/>
                </a:ext>
              </a:extLst>
            </p:cNvPr>
            <p:cNvSpPr txBox="1"/>
            <p:nvPr/>
          </p:nvSpPr>
          <p:spPr>
            <a:xfrm>
              <a:off x="0" y="-28575"/>
              <a:ext cx="726478" cy="93331"/>
            </a:xfrm>
            <a:prstGeom prst="rect">
              <a:avLst/>
            </a:prstGeom>
            <a:grpFill/>
          </p:spPr>
          <p:txBody>
            <a:bodyPr lIns="33867" tIns="33867" rIns="33867" bIns="33867" rtlCol="0" anchor="ctr"/>
            <a:lstStyle/>
            <a:p>
              <a:pPr algn="ctr" defTabSz="609630" rtl="0">
                <a:lnSpc>
                  <a:spcPts val="1773"/>
                </a:lnSpc>
                <a:spcBef>
                  <a:spcPct val="0"/>
                </a:spcBef>
              </a:pPr>
              <a:endParaRPr sz="1200">
                <a:solidFill>
                  <a:prstClr val="black"/>
                </a:solidFill>
                <a:latin typeface="Calibri"/>
              </a:endParaRPr>
            </a:p>
          </p:txBody>
        </p:sp>
      </p:grpSp>
      <p:sp>
        <p:nvSpPr>
          <p:cNvPr id="9" name="Freeform 7">
            <a:extLst>
              <a:ext uri="{FF2B5EF4-FFF2-40B4-BE49-F238E27FC236}">
                <a16:creationId xmlns:a16="http://schemas.microsoft.com/office/drawing/2014/main" id="{81693FA9-4770-4F21-AC42-3F6694B264D9}"/>
              </a:ext>
            </a:extLst>
          </p:cNvPr>
          <p:cNvSpPr/>
          <p:nvPr/>
        </p:nvSpPr>
        <p:spPr>
          <a:xfrm>
            <a:off x="9550400" y="5352532"/>
            <a:ext cx="1838897" cy="163913"/>
          </a:xfrm>
          <a:custGeom>
            <a:avLst/>
            <a:gdLst/>
            <a:ahLst/>
            <a:cxnLst/>
            <a:rect l="l" t="t" r="r" b="b"/>
            <a:pathLst>
              <a:path w="726478" h="64756">
                <a:moveTo>
                  <a:pt x="0" y="0"/>
                </a:moveTo>
                <a:lnTo>
                  <a:pt x="726478" y="0"/>
                </a:lnTo>
                <a:lnTo>
                  <a:pt x="726478" y="64756"/>
                </a:lnTo>
                <a:lnTo>
                  <a:pt x="0" y="64756"/>
                </a:lnTo>
                <a:close/>
              </a:path>
            </a:pathLst>
          </a:custGeom>
          <a:solidFill>
            <a:srgbClr val="0070C0"/>
          </a:solidFill>
        </p:spPr>
      </p:sp>
      <p:pic>
        <p:nvPicPr>
          <p:cNvPr id="7" name="Picture 2" descr="الهدف السلوكي الجيد - موضوع">
            <a:extLst>
              <a:ext uri="{FF2B5EF4-FFF2-40B4-BE49-F238E27FC236}">
                <a16:creationId xmlns:a16="http://schemas.microsoft.com/office/drawing/2014/main" id="{411CF5A9-3A80-83C3-6EE0-751DDDA08D6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292600"/>
            <a:ext cx="2336800" cy="25950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75858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7540F-7177-BA71-BD62-A18732DEF372}"/>
            </a:ext>
          </a:extLst>
        </p:cNvPr>
        <p:cNvGrpSpPr/>
        <p:nvPr/>
      </p:nvGrpSpPr>
      <p:grpSpPr>
        <a:xfrm>
          <a:off x="0" y="0"/>
          <a:ext cx="0" cy="0"/>
          <a:chOff x="0" y="0"/>
          <a:chExt cx="0" cy="0"/>
        </a:xfrm>
      </p:grpSpPr>
      <p:sp>
        <p:nvSpPr>
          <p:cNvPr id="8" name="عنوان 1">
            <a:extLst>
              <a:ext uri="{FF2B5EF4-FFF2-40B4-BE49-F238E27FC236}">
                <a16:creationId xmlns:a16="http://schemas.microsoft.com/office/drawing/2014/main" id="{EDF09551-6CA1-D644-CABF-89E641EA867B}"/>
              </a:ext>
            </a:extLst>
          </p:cNvPr>
          <p:cNvSpPr txBox="1">
            <a:spLocks/>
          </p:cNvSpPr>
          <p:nvPr/>
        </p:nvSpPr>
        <p:spPr>
          <a:xfrm>
            <a:off x="9362066" y="842557"/>
            <a:ext cx="2086077" cy="762000"/>
          </a:xfrm>
          <a:prstGeom prst="rect">
            <a:avLst/>
          </a:prstGeom>
        </p:spPr>
        <p:txBody>
          <a:bodyPr vert="horz" lIns="0" rIns="0" bIns="0" anchor="b">
            <a:normAutofit/>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r" defTabSz="609630">
              <a:defRPr/>
            </a:pPr>
            <a:r>
              <a:rPr lang="ar-IQ" sz="4400" b="1" dirty="0">
                <a:solidFill>
                  <a:srgbClr val="0070C0"/>
                </a:solidFill>
                <a:latin typeface="Calibri"/>
                <a:cs typeface="Traditional Arabic" panose="02020603050405020304" pitchFamily="18" charset="-78"/>
              </a:rPr>
              <a:t>اصطلاحاً:</a:t>
            </a:r>
          </a:p>
        </p:txBody>
      </p:sp>
      <p:sp>
        <p:nvSpPr>
          <p:cNvPr id="13" name="TextBox 12">
            <a:extLst>
              <a:ext uri="{FF2B5EF4-FFF2-40B4-BE49-F238E27FC236}">
                <a16:creationId xmlns:a16="http://schemas.microsoft.com/office/drawing/2014/main" id="{7D91A1CC-3D75-0351-6FAD-26CB8579F756}"/>
              </a:ext>
            </a:extLst>
          </p:cNvPr>
          <p:cNvSpPr txBox="1"/>
          <p:nvPr/>
        </p:nvSpPr>
        <p:spPr>
          <a:xfrm>
            <a:off x="969216" y="1604557"/>
            <a:ext cx="10489813" cy="4536819"/>
          </a:xfrm>
          <a:prstGeom prst="rect">
            <a:avLst/>
          </a:prstGeom>
          <a:noFill/>
        </p:spPr>
        <p:txBody>
          <a:bodyPr wrap="square" rtlCol="0">
            <a:spAutoFit/>
          </a:bodyPr>
          <a:lstStyle/>
          <a:p>
            <a:pPr algn="just" rtl="1">
              <a:lnSpc>
                <a:spcPct val="150000"/>
              </a:lnSpc>
            </a:pPr>
            <a:r>
              <a:rPr lang="ar-IQ" sz="2800" b="1" dirty="0"/>
              <a:t>	أطلقت لفظة (معجم) على الكتاب الذي يراعي في ترتيب مادته, ترتيب الحروف، فكأنَّ هذا الكتاب يزيل إبهام هذه المادة المرتبة على حروف المعجم، ويبينها ويوضحها بما يجمعه من مادة لغوية، وغير لغوية، منسقا لها ومرتبا إياها على حروف المعجم (الحروف الهجائية).</a:t>
            </a:r>
          </a:p>
          <a:p>
            <a:pPr algn="just" rtl="1">
              <a:lnSpc>
                <a:spcPct val="150000"/>
              </a:lnSpc>
            </a:pPr>
            <a:r>
              <a:rPr lang="ar-IQ" sz="2800" b="1" dirty="0"/>
              <a:t>	يعرف المعجم في اصطلاح اللغويين بأنه: "مؤلف يجمع بين دفتيه ثروة لغوية تمثلها مفردات مقرونة بشرحها وتفسير معانيها واشتقاقها وطريقة نقطها، وشواهد تبين مواضع استعمالها مرتبة ترتيبا خاصا إما على حروف الهجاء أو الموضوع".</a:t>
            </a:r>
          </a:p>
        </p:txBody>
      </p:sp>
      <p:grpSp>
        <p:nvGrpSpPr>
          <p:cNvPr id="3" name="Group 6">
            <a:extLst>
              <a:ext uri="{FF2B5EF4-FFF2-40B4-BE49-F238E27FC236}">
                <a16:creationId xmlns:a16="http://schemas.microsoft.com/office/drawing/2014/main" id="{47E1F6DD-5942-D34A-3B5A-1187809010B6}"/>
              </a:ext>
            </a:extLst>
          </p:cNvPr>
          <p:cNvGrpSpPr/>
          <p:nvPr/>
        </p:nvGrpSpPr>
        <p:grpSpPr>
          <a:xfrm rot="16200000">
            <a:off x="-104520" y="5513086"/>
            <a:ext cx="1838897" cy="163914"/>
            <a:chOff x="0" y="0"/>
            <a:chExt cx="726478" cy="64756"/>
          </a:xfrm>
          <a:solidFill>
            <a:srgbClr val="0070C0"/>
          </a:solidFill>
        </p:grpSpPr>
        <p:sp>
          <p:nvSpPr>
            <p:cNvPr id="4" name="Freeform 7">
              <a:extLst>
                <a:ext uri="{FF2B5EF4-FFF2-40B4-BE49-F238E27FC236}">
                  <a16:creationId xmlns:a16="http://schemas.microsoft.com/office/drawing/2014/main" id="{BB776074-12EA-6F5A-C2C8-A458127D9757}"/>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5" name="TextBox 8">
              <a:extLst>
                <a:ext uri="{FF2B5EF4-FFF2-40B4-BE49-F238E27FC236}">
                  <a16:creationId xmlns:a16="http://schemas.microsoft.com/office/drawing/2014/main" id="{86591145-5C4E-6562-8191-747BCEA5236F}"/>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6" name="Double Wave 1">
            <a:extLst>
              <a:ext uri="{FF2B5EF4-FFF2-40B4-BE49-F238E27FC236}">
                <a16:creationId xmlns:a16="http://schemas.microsoft.com/office/drawing/2014/main" id="{4DADFA92-2485-CC58-3745-B179904D688B}"/>
              </a:ext>
            </a:extLst>
          </p:cNvPr>
          <p:cNvSpPr/>
          <p:nvPr/>
        </p:nvSpPr>
        <p:spPr>
          <a:xfrm>
            <a:off x="4394200" y="14514"/>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a:solidFill>
                  <a:prstClr val="white"/>
                </a:solidFill>
                <a:latin typeface="Calibri"/>
                <a:cs typeface="Traditional Arabic" panose="02020603050405020304" pitchFamily="18" charset="-78"/>
              </a:rPr>
              <a:t>معنى لفظة "معجم" </a:t>
            </a:r>
            <a:endParaRPr lang="ar-IQ" sz="4400" b="1" dirty="0">
              <a:solidFill>
                <a:prstClr val="white"/>
              </a:solidFill>
              <a:latin typeface="Calibri"/>
              <a:cs typeface="Traditional Arabic" panose="02020603050405020304" pitchFamily="18" charset="-78"/>
            </a:endParaRPr>
          </a:p>
        </p:txBody>
      </p:sp>
      <p:grpSp>
        <p:nvGrpSpPr>
          <p:cNvPr id="7" name="Group 6">
            <a:extLst>
              <a:ext uri="{FF2B5EF4-FFF2-40B4-BE49-F238E27FC236}">
                <a16:creationId xmlns:a16="http://schemas.microsoft.com/office/drawing/2014/main" id="{FDD6255E-74E1-46BA-415F-3ABC16A94DAC}"/>
              </a:ext>
            </a:extLst>
          </p:cNvPr>
          <p:cNvGrpSpPr/>
          <p:nvPr/>
        </p:nvGrpSpPr>
        <p:grpSpPr>
          <a:xfrm>
            <a:off x="-3389" y="842558"/>
            <a:ext cx="1120989" cy="340357"/>
            <a:chOff x="0" y="0"/>
            <a:chExt cx="726478" cy="64756"/>
          </a:xfrm>
          <a:solidFill>
            <a:srgbClr val="0070C0"/>
          </a:solidFill>
        </p:grpSpPr>
        <p:sp>
          <p:nvSpPr>
            <p:cNvPr id="9" name="Freeform 7">
              <a:extLst>
                <a:ext uri="{FF2B5EF4-FFF2-40B4-BE49-F238E27FC236}">
                  <a16:creationId xmlns:a16="http://schemas.microsoft.com/office/drawing/2014/main" id="{942D0354-C5F3-6D4B-DE86-74243718E771}"/>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0" name="TextBox 8">
              <a:extLst>
                <a:ext uri="{FF2B5EF4-FFF2-40B4-BE49-F238E27FC236}">
                  <a16:creationId xmlns:a16="http://schemas.microsoft.com/office/drawing/2014/main" id="{F6A3171C-1D51-D046-44BC-5B2F2025E1F1}"/>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527734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C70001-E069-30C6-787D-C51D21101029}"/>
            </a:ext>
          </a:extLst>
        </p:cNvPr>
        <p:cNvGrpSpPr/>
        <p:nvPr/>
      </p:nvGrpSpPr>
      <p:grpSpPr>
        <a:xfrm>
          <a:off x="0" y="0"/>
          <a:ext cx="0" cy="0"/>
          <a:chOff x="0" y="0"/>
          <a:chExt cx="0" cy="0"/>
        </a:xfrm>
      </p:grpSpPr>
      <p:sp>
        <p:nvSpPr>
          <p:cNvPr id="8" name="عنوان 1">
            <a:extLst>
              <a:ext uri="{FF2B5EF4-FFF2-40B4-BE49-F238E27FC236}">
                <a16:creationId xmlns:a16="http://schemas.microsoft.com/office/drawing/2014/main" id="{A803520B-EA57-1864-32EB-D20900210985}"/>
              </a:ext>
            </a:extLst>
          </p:cNvPr>
          <p:cNvSpPr txBox="1">
            <a:spLocks/>
          </p:cNvSpPr>
          <p:nvPr/>
        </p:nvSpPr>
        <p:spPr>
          <a:xfrm>
            <a:off x="6096000" y="736600"/>
            <a:ext cx="5486400" cy="762000"/>
          </a:xfrm>
          <a:prstGeom prst="rect">
            <a:avLst/>
          </a:prstGeom>
        </p:spPr>
        <p:txBody>
          <a:bodyPr vert="horz" lIns="0" rIns="0" bIns="0" anchor="b">
            <a:normAutofit/>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r" defTabSz="609630">
              <a:defRPr/>
            </a:pPr>
            <a:r>
              <a:rPr lang="ar-IQ" sz="3200" b="1" dirty="0">
                <a:solidFill>
                  <a:srgbClr val="0070C0"/>
                </a:solidFill>
                <a:latin typeface="Calibri"/>
                <a:cs typeface="+mn-cs"/>
              </a:rPr>
              <a:t>أول من استعمل لفظ "معجم"</a:t>
            </a:r>
          </a:p>
        </p:txBody>
      </p:sp>
      <p:sp>
        <p:nvSpPr>
          <p:cNvPr id="13" name="TextBox 12">
            <a:extLst>
              <a:ext uri="{FF2B5EF4-FFF2-40B4-BE49-F238E27FC236}">
                <a16:creationId xmlns:a16="http://schemas.microsoft.com/office/drawing/2014/main" id="{64AD2D8B-BC90-CCB7-8EAF-1D7846371E5C}"/>
              </a:ext>
            </a:extLst>
          </p:cNvPr>
          <p:cNvSpPr txBox="1"/>
          <p:nvPr/>
        </p:nvSpPr>
        <p:spPr>
          <a:xfrm>
            <a:off x="508000" y="1498600"/>
            <a:ext cx="11230077" cy="4430572"/>
          </a:xfrm>
          <a:prstGeom prst="rect">
            <a:avLst/>
          </a:prstGeom>
          <a:noFill/>
        </p:spPr>
        <p:txBody>
          <a:bodyPr wrap="square" rtlCol="0">
            <a:spAutoFit/>
          </a:bodyPr>
          <a:lstStyle/>
          <a:p>
            <a:pPr algn="just" rtl="1">
              <a:lnSpc>
                <a:spcPct val="150000"/>
              </a:lnSpc>
            </a:pPr>
            <a:r>
              <a:rPr lang="ar-IQ" sz="2733" b="1" dirty="0"/>
              <a:t>	لم يكن اللغويين أول من استعمل هذا اللفظ في معناه الاصطلاحي، وإنما سبقهم إلى ذلك رجال الحديث النبوي الشريف، فقد أطلقوا كلمة "معجم" على الكتاب المرتب هجائيًا الذي يجمع أسماء الصحابة ورواة الحديث.</a:t>
            </a:r>
          </a:p>
          <a:p>
            <a:pPr algn="just" rtl="1">
              <a:lnSpc>
                <a:spcPct val="150000"/>
              </a:lnSpc>
            </a:pPr>
            <a:r>
              <a:rPr lang="ar-IQ" sz="2733" b="1" dirty="0"/>
              <a:t>	ويقال إن أول كتاب أطلق عليه (معجم) هو (معجم الصحابة) لأبي يعلى الموصلي.</a:t>
            </a:r>
          </a:p>
          <a:p>
            <a:pPr algn="just" rtl="1">
              <a:lnSpc>
                <a:spcPct val="150000"/>
              </a:lnSpc>
            </a:pPr>
            <a:r>
              <a:rPr lang="ar-IQ" sz="2733" b="1" dirty="0"/>
              <a:t>	ويلاحظ أن اللغويين القدماء لم يستعملوا لفظة "معجم" ولم يطلقوه على مجموعاتهم اللغوية، وإنما كانوا يختارون لكل منهما اسمًا خاصًا به. فهذا "العين" وذاك "الجمهرة"، وآخر" الصحاح"... وهكذا.</a:t>
            </a:r>
          </a:p>
        </p:txBody>
      </p:sp>
      <p:sp>
        <p:nvSpPr>
          <p:cNvPr id="2" name="Double Wave 1">
            <a:extLst>
              <a:ext uri="{FF2B5EF4-FFF2-40B4-BE49-F238E27FC236}">
                <a16:creationId xmlns:a16="http://schemas.microsoft.com/office/drawing/2014/main" id="{B16867FA-CB1A-CF11-00DB-35B92931ABDC}"/>
              </a:ext>
            </a:extLst>
          </p:cNvPr>
          <p:cNvSpPr/>
          <p:nvPr/>
        </p:nvSpPr>
        <p:spPr>
          <a:xfrm>
            <a:off x="4421239" y="-5080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dirty="0">
                <a:solidFill>
                  <a:prstClr val="white"/>
                </a:solidFill>
                <a:latin typeface="Calibri"/>
                <a:cs typeface="Traditional Arabic" panose="02020603050405020304" pitchFamily="18" charset="-78"/>
              </a:rPr>
              <a:t>معنى لفظة "معجم" </a:t>
            </a:r>
          </a:p>
        </p:txBody>
      </p:sp>
      <p:grpSp>
        <p:nvGrpSpPr>
          <p:cNvPr id="3" name="Group 6">
            <a:extLst>
              <a:ext uri="{FF2B5EF4-FFF2-40B4-BE49-F238E27FC236}">
                <a16:creationId xmlns:a16="http://schemas.microsoft.com/office/drawing/2014/main" id="{5A50893F-0C1B-676D-BDB8-136AAD8BA8C8}"/>
              </a:ext>
            </a:extLst>
          </p:cNvPr>
          <p:cNvGrpSpPr/>
          <p:nvPr/>
        </p:nvGrpSpPr>
        <p:grpSpPr>
          <a:xfrm>
            <a:off x="508000" y="6223000"/>
            <a:ext cx="1838897" cy="163914"/>
            <a:chOff x="0" y="0"/>
            <a:chExt cx="726478" cy="64756"/>
          </a:xfrm>
          <a:solidFill>
            <a:srgbClr val="0070C0"/>
          </a:solidFill>
        </p:grpSpPr>
        <p:sp>
          <p:nvSpPr>
            <p:cNvPr id="4" name="Freeform 7">
              <a:extLst>
                <a:ext uri="{FF2B5EF4-FFF2-40B4-BE49-F238E27FC236}">
                  <a16:creationId xmlns:a16="http://schemas.microsoft.com/office/drawing/2014/main" id="{78465AC8-C36C-A43E-299A-AFAA2FDC4B3C}"/>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5" name="TextBox 8">
              <a:extLst>
                <a:ext uri="{FF2B5EF4-FFF2-40B4-BE49-F238E27FC236}">
                  <a16:creationId xmlns:a16="http://schemas.microsoft.com/office/drawing/2014/main" id="{4D3A497E-E82D-D9E7-63DE-AC4599ED2D2C}"/>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0F0F50C6-5F02-E4E5-4921-8EEB46BF197B}"/>
              </a:ext>
            </a:extLst>
          </p:cNvPr>
          <p:cNvGrpSpPr/>
          <p:nvPr/>
        </p:nvGrpSpPr>
        <p:grpSpPr>
          <a:xfrm>
            <a:off x="1" y="736601"/>
            <a:ext cx="1524000" cy="381000"/>
            <a:chOff x="0" y="0"/>
            <a:chExt cx="726478" cy="64756"/>
          </a:xfrm>
          <a:solidFill>
            <a:srgbClr val="0070C0"/>
          </a:solidFill>
        </p:grpSpPr>
        <p:sp>
          <p:nvSpPr>
            <p:cNvPr id="7" name="Freeform 7">
              <a:extLst>
                <a:ext uri="{FF2B5EF4-FFF2-40B4-BE49-F238E27FC236}">
                  <a16:creationId xmlns:a16="http://schemas.microsoft.com/office/drawing/2014/main" id="{D51E8675-FA1A-141E-377E-8F392C95C442}"/>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9" name="TextBox 8">
              <a:extLst>
                <a:ext uri="{FF2B5EF4-FFF2-40B4-BE49-F238E27FC236}">
                  <a16:creationId xmlns:a16="http://schemas.microsoft.com/office/drawing/2014/main" id="{BC594C71-71F6-F120-36FF-C712596AB64F}"/>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452889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8932766" y="1663853"/>
            <a:ext cx="2387753" cy="209014"/>
            <a:chOff x="0" y="0"/>
            <a:chExt cx="726478" cy="64756"/>
          </a:xfrm>
          <a:solidFill>
            <a:srgbClr val="0070C0"/>
          </a:solidFill>
        </p:grpSpPr>
        <p:sp>
          <p:nvSpPr>
            <p:cNvPr id="6" name="Freeform 6"/>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7" name="TextBox 7"/>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pic>
        <p:nvPicPr>
          <p:cNvPr id="13" name="Picture 2" descr="الهدف السلوكي الجيد - موضوع">
            <a:extLst>
              <a:ext uri="{FF2B5EF4-FFF2-40B4-BE49-F238E27FC236}">
                <a16:creationId xmlns:a16="http://schemas.microsoft.com/office/drawing/2014/main" id="{F778A077-48BA-B57F-2BCF-DDBE25E701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432175"/>
            <a:ext cx="3007605" cy="3455514"/>
          </a:xfrm>
          <a:prstGeom prst="rect">
            <a:avLst/>
          </a:prstGeom>
          <a:noFill/>
          <a:extLst>
            <a:ext uri="{909E8E84-426E-40DD-AFC4-6F175D3DCCD1}">
              <a14:hiddenFill xmlns:a14="http://schemas.microsoft.com/office/drawing/2010/main">
                <a:solidFill>
                  <a:srgbClr val="FFFFFF"/>
                </a:solidFill>
              </a14:hiddenFill>
            </a:ext>
          </a:extLst>
        </p:spPr>
      </p:pic>
      <p:sp>
        <p:nvSpPr>
          <p:cNvPr id="9" name="مربع نص 8">
            <a:extLst>
              <a:ext uri="{FF2B5EF4-FFF2-40B4-BE49-F238E27FC236}">
                <a16:creationId xmlns:a16="http://schemas.microsoft.com/office/drawing/2014/main" id="{3CE2C981-2A9C-B63C-AB44-4006FA591A72}"/>
              </a:ext>
            </a:extLst>
          </p:cNvPr>
          <p:cNvSpPr txBox="1"/>
          <p:nvPr/>
        </p:nvSpPr>
        <p:spPr>
          <a:xfrm>
            <a:off x="9331287" y="691600"/>
            <a:ext cx="1590713" cy="830997"/>
          </a:xfrm>
          <a:prstGeom prst="rect">
            <a:avLst/>
          </a:prstGeom>
          <a:noFill/>
        </p:spPr>
        <p:txBody>
          <a:bodyPr wrap="square">
            <a:spAutoFit/>
          </a:bodyPr>
          <a:lstStyle/>
          <a:p>
            <a:pPr defTabSz="609630" rtl="0">
              <a:spcBef>
                <a:spcPct val="0"/>
              </a:spcBef>
              <a:defRPr/>
            </a:pPr>
            <a:r>
              <a:rPr lang="ar-IQ" sz="4800" b="1" dirty="0">
                <a:solidFill>
                  <a:srgbClr val="0070C0"/>
                </a:solidFill>
                <a:latin typeface="Calibri"/>
                <a:cs typeface="Arial" panose="020B0604020202020204" pitchFamily="34" charset="0"/>
              </a:rPr>
              <a:t>نشاط </a:t>
            </a:r>
          </a:p>
        </p:txBody>
      </p:sp>
      <p:sp>
        <p:nvSpPr>
          <p:cNvPr id="12" name="مربع نص 11">
            <a:extLst>
              <a:ext uri="{FF2B5EF4-FFF2-40B4-BE49-F238E27FC236}">
                <a16:creationId xmlns:a16="http://schemas.microsoft.com/office/drawing/2014/main" id="{2A54B03E-3CDC-C2A7-ECAC-E4431FC8BC33}"/>
              </a:ext>
            </a:extLst>
          </p:cNvPr>
          <p:cNvSpPr txBox="1"/>
          <p:nvPr/>
        </p:nvSpPr>
        <p:spPr>
          <a:xfrm>
            <a:off x="3778786" y="2768600"/>
            <a:ext cx="4806414" cy="769441"/>
          </a:xfrm>
          <a:prstGeom prst="rect">
            <a:avLst/>
          </a:prstGeom>
          <a:noFill/>
        </p:spPr>
        <p:txBody>
          <a:bodyPr wrap="square">
            <a:spAutoFit/>
          </a:bodyPr>
          <a:lstStyle/>
          <a:p>
            <a:pPr defTabSz="609630" rtl="0">
              <a:spcBef>
                <a:spcPct val="0"/>
              </a:spcBef>
              <a:defRPr/>
            </a:pPr>
            <a:r>
              <a:rPr lang="ar-IQ" sz="4400" b="1" dirty="0">
                <a:latin typeface="Calibri"/>
                <a:cs typeface="Arial" panose="020B0604020202020204" pitchFamily="34" charset="0"/>
              </a:rPr>
              <a:t>- ما جمع كلمة "معجم"؟</a:t>
            </a:r>
          </a:p>
        </p:txBody>
      </p:sp>
    </p:spTree>
  </p:cSld>
  <p:clrMapOvr>
    <a:masterClrMapping/>
  </p:clrMapOvr>
  <p:transition>
    <p:cove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F2074-0181-0907-8A32-8CFB53B33138}"/>
            </a:ext>
          </a:extLst>
        </p:cNvPr>
        <p:cNvGrpSpPr/>
        <p:nvPr/>
      </p:nvGrpSpPr>
      <p:grpSpPr>
        <a:xfrm>
          <a:off x="0" y="0"/>
          <a:ext cx="0" cy="0"/>
          <a:chOff x="0" y="0"/>
          <a:chExt cx="0" cy="0"/>
        </a:xfrm>
      </p:grpSpPr>
      <p:sp>
        <p:nvSpPr>
          <p:cNvPr id="8" name="عنوان 1">
            <a:extLst>
              <a:ext uri="{FF2B5EF4-FFF2-40B4-BE49-F238E27FC236}">
                <a16:creationId xmlns:a16="http://schemas.microsoft.com/office/drawing/2014/main" id="{9B8B853D-E30F-9DD1-5603-A8387F5C336B}"/>
              </a:ext>
            </a:extLst>
          </p:cNvPr>
          <p:cNvSpPr txBox="1">
            <a:spLocks/>
          </p:cNvSpPr>
          <p:nvPr/>
        </p:nvSpPr>
        <p:spPr>
          <a:xfrm>
            <a:off x="-1518243" y="1132701"/>
            <a:ext cx="5486400" cy="762000"/>
          </a:xfrm>
          <a:prstGeom prst="rect">
            <a:avLst/>
          </a:prstGeom>
        </p:spPr>
        <p:txBody>
          <a:bodyPr vert="horz" lIns="0" rIns="0" bIns="0" anchor="b">
            <a:normAutofit/>
          </a:bodyPr>
          <a:lstStyle>
            <a:lvl1pPr algn="l" rtl="1" eaLnBrk="1" latinLnBrk="0" hangingPunct="1">
              <a:spcBef>
                <a:spcPct val="0"/>
              </a:spcBef>
              <a:buNone/>
              <a:defRPr kumimoji="0" sz="5000" b="0" kern="1200">
                <a:ln>
                  <a:noFill/>
                </a:ln>
                <a:solidFill>
                  <a:schemeClr val="tx2"/>
                </a:solidFill>
                <a:effectLst/>
                <a:latin typeface="+mj-lt"/>
                <a:ea typeface="+mj-ea"/>
                <a:cs typeface="+mj-cs"/>
              </a:defRPr>
            </a:lvl1pPr>
          </a:lstStyle>
          <a:p>
            <a:pPr algn="ctr" defTabSz="609630">
              <a:defRPr/>
            </a:pPr>
            <a:endParaRPr lang="ar-IQ" sz="4400" b="1" dirty="0">
              <a:solidFill>
                <a:schemeClr val="bg1"/>
              </a:solidFill>
              <a:latin typeface="Calibri"/>
              <a:cs typeface="Traditional Arabic" panose="02020603050405020304" pitchFamily="18" charset="-78"/>
            </a:endParaRPr>
          </a:p>
        </p:txBody>
      </p:sp>
      <p:sp>
        <p:nvSpPr>
          <p:cNvPr id="13" name="TextBox 12">
            <a:extLst>
              <a:ext uri="{FF2B5EF4-FFF2-40B4-BE49-F238E27FC236}">
                <a16:creationId xmlns:a16="http://schemas.microsoft.com/office/drawing/2014/main" id="{C0463DEC-4969-DE4B-BF94-C05D443DBDE5}"/>
              </a:ext>
            </a:extLst>
          </p:cNvPr>
          <p:cNvSpPr txBox="1"/>
          <p:nvPr/>
        </p:nvSpPr>
        <p:spPr>
          <a:xfrm>
            <a:off x="588216" y="889001"/>
            <a:ext cx="11023601" cy="6173100"/>
          </a:xfrm>
          <a:prstGeom prst="rect">
            <a:avLst/>
          </a:prstGeom>
          <a:noFill/>
        </p:spPr>
        <p:txBody>
          <a:bodyPr wrap="square" rtlCol="0">
            <a:spAutoFit/>
          </a:bodyPr>
          <a:lstStyle/>
          <a:p>
            <a:pPr algn="just" rtl="1">
              <a:lnSpc>
                <a:spcPct val="150000"/>
              </a:lnSpc>
            </a:pPr>
            <a:r>
              <a:rPr lang="ar-IQ" sz="2667" b="1" dirty="0">
                <a:solidFill>
                  <a:srgbClr val="0070C0"/>
                </a:solidFill>
              </a:rPr>
              <a:t>لغة: </a:t>
            </a:r>
          </a:p>
          <a:p>
            <a:pPr algn="just" rtl="1">
              <a:lnSpc>
                <a:spcPct val="150000"/>
              </a:lnSpc>
            </a:pPr>
            <a:r>
              <a:rPr lang="ar-IQ" sz="2667" b="1" dirty="0"/>
              <a:t>مشتق من مادة (</a:t>
            </a:r>
            <a:r>
              <a:rPr lang="ar-IQ" sz="2667" b="1" dirty="0">
                <a:solidFill>
                  <a:srgbClr val="0070C0"/>
                </a:solidFill>
              </a:rPr>
              <a:t>ق م س</a:t>
            </a:r>
            <a:r>
              <a:rPr lang="ar-IQ" sz="2667" b="1" dirty="0"/>
              <a:t>) التي معناها: الغوص في البحر، ووسط البحر، والبحر</a:t>
            </a:r>
            <a:r>
              <a:rPr lang="en-US" sz="2667" b="1" dirty="0"/>
              <a:t> </a:t>
            </a:r>
            <a:r>
              <a:rPr lang="ar-IQ" sz="2667" b="1" dirty="0"/>
              <a:t>معظمه.</a:t>
            </a:r>
          </a:p>
          <a:p>
            <a:pPr algn="just" rtl="1">
              <a:lnSpc>
                <a:spcPct val="150000"/>
              </a:lnSpc>
            </a:pPr>
            <a:r>
              <a:rPr lang="ar-IQ" sz="2667" b="1" dirty="0"/>
              <a:t>يقول لسان العرب: "والقاموس والقومس: قعر البحر، وقيل: وسطه ومعظمه، وأصل </a:t>
            </a:r>
            <a:r>
              <a:rPr lang="ar-IQ" sz="2667" b="1" dirty="0" err="1"/>
              <a:t>القمس</a:t>
            </a:r>
            <a:r>
              <a:rPr lang="ar-IQ" sz="2667" b="1" dirty="0"/>
              <a:t> الغور". </a:t>
            </a:r>
          </a:p>
          <a:p>
            <a:pPr algn="just" rtl="1">
              <a:lnSpc>
                <a:spcPct val="150000"/>
              </a:lnSpc>
            </a:pPr>
            <a:r>
              <a:rPr lang="ar-IQ" sz="2667" b="1" dirty="0"/>
              <a:t>ويرى المعجم الوسيط أن (</a:t>
            </a:r>
            <a:r>
              <a:rPr lang="ar-IQ" sz="2667" b="1" dirty="0">
                <a:solidFill>
                  <a:srgbClr val="0070C0"/>
                </a:solidFill>
              </a:rPr>
              <a:t>القاموس</a:t>
            </a:r>
            <a:r>
              <a:rPr lang="ar-IQ" sz="2667" b="1" dirty="0"/>
              <a:t>): البحر العظيم، وهو علم على معجم الفيروز آبادي، وهو كل معجم لغوي: على التوسع. أما صاحب (محيط المحيط) فيشرح معنى الكلمة شرحًا وافيًا، يقول: القاموس: البحر وأبعد موضع فيه غورًا، ووسطه ومعظمه... والقاموس: كتاب الفيروز آبادي(ت816هـ) في اللغة العربية، لقبه بالقاموس المحيط لاتساعه وبعد غوره، ومنه نسمي كل كتاب في اللغة مشتمل على مفرداتها مُرتَّبة على حروف المعجم، مع ضبطها وتفسير معانيها بالقاموس...".</a:t>
            </a:r>
          </a:p>
          <a:p>
            <a:pPr algn="just" rtl="1">
              <a:lnSpc>
                <a:spcPct val="150000"/>
              </a:lnSpc>
            </a:pPr>
            <a:endParaRPr lang="ar-IQ" sz="2667" b="1" dirty="0"/>
          </a:p>
        </p:txBody>
      </p:sp>
      <p:grpSp>
        <p:nvGrpSpPr>
          <p:cNvPr id="3" name="Group 6">
            <a:extLst>
              <a:ext uri="{FF2B5EF4-FFF2-40B4-BE49-F238E27FC236}">
                <a16:creationId xmlns:a16="http://schemas.microsoft.com/office/drawing/2014/main" id="{8DFD9494-4A89-2851-C971-0AAF3BD6BDE3}"/>
              </a:ext>
            </a:extLst>
          </p:cNvPr>
          <p:cNvGrpSpPr/>
          <p:nvPr/>
        </p:nvGrpSpPr>
        <p:grpSpPr>
          <a:xfrm rot="10800000">
            <a:off x="588216" y="6121400"/>
            <a:ext cx="1838897" cy="163914"/>
            <a:chOff x="0" y="0"/>
            <a:chExt cx="726478" cy="64756"/>
          </a:xfrm>
          <a:solidFill>
            <a:srgbClr val="0070C0"/>
          </a:solidFill>
        </p:grpSpPr>
        <p:sp>
          <p:nvSpPr>
            <p:cNvPr id="4" name="Freeform 7">
              <a:extLst>
                <a:ext uri="{FF2B5EF4-FFF2-40B4-BE49-F238E27FC236}">
                  <a16:creationId xmlns:a16="http://schemas.microsoft.com/office/drawing/2014/main" id="{7BD597A7-7788-00F6-D572-A1BD9F86F4F6}"/>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5" name="TextBox 8">
              <a:extLst>
                <a:ext uri="{FF2B5EF4-FFF2-40B4-BE49-F238E27FC236}">
                  <a16:creationId xmlns:a16="http://schemas.microsoft.com/office/drawing/2014/main" id="{ED468263-3B31-DAB5-D7D4-E18750F7ECD8}"/>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6" name="Double Wave 1">
            <a:extLst>
              <a:ext uri="{FF2B5EF4-FFF2-40B4-BE49-F238E27FC236}">
                <a16:creationId xmlns:a16="http://schemas.microsoft.com/office/drawing/2014/main" id="{02A58992-EAA5-DD32-6B6F-522E0F044D11}"/>
              </a:ext>
            </a:extLst>
          </p:cNvPr>
          <p:cNvSpPr/>
          <p:nvPr/>
        </p:nvSpPr>
        <p:spPr>
          <a:xfrm>
            <a:off x="4394200" y="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dirty="0">
                <a:solidFill>
                  <a:prstClr val="white"/>
                </a:solidFill>
                <a:latin typeface="Calibri"/>
                <a:cs typeface="Traditional Arabic" panose="02020603050405020304" pitchFamily="18" charset="-78"/>
              </a:rPr>
              <a:t>معنى لفظة "قاموس" </a:t>
            </a:r>
          </a:p>
        </p:txBody>
      </p:sp>
      <p:grpSp>
        <p:nvGrpSpPr>
          <p:cNvPr id="7" name="Group 6">
            <a:extLst>
              <a:ext uri="{FF2B5EF4-FFF2-40B4-BE49-F238E27FC236}">
                <a16:creationId xmlns:a16="http://schemas.microsoft.com/office/drawing/2014/main" id="{74DF14A1-5C70-F293-C3A7-DBBB6B6FB36E}"/>
              </a:ext>
            </a:extLst>
          </p:cNvPr>
          <p:cNvGrpSpPr/>
          <p:nvPr/>
        </p:nvGrpSpPr>
        <p:grpSpPr>
          <a:xfrm rot="5400000">
            <a:off x="10680050" y="241950"/>
            <a:ext cx="919449" cy="435549"/>
            <a:chOff x="0" y="0"/>
            <a:chExt cx="726478" cy="64756"/>
          </a:xfrm>
          <a:solidFill>
            <a:srgbClr val="0070C0"/>
          </a:solidFill>
        </p:grpSpPr>
        <p:sp>
          <p:nvSpPr>
            <p:cNvPr id="9" name="Freeform 7">
              <a:extLst>
                <a:ext uri="{FF2B5EF4-FFF2-40B4-BE49-F238E27FC236}">
                  <a16:creationId xmlns:a16="http://schemas.microsoft.com/office/drawing/2014/main" id="{3B807FE5-B549-2540-4898-2CC02D300258}"/>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0" name="TextBox 8">
              <a:extLst>
                <a:ext uri="{FF2B5EF4-FFF2-40B4-BE49-F238E27FC236}">
                  <a16:creationId xmlns:a16="http://schemas.microsoft.com/office/drawing/2014/main" id="{41260598-DE2F-03AB-B73C-A4E0BF0432F2}"/>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2770584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BA4A95-5913-5868-BE6B-17BA3928A3D4}"/>
            </a:ext>
          </a:extLst>
        </p:cNvPr>
        <p:cNvGrpSpPr/>
        <p:nvPr/>
      </p:nvGrpSpPr>
      <p:grpSpPr>
        <a:xfrm>
          <a:off x="0" y="0"/>
          <a:ext cx="0" cy="0"/>
          <a:chOff x="0" y="0"/>
          <a:chExt cx="0" cy="0"/>
        </a:xfrm>
      </p:grpSpPr>
      <p:sp>
        <p:nvSpPr>
          <p:cNvPr id="13" name="TextBox 12">
            <a:extLst>
              <a:ext uri="{FF2B5EF4-FFF2-40B4-BE49-F238E27FC236}">
                <a16:creationId xmlns:a16="http://schemas.microsoft.com/office/drawing/2014/main" id="{0853844C-3BF5-8F8B-784C-908EC6E6E39B}"/>
              </a:ext>
            </a:extLst>
          </p:cNvPr>
          <p:cNvSpPr txBox="1"/>
          <p:nvPr/>
        </p:nvSpPr>
        <p:spPr>
          <a:xfrm>
            <a:off x="812800" y="1397001"/>
            <a:ext cx="10769600" cy="4941737"/>
          </a:xfrm>
          <a:prstGeom prst="rect">
            <a:avLst/>
          </a:prstGeom>
          <a:noFill/>
        </p:spPr>
        <p:txBody>
          <a:bodyPr wrap="square" rtlCol="0">
            <a:spAutoFit/>
          </a:bodyPr>
          <a:lstStyle/>
          <a:p>
            <a:pPr algn="just" rtl="1">
              <a:lnSpc>
                <a:spcPct val="150000"/>
              </a:lnSpc>
            </a:pPr>
            <a:r>
              <a:rPr lang="ar-IQ" sz="2667" b="1" dirty="0"/>
              <a:t>	نستخلص مما مضى أن معنى مادة: (</a:t>
            </a:r>
            <a:r>
              <a:rPr lang="ar-IQ" sz="2667" b="1" dirty="0">
                <a:solidFill>
                  <a:srgbClr val="0070C0"/>
                </a:solidFill>
              </a:rPr>
              <a:t>ق م س</a:t>
            </a:r>
            <a:r>
              <a:rPr lang="ar-IQ" sz="2667" b="1" dirty="0"/>
              <a:t>) في اللغة هو: "البحر" أو الغوص في البحر، أو قعر البحر وقراراته. فإن المعاجم اللغوية عادة تكون على مثابة بحر نظراً إلى استيعابها للمفردات العربية، وشرح معانيها، وتوضيح مبانيها وصيغتها المختلفة، فقد سميت لذلك هذه المجموعة : بـ"القاموس"، فأول من اختار هذه التسمية للدلالة على هذه المجموعة هو: </a:t>
            </a:r>
          </a:p>
          <a:p>
            <a:pPr algn="just" rtl="1">
              <a:lnSpc>
                <a:spcPct val="150000"/>
              </a:lnSpc>
            </a:pPr>
            <a:r>
              <a:rPr lang="ar-IQ" sz="2667" b="1" dirty="0"/>
              <a:t>"</a:t>
            </a:r>
            <a:r>
              <a:rPr lang="ar-IQ" sz="2667" b="1" dirty="0">
                <a:solidFill>
                  <a:srgbClr val="0070C0"/>
                </a:solidFill>
              </a:rPr>
              <a:t>مجد الدين محمد بن يعقوب الفيروز آبادي</a:t>
            </a:r>
            <a:r>
              <a:rPr lang="ar-IQ" sz="2667" b="1" dirty="0"/>
              <a:t>" في كتابه: "</a:t>
            </a:r>
            <a:r>
              <a:rPr lang="ar-IQ" sz="2667" b="1" dirty="0">
                <a:solidFill>
                  <a:srgbClr val="0070C0"/>
                </a:solidFill>
              </a:rPr>
              <a:t>القاموس المحيط</a:t>
            </a:r>
            <a:r>
              <a:rPr lang="ar-IQ" sz="2667" b="1" dirty="0"/>
              <a:t>"، لشموله واتساعه . </a:t>
            </a:r>
          </a:p>
          <a:p>
            <a:pPr algn="just" rtl="1">
              <a:lnSpc>
                <a:spcPct val="150000"/>
              </a:lnSpc>
            </a:pPr>
            <a:r>
              <a:rPr lang="ar-IQ" sz="2667" b="1" dirty="0"/>
              <a:t>ومن استعمالات العصر الحديث إطلاق اسم "القاموس" على أي معجم سواء كان باللغة العربية، أو بلغة أجنبية أو مزدوج اللغة.</a:t>
            </a:r>
          </a:p>
          <a:p>
            <a:pPr algn="just" rtl="1">
              <a:lnSpc>
                <a:spcPct val="150000"/>
              </a:lnSpc>
            </a:pPr>
            <a:endParaRPr lang="ar-IQ" sz="2667" b="1" dirty="0"/>
          </a:p>
        </p:txBody>
      </p:sp>
      <p:sp>
        <p:nvSpPr>
          <p:cNvPr id="2" name="Double Wave 1">
            <a:extLst>
              <a:ext uri="{FF2B5EF4-FFF2-40B4-BE49-F238E27FC236}">
                <a16:creationId xmlns:a16="http://schemas.microsoft.com/office/drawing/2014/main" id="{CE750270-A591-B359-9510-8C3D3C7A4B2F}"/>
              </a:ext>
            </a:extLst>
          </p:cNvPr>
          <p:cNvSpPr/>
          <p:nvPr/>
        </p:nvSpPr>
        <p:spPr>
          <a:xfrm>
            <a:off x="4394200" y="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dirty="0">
                <a:solidFill>
                  <a:prstClr val="white"/>
                </a:solidFill>
                <a:latin typeface="Calibri"/>
                <a:cs typeface="Traditional Arabic" panose="02020603050405020304" pitchFamily="18" charset="-78"/>
              </a:rPr>
              <a:t>معنى لفظة "قاموس" </a:t>
            </a:r>
          </a:p>
        </p:txBody>
      </p:sp>
      <p:grpSp>
        <p:nvGrpSpPr>
          <p:cNvPr id="3" name="Group 6">
            <a:extLst>
              <a:ext uri="{FF2B5EF4-FFF2-40B4-BE49-F238E27FC236}">
                <a16:creationId xmlns:a16="http://schemas.microsoft.com/office/drawing/2014/main" id="{DF79C81C-65D4-D683-B688-0ADAAC57BEAF}"/>
              </a:ext>
            </a:extLst>
          </p:cNvPr>
          <p:cNvGrpSpPr/>
          <p:nvPr/>
        </p:nvGrpSpPr>
        <p:grpSpPr>
          <a:xfrm rot="16200000">
            <a:off x="-231520" y="2234492"/>
            <a:ext cx="1838897" cy="163914"/>
            <a:chOff x="0" y="0"/>
            <a:chExt cx="726478" cy="64756"/>
          </a:xfrm>
          <a:solidFill>
            <a:srgbClr val="0070C0"/>
          </a:solidFill>
        </p:grpSpPr>
        <p:sp>
          <p:nvSpPr>
            <p:cNvPr id="4" name="Freeform 7">
              <a:extLst>
                <a:ext uri="{FF2B5EF4-FFF2-40B4-BE49-F238E27FC236}">
                  <a16:creationId xmlns:a16="http://schemas.microsoft.com/office/drawing/2014/main" id="{AD02DC73-AF08-AA5B-8892-4559992D42CC}"/>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5" name="TextBox 8">
              <a:extLst>
                <a:ext uri="{FF2B5EF4-FFF2-40B4-BE49-F238E27FC236}">
                  <a16:creationId xmlns:a16="http://schemas.microsoft.com/office/drawing/2014/main" id="{248EEEE5-59D3-9175-BC95-CD0900DFA446}"/>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grpSp>
        <p:nvGrpSpPr>
          <p:cNvPr id="6" name="Group 6">
            <a:extLst>
              <a:ext uri="{FF2B5EF4-FFF2-40B4-BE49-F238E27FC236}">
                <a16:creationId xmlns:a16="http://schemas.microsoft.com/office/drawing/2014/main" id="{3813BC8F-FB17-2311-479C-255AE59689A5}"/>
              </a:ext>
            </a:extLst>
          </p:cNvPr>
          <p:cNvGrpSpPr/>
          <p:nvPr/>
        </p:nvGrpSpPr>
        <p:grpSpPr>
          <a:xfrm rot="10800000">
            <a:off x="533640" y="5969000"/>
            <a:ext cx="1838897" cy="163914"/>
            <a:chOff x="0" y="0"/>
            <a:chExt cx="726478" cy="64756"/>
          </a:xfrm>
          <a:solidFill>
            <a:srgbClr val="0070C0"/>
          </a:solidFill>
        </p:grpSpPr>
        <p:sp>
          <p:nvSpPr>
            <p:cNvPr id="7" name="Freeform 7">
              <a:extLst>
                <a:ext uri="{FF2B5EF4-FFF2-40B4-BE49-F238E27FC236}">
                  <a16:creationId xmlns:a16="http://schemas.microsoft.com/office/drawing/2014/main" id="{59CD4A08-8608-8D2B-FEF4-ED435DDAC5BB}"/>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8" name="TextBox 8">
              <a:extLst>
                <a:ext uri="{FF2B5EF4-FFF2-40B4-BE49-F238E27FC236}">
                  <a16:creationId xmlns:a16="http://schemas.microsoft.com/office/drawing/2014/main" id="{10872E47-5417-712D-380A-B9615A697E71}"/>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grpSp>
        <p:nvGrpSpPr>
          <p:cNvPr id="9" name="Group 6">
            <a:extLst>
              <a:ext uri="{FF2B5EF4-FFF2-40B4-BE49-F238E27FC236}">
                <a16:creationId xmlns:a16="http://schemas.microsoft.com/office/drawing/2014/main" id="{0D56BA94-0C9F-DA20-32DD-0785332D6DCD}"/>
              </a:ext>
            </a:extLst>
          </p:cNvPr>
          <p:cNvGrpSpPr/>
          <p:nvPr/>
        </p:nvGrpSpPr>
        <p:grpSpPr>
          <a:xfrm>
            <a:off x="10972801" y="736600"/>
            <a:ext cx="1219200" cy="316314"/>
            <a:chOff x="0" y="0"/>
            <a:chExt cx="726478" cy="64756"/>
          </a:xfrm>
          <a:solidFill>
            <a:srgbClr val="0070C0"/>
          </a:solidFill>
        </p:grpSpPr>
        <p:sp>
          <p:nvSpPr>
            <p:cNvPr id="10" name="Freeform 7">
              <a:extLst>
                <a:ext uri="{FF2B5EF4-FFF2-40B4-BE49-F238E27FC236}">
                  <a16:creationId xmlns:a16="http://schemas.microsoft.com/office/drawing/2014/main" id="{6EAC0A12-532B-907F-C2C1-D1BA700EF09F}"/>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1" name="TextBox 8">
              <a:extLst>
                <a:ext uri="{FF2B5EF4-FFF2-40B4-BE49-F238E27FC236}">
                  <a16:creationId xmlns:a16="http://schemas.microsoft.com/office/drawing/2014/main" id="{9A402460-C2B6-8179-3531-B7D0E0A8F197}"/>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20847822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B791551D-3342-4F12-AD23-9D309641EB7B}"/>
              </a:ext>
            </a:extLst>
          </p:cNvPr>
          <p:cNvSpPr txBox="1"/>
          <p:nvPr/>
        </p:nvSpPr>
        <p:spPr>
          <a:xfrm>
            <a:off x="558800" y="1086443"/>
            <a:ext cx="10922000" cy="6173100"/>
          </a:xfrm>
          <a:prstGeom prst="rect">
            <a:avLst/>
          </a:prstGeom>
          <a:noFill/>
        </p:spPr>
        <p:txBody>
          <a:bodyPr wrap="square" rtlCol="0">
            <a:spAutoFit/>
          </a:bodyPr>
          <a:lstStyle/>
          <a:p>
            <a:pPr algn="just" defTabSz="609630">
              <a:lnSpc>
                <a:spcPct val="150000"/>
              </a:lnSpc>
              <a:defRPr/>
            </a:pPr>
            <a:r>
              <a:rPr lang="ar-IQ" sz="2667" b="1" dirty="0">
                <a:solidFill>
                  <a:prstClr val="black"/>
                </a:solidFill>
                <a:latin typeface="Calibri"/>
                <a:cs typeface="Arial" panose="020B0604020202020204" pitchFamily="34" charset="0"/>
              </a:rPr>
              <a:t>	تتلخص أهميّة </a:t>
            </a:r>
            <a:r>
              <a:rPr lang="ar-IQ" sz="2667" b="1" dirty="0">
                <a:solidFill>
                  <a:srgbClr val="0070C0"/>
                </a:solidFill>
                <a:latin typeface="Calibri"/>
                <a:cs typeface="Arial" panose="020B0604020202020204" pitchFamily="34" charset="0"/>
              </a:rPr>
              <a:t>المعجم العربي </a:t>
            </a:r>
            <a:r>
              <a:rPr lang="ar-IQ" sz="2667" b="1" dirty="0">
                <a:solidFill>
                  <a:prstClr val="black"/>
                </a:solidFill>
                <a:latin typeface="Calibri"/>
                <a:cs typeface="Arial" panose="020B0604020202020204" pitchFamily="34" charset="0"/>
              </a:rPr>
              <a:t>في اللغة بما يأتي:</a:t>
            </a:r>
          </a:p>
          <a:p>
            <a:pPr marL="495325" indent="-495325" algn="just" defTabSz="609630">
              <a:lnSpc>
                <a:spcPct val="150000"/>
              </a:lnSpc>
              <a:buFont typeface="+mj-lt"/>
              <a:buAutoNum type="arabicPeriod"/>
              <a:defRPr/>
            </a:pPr>
            <a:r>
              <a:rPr lang="ar-IQ" sz="2667" b="1" dirty="0">
                <a:solidFill>
                  <a:prstClr val="black"/>
                </a:solidFill>
                <a:latin typeface="Calibri"/>
                <a:cs typeface="Arial" panose="020B0604020202020204" pitchFamily="34" charset="0"/>
              </a:rPr>
              <a:t>يوضح معاني الكلمات وألفاظها ويساعد على فهم القرآن الكريم والحديث الشريف.</a:t>
            </a:r>
          </a:p>
          <a:p>
            <a:pPr marL="495325" indent="-495325" algn="just" defTabSz="609630">
              <a:lnSpc>
                <a:spcPct val="150000"/>
              </a:lnSpc>
              <a:buFont typeface="+mj-lt"/>
              <a:buAutoNum type="arabicPeriod"/>
              <a:defRPr/>
            </a:pPr>
            <a:r>
              <a:rPr lang="ar-IQ" sz="2667" b="1" dirty="0">
                <a:solidFill>
                  <a:prstClr val="black"/>
                </a:solidFill>
                <a:latin typeface="Calibri"/>
                <a:cs typeface="Arial" panose="020B0604020202020204" pitchFamily="34" charset="0"/>
              </a:rPr>
              <a:t>يساعد على فهم معاني الأدب شعرًا ونثرًا، ويحفظ الكثير من الشواهد الشعرية والنثرية.</a:t>
            </a:r>
          </a:p>
          <a:p>
            <a:pPr marL="495325" indent="-495325" algn="just" defTabSz="609630">
              <a:lnSpc>
                <a:spcPct val="150000"/>
              </a:lnSpc>
              <a:buFont typeface="+mj-lt"/>
              <a:buAutoNum type="arabicPeriod"/>
              <a:defRPr/>
            </a:pPr>
            <a:r>
              <a:rPr lang="ar-IQ" sz="2667" b="1" dirty="0">
                <a:solidFill>
                  <a:srgbClr val="000000"/>
                </a:solidFill>
                <a:latin typeface="Arial" panose="020B0604020202020204" pitchFamily="34" charset="0"/>
                <a:ea typeface="Janna LT Bold"/>
                <a:sym typeface="Janna LT Bold"/>
                <a:rtl/>
              </a:rPr>
              <a:t>يوضح المعاني والمفردات والألفاظ اللغوية الجديدة والغريبة بطريقة تبسطها وتقربها من العقل.</a:t>
            </a:r>
          </a:p>
          <a:p>
            <a:pPr marL="495325" indent="-495325" algn="just" defTabSz="609630">
              <a:lnSpc>
                <a:spcPct val="150000"/>
              </a:lnSpc>
              <a:buFont typeface="+mj-lt"/>
              <a:buAutoNum type="arabicPeriod"/>
              <a:defRPr/>
            </a:pPr>
            <a:r>
              <a:rPr lang="ar-IQ" sz="2667" b="1" dirty="0">
                <a:solidFill>
                  <a:srgbClr val="000000"/>
                </a:solidFill>
                <a:latin typeface="Arial" panose="020B0604020202020204" pitchFamily="34" charset="0"/>
                <a:ea typeface="Janna LT Bold"/>
                <a:sym typeface="Janna LT Bold"/>
                <a:rtl/>
              </a:rPr>
              <a:t>تحديد النوع الصرفي للكلمة سواء كانت اسماً، أم فعلا، أم حرفاً، والتمييز بين المذكر والمؤنث منها.</a:t>
            </a:r>
          </a:p>
          <a:p>
            <a:pPr marL="495325" indent="-495325" algn="just" defTabSz="609630">
              <a:lnSpc>
                <a:spcPct val="150000"/>
              </a:lnSpc>
              <a:buFont typeface="+mj-lt"/>
              <a:buAutoNum type="arabicPeriod"/>
              <a:defRPr/>
            </a:pPr>
            <a:r>
              <a:rPr lang="ar-IQ" sz="2667" b="1" dirty="0">
                <a:solidFill>
                  <a:srgbClr val="000000"/>
                </a:solidFill>
                <a:latin typeface="Arial" panose="020B0604020202020204" pitchFamily="34" charset="0"/>
                <a:ea typeface="Janna LT Bold"/>
                <a:sym typeface="Janna LT Bold"/>
                <a:rtl/>
              </a:rPr>
              <a:t>توضيح طريقة اللفظ والهجاء لكل من المفردات الواردة فيه.</a:t>
            </a:r>
          </a:p>
          <a:p>
            <a:pPr marL="495325" indent="-495325" algn="just" defTabSz="609630">
              <a:lnSpc>
                <a:spcPct val="150000"/>
              </a:lnSpc>
              <a:buFont typeface="+mj-lt"/>
              <a:buAutoNum type="arabicPeriod"/>
              <a:defRPr/>
            </a:pPr>
            <a:r>
              <a:rPr lang="ar-IQ" sz="2667" b="1" dirty="0">
                <a:solidFill>
                  <a:srgbClr val="000000"/>
                </a:solidFill>
                <a:latin typeface="Arial" panose="020B0604020202020204" pitchFamily="34" charset="0"/>
                <a:ea typeface="Janna LT Bold"/>
                <a:sym typeface="Janna LT Bold"/>
                <a:rtl/>
              </a:rPr>
              <a:t>بناء مادة سهلة وميسرة لتعليم اللغة العربية لغير العرب والذين يريدون تعلمها من الثقافات والشعوب الأخرى حول العلم.</a:t>
            </a:r>
          </a:p>
          <a:p>
            <a:pPr algn="just" defTabSz="609630">
              <a:lnSpc>
                <a:spcPct val="150000"/>
              </a:lnSpc>
              <a:defRPr/>
            </a:pPr>
            <a:endParaRPr lang="ar-IQ" sz="2667" b="1" dirty="0">
              <a:solidFill>
                <a:prstClr val="black"/>
              </a:solidFill>
              <a:latin typeface="Calibri"/>
              <a:cs typeface="Arial" panose="020B0604020202020204" pitchFamily="34" charset="0"/>
            </a:endParaRPr>
          </a:p>
        </p:txBody>
      </p:sp>
      <p:grpSp>
        <p:nvGrpSpPr>
          <p:cNvPr id="6" name="Group 6">
            <a:extLst>
              <a:ext uri="{FF2B5EF4-FFF2-40B4-BE49-F238E27FC236}">
                <a16:creationId xmlns:a16="http://schemas.microsoft.com/office/drawing/2014/main" id="{051F6D20-E9A5-7A61-DC79-3D2BEB30AAF7}"/>
              </a:ext>
            </a:extLst>
          </p:cNvPr>
          <p:cNvGrpSpPr/>
          <p:nvPr/>
        </p:nvGrpSpPr>
        <p:grpSpPr>
          <a:xfrm>
            <a:off x="9956800" y="1004486"/>
            <a:ext cx="1838897" cy="163914"/>
            <a:chOff x="0" y="0"/>
            <a:chExt cx="726478" cy="64756"/>
          </a:xfrm>
          <a:solidFill>
            <a:srgbClr val="0070C0"/>
          </a:solidFill>
        </p:grpSpPr>
        <p:sp>
          <p:nvSpPr>
            <p:cNvPr id="7" name="Freeform 7">
              <a:extLst>
                <a:ext uri="{FF2B5EF4-FFF2-40B4-BE49-F238E27FC236}">
                  <a16:creationId xmlns:a16="http://schemas.microsoft.com/office/drawing/2014/main" id="{5D1C1C7F-5E42-D70B-F349-BF57E7461792}"/>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9" name="TextBox 8">
              <a:extLst>
                <a:ext uri="{FF2B5EF4-FFF2-40B4-BE49-F238E27FC236}">
                  <a16:creationId xmlns:a16="http://schemas.microsoft.com/office/drawing/2014/main" id="{C6087C1D-6AF4-7E30-CB43-3E7D3E327B3A}"/>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10" name="Double Wave 1">
            <a:extLst>
              <a:ext uri="{FF2B5EF4-FFF2-40B4-BE49-F238E27FC236}">
                <a16:creationId xmlns:a16="http://schemas.microsoft.com/office/drawing/2014/main" id="{93FBAA12-800F-BA92-51BF-E01DD927B81B}"/>
              </a:ext>
            </a:extLst>
          </p:cNvPr>
          <p:cNvSpPr/>
          <p:nvPr/>
        </p:nvSpPr>
        <p:spPr>
          <a:xfrm>
            <a:off x="4394200" y="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dirty="0">
                <a:solidFill>
                  <a:prstClr val="white"/>
                </a:solidFill>
                <a:latin typeface="Calibri"/>
                <a:cs typeface="Traditional Arabic" panose="02020603050405020304" pitchFamily="18" charset="-78"/>
              </a:rPr>
              <a:t>أهمية المعجم العربي </a:t>
            </a:r>
          </a:p>
        </p:txBody>
      </p:sp>
      <p:grpSp>
        <p:nvGrpSpPr>
          <p:cNvPr id="11" name="Group 6">
            <a:extLst>
              <a:ext uri="{FF2B5EF4-FFF2-40B4-BE49-F238E27FC236}">
                <a16:creationId xmlns:a16="http://schemas.microsoft.com/office/drawing/2014/main" id="{185C47D7-9384-112A-6151-9F6ABBAB9BC8}"/>
              </a:ext>
            </a:extLst>
          </p:cNvPr>
          <p:cNvGrpSpPr/>
          <p:nvPr/>
        </p:nvGrpSpPr>
        <p:grpSpPr>
          <a:xfrm>
            <a:off x="355600" y="6070600"/>
            <a:ext cx="1838897" cy="163914"/>
            <a:chOff x="0" y="0"/>
            <a:chExt cx="726478" cy="64756"/>
          </a:xfrm>
          <a:solidFill>
            <a:srgbClr val="0070C0"/>
          </a:solidFill>
        </p:grpSpPr>
        <p:sp>
          <p:nvSpPr>
            <p:cNvPr id="12" name="Freeform 7">
              <a:extLst>
                <a:ext uri="{FF2B5EF4-FFF2-40B4-BE49-F238E27FC236}">
                  <a16:creationId xmlns:a16="http://schemas.microsoft.com/office/drawing/2014/main" id="{58635730-D618-9BA6-D8F0-FD9C473C9706}"/>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4" name="TextBox 8">
              <a:extLst>
                <a:ext uri="{FF2B5EF4-FFF2-40B4-BE49-F238E27FC236}">
                  <a16:creationId xmlns:a16="http://schemas.microsoft.com/office/drawing/2014/main" id="{FDF18F57-CB8B-DD9B-58A2-7C5CC7008217}"/>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cSld>
  <p:clrMapOvr>
    <a:masterClrMapping/>
  </p:clrMapOvr>
  <p:transition>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5"/>
          <p:cNvGrpSpPr/>
          <p:nvPr/>
        </p:nvGrpSpPr>
        <p:grpSpPr>
          <a:xfrm>
            <a:off x="359229" y="6607990"/>
            <a:ext cx="1838897" cy="250010"/>
            <a:chOff x="0" y="0"/>
            <a:chExt cx="726478" cy="64756"/>
          </a:xfrm>
          <a:solidFill>
            <a:srgbClr val="0070C0"/>
          </a:solidFill>
        </p:grpSpPr>
        <p:sp>
          <p:nvSpPr>
            <p:cNvPr id="6" name="Freeform 6"/>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7" name="TextBox 7"/>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8" name="TextBox 7">
            <a:extLst>
              <a:ext uri="{FF2B5EF4-FFF2-40B4-BE49-F238E27FC236}">
                <a16:creationId xmlns:a16="http://schemas.microsoft.com/office/drawing/2014/main" id="{C3D9016F-0ABA-98A2-BD74-216C7AEDC24E}"/>
              </a:ext>
            </a:extLst>
          </p:cNvPr>
          <p:cNvSpPr txBox="1"/>
          <p:nvPr/>
        </p:nvSpPr>
        <p:spPr>
          <a:xfrm>
            <a:off x="359229" y="1180029"/>
            <a:ext cx="11480800" cy="5427961"/>
          </a:xfrm>
          <a:prstGeom prst="rect">
            <a:avLst/>
          </a:prstGeom>
          <a:noFill/>
        </p:spPr>
        <p:txBody>
          <a:bodyPr wrap="square" rtlCol="0">
            <a:spAutoFit/>
          </a:bodyPr>
          <a:lstStyle/>
          <a:p>
            <a:pPr algn="just" rtl="1"/>
            <a:r>
              <a:rPr lang="ar-IQ" sz="2667" b="1" dirty="0"/>
              <a:t> 	بدأت فكرة المعجم عند العرب بعد نزول القرآن الكريم، ودخول غير العرب في الإسلام واستعصاء بعض مفردات القرآن على الكثير منهم، مما استدعى شرح غريب القرآن والحديث ولغة العرب عموما، وكان الدافع الأساسي الذي دفع اللغويين إلى وضع معجماتهم هو خدمة القرآن الكريم ونصوص التشريع وصون اللغة من الخطأ وحفظها من الضياع.</a:t>
            </a:r>
          </a:p>
          <a:p>
            <a:pPr algn="just" rtl="1"/>
            <a:r>
              <a:rPr lang="ar-IQ" sz="2667" b="1" dirty="0"/>
              <a:t>وكانت أولى الرسائل المعجمية في القرآن الكريم تنتسب لعبد الله بن العباس (68هـ)، أجاب فيها على أسئلة نافع بن الأزرق (ت65هـ) والمسماة (</a:t>
            </a:r>
            <a:r>
              <a:rPr lang="ar-IQ" sz="2667" b="1" dirty="0">
                <a:solidFill>
                  <a:srgbClr val="0070C0"/>
                </a:solidFill>
              </a:rPr>
              <a:t>مسائل نافع بن الأزرق</a:t>
            </a:r>
            <a:r>
              <a:rPr lang="ar-IQ" sz="2667" b="1" dirty="0"/>
              <a:t>) في القرآن. أما المعاجم العربية فظهرت بمعناها العام والشامل لمفردات اللغة العربية في النصف الثاني من القرن الثاني الهجري، ولد معجم اللغة العربية في العصر العباسي الأول، وأخذ ينمو تدريجاً حتى نضج، واكتمل نموه في القرن الرابع الهجري، ونبغ فيه طائفة كبيرة من العلماء الذين كانوا يضبطون مفرداتها بشكل مفصل مبّوب، فوضعوا في كل موضوع من الموضوعات التي تناولها الأدباء والشعراء والكتّاب رسائل تجمع الألفاظ الخاصة بها، وسموها كتاباً، وهذه الخطوة الأولى لنشأة المعجم العربية، وفي الخطوة الثانية وضع معجم يشمل الكلمة العربية على نمط خاص ليرجع إليه من أراد البحث عن كلمة، وللعلماء في تأليف هذه المعاجم نظامان: أحدهما ترتيب على الحروف الهجائية، والآخر مراعاة المعاني أو الأبنية.</a:t>
            </a:r>
            <a:endParaRPr lang="en-US" sz="2667" b="1" dirty="0"/>
          </a:p>
        </p:txBody>
      </p:sp>
      <p:grpSp>
        <p:nvGrpSpPr>
          <p:cNvPr id="10" name="Group 6">
            <a:extLst>
              <a:ext uri="{FF2B5EF4-FFF2-40B4-BE49-F238E27FC236}">
                <a16:creationId xmlns:a16="http://schemas.microsoft.com/office/drawing/2014/main" id="{9A63E6A3-370C-A35E-D8FF-DB115D38D959}"/>
              </a:ext>
            </a:extLst>
          </p:cNvPr>
          <p:cNvGrpSpPr/>
          <p:nvPr/>
        </p:nvGrpSpPr>
        <p:grpSpPr>
          <a:xfrm>
            <a:off x="359229" y="1004486"/>
            <a:ext cx="1838897" cy="163914"/>
            <a:chOff x="0" y="0"/>
            <a:chExt cx="726478" cy="64756"/>
          </a:xfrm>
          <a:solidFill>
            <a:srgbClr val="0070C0"/>
          </a:solidFill>
        </p:grpSpPr>
        <p:sp>
          <p:nvSpPr>
            <p:cNvPr id="11" name="Freeform 7">
              <a:extLst>
                <a:ext uri="{FF2B5EF4-FFF2-40B4-BE49-F238E27FC236}">
                  <a16:creationId xmlns:a16="http://schemas.microsoft.com/office/drawing/2014/main" id="{3821DB68-3EC6-3D19-9C99-3EB65D9E16B5}"/>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2" name="TextBox 8">
              <a:extLst>
                <a:ext uri="{FF2B5EF4-FFF2-40B4-BE49-F238E27FC236}">
                  <a16:creationId xmlns:a16="http://schemas.microsoft.com/office/drawing/2014/main" id="{6245F543-CF11-978B-D745-F19EFC9BE22E}"/>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13" name="Double Wave 1">
            <a:extLst>
              <a:ext uri="{FF2B5EF4-FFF2-40B4-BE49-F238E27FC236}">
                <a16:creationId xmlns:a16="http://schemas.microsoft.com/office/drawing/2014/main" id="{C0A25C57-DF9F-DFE2-92BB-A0D074A937C9}"/>
              </a:ext>
            </a:extLst>
          </p:cNvPr>
          <p:cNvSpPr/>
          <p:nvPr/>
        </p:nvSpPr>
        <p:spPr>
          <a:xfrm>
            <a:off x="4394200" y="0"/>
            <a:ext cx="3403600" cy="1168400"/>
          </a:xfrm>
          <a:prstGeom prst="round2DiagRect">
            <a:avLst/>
          </a:prstGeom>
          <a:solidFill>
            <a:srgbClr val="0070C0"/>
          </a:solidFill>
        </p:spPr>
        <p:style>
          <a:lnRef idx="1">
            <a:schemeClr val="accent1"/>
          </a:lnRef>
          <a:fillRef idx="2">
            <a:schemeClr val="accent1"/>
          </a:fillRef>
          <a:effectRef idx="1">
            <a:schemeClr val="accent1"/>
          </a:effectRef>
          <a:fontRef idx="minor">
            <a:schemeClr val="dk1"/>
          </a:fontRef>
        </p:style>
        <p:txBody>
          <a:bodyPr rtlCol="0" anchor="ctr"/>
          <a:lstStyle/>
          <a:p>
            <a:pPr algn="ctr" defTabSz="609630">
              <a:spcBef>
                <a:spcPct val="0"/>
              </a:spcBef>
              <a:defRPr/>
            </a:pPr>
            <a:r>
              <a:rPr lang="ar-IQ" sz="4400" b="1" dirty="0">
                <a:solidFill>
                  <a:prstClr val="white"/>
                </a:solidFill>
                <a:latin typeface="Calibri"/>
                <a:cs typeface="Traditional Arabic" panose="02020603050405020304" pitchFamily="18" charset="-78"/>
              </a:rPr>
              <a:t>نشأة المعجم العربي </a:t>
            </a:r>
          </a:p>
        </p:txBody>
      </p:sp>
      <p:grpSp>
        <p:nvGrpSpPr>
          <p:cNvPr id="15" name="Group 6">
            <a:extLst>
              <a:ext uri="{FF2B5EF4-FFF2-40B4-BE49-F238E27FC236}">
                <a16:creationId xmlns:a16="http://schemas.microsoft.com/office/drawing/2014/main" id="{8BB81ACD-8BD0-F74C-4664-2360042031EF}"/>
              </a:ext>
            </a:extLst>
          </p:cNvPr>
          <p:cNvGrpSpPr/>
          <p:nvPr/>
        </p:nvGrpSpPr>
        <p:grpSpPr>
          <a:xfrm rot="5400000">
            <a:off x="10796814" y="429987"/>
            <a:ext cx="1113970" cy="254000"/>
            <a:chOff x="0" y="0"/>
            <a:chExt cx="726478" cy="64756"/>
          </a:xfrm>
          <a:solidFill>
            <a:srgbClr val="0070C0"/>
          </a:solidFill>
        </p:grpSpPr>
        <p:sp>
          <p:nvSpPr>
            <p:cNvPr id="16" name="Freeform 7">
              <a:extLst>
                <a:ext uri="{FF2B5EF4-FFF2-40B4-BE49-F238E27FC236}">
                  <a16:creationId xmlns:a16="http://schemas.microsoft.com/office/drawing/2014/main" id="{39390925-54FE-7E4D-B944-0449B20DD50C}"/>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17" name="TextBox 8">
              <a:extLst>
                <a:ext uri="{FF2B5EF4-FFF2-40B4-BE49-F238E27FC236}">
                  <a16:creationId xmlns:a16="http://schemas.microsoft.com/office/drawing/2014/main" id="{BE4549AA-A50D-97CA-08A3-307FC6580C6A}"/>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cSld>
  <p:clrMapOvr>
    <a:masterClrMapping/>
  </p:clrMapOvr>
  <p:transition>
    <p:cove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50DDC-2FBF-34A9-D145-52239EE6D819}"/>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902B8647-67F8-30CD-8468-47C2ACABB0B0}"/>
              </a:ext>
            </a:extLst>
          </p:cNvPr>
          <p:cNvGrpSpPr/>
          <p:nvPr/>
        </p:nvGrpSpPr>
        <p:grpSpPr>
          <a:xfrm>
            <a:off x="8932766" y="1663853"/>
            <a:ext cx="2387753" cy="209014"/>
            <a:chOff x="0" y="0"/>
            <a:chExt cx="726478" cy="64756"/>
          </a:xfrm>
          <a:solidFill>
            <a:srgbClr val="0070C0"/>
          </a:solidFill>
        </p:grpSpPr>
        <p:sp>
          <p:nvSpPr>
            <p:cNvPr id="6" name="Freeform 6">
              <a:extLst>
                <a:ext uri="{FF2B5EF4-FFF2-40B4-BE49-F238E27FC236}">
                  <a16:creationId xmlns:a16="http://schemas.microsoft.com/office/drawing/2014/main" id="{8372DF5E-5881-3A68-03F4-BD5C860CF09C}"/>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7" name="TextBox 7">
              <a:extLst>
                <a:ext uri="{FF2B5EF4-FFF2-40B4-BE49-F238E27FC236}">
                  <a16:creationId xmlns:a16="http://schemas.microsoft.com/office/drawing/2014/main" id="{39FAEF42-9BDB-023D-04C4-9723E7E0152E}"/>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9" name="مربع نص 8">
            <a:extLst>
              <a:ext uri="{FF2B5EF4-FFF2-40B4-BE49-F238E27FC236}">
                <a16:creationId xmlns:a16="http://schemas.microsoft.com/office/drawing/2014/main" id="{12870EE2-CC63-93A4-E2A0-3965B4B67A29}"/>
              </a:ext>
            </a:extLst>
          </p:cNvPr>
          <p:cNvSpPr txBox="1"/>
          <p:nvPr/>
        </p:nvSpPr>
        <p:spPr>
          <a:xfrm>
            <a:off x="8932767" y="691600"/>
            <a:ext cx="1989234" cy="830997"/>
          </a:xfrm>
          <a:prstGeom prst="rect">
            <a:avLst/>
          </a:prstGeom>
          <a:noFill/>
        </p:spPr>
        <p:txBody>
          <a:bodyPr wrap="square">
            <a:spAutoFit/>
          </a:bodyPr>
          <a:lstStyle/>
          <a:p>
            <a:pPr defTabSz="609630" rtl="0">
              <a:spcBef>
                <a:spcPct val="0"/>
              </a:spcBef>
              <a:defRPr/>
            </a:pPr>
            <a:r>
              <a:rPr lang="ar-IQ" sz="4800" b="1" dirty="0">
                <a:solidFill>
                  <a:srgbClr val="0070C0"/>
                </a:solidFill>
                <a:latin typeface="Calibri"/>
                <a:cs typeface="Arial" panose="020B0604020202020204" pitchFamily="34" charset="0"/>
              </a:rPr>
              <a:t>المهمة: </a:t>
            </a:r>
          </a:p>
        </p:txBody>
      </p:sp>
      <p:sp>
        <p:nvSpPr>
          <p:cNvPr id="12" name="مربع نص 11">
            <a:extLst>
              <a:ext uri="{FF2B5EF4-FFF2-40B4-BE49-F238E27FC236}">
                <a16:creationId xmlns:a16="http://schemas.microsoft.com/office/drawing/2014/main" id="{1294FBBE-71F9-3CC5-5F02-121C41EBAA15}"/>
              </a:ext>
            </a:extLst>
          </p:cNvPr>
          <p:cNvSpPr txBox="1"/>
          <p:nvPr/>
        </p:nvSpPr>
        <p:spPr>
          <a:xfrm>
            <a:off x="2361896" y="2508505"/>
            <a:ext cx="8560105" cy="1446550"/>
          </a:xfrm>
          <a:prstGeom prst="rect">
            <a:avLst/>
          </a:prstGeom>
          <a:noFill/>
        </p:spPr>
        <p:txBody>
          <a:bodyPr wrap="square">
            <a:spAutoFit/>
          </a:bodyPr>
          <a:lstStyle/>
          <a:p>
            <a:pPr defTabSz="609630">
              <a:spcBef>
                <a:spcPct val="0"/>
              </a:spcBef>
              <a:defRPr/>
            </a:pPr>
            <a:r>
              <a:rPr lang="ar-IQ" sz="4400" b="1" dirty="0">
                <a:latin typeface="Calibri"/>
                <a:cs typeface="Arial" panose="020B0604020202020204" pitchFamily="34" charset="0"/>
              </a:rPr>
              <a:t>- هل اقتصر ظهور المعاجم عند العرب فقط؟ وإن ظهر عند غير العرب، فمتى وأين وكيف؟</a:t>
            </a:r>
          </a:p>
        </p:txBody>
      </p:sp>
      <p:pic>
        <p:nvPicPr>
          <p:cNvPr id="4" name="صورة 3" descr="‫رجل يفكر png‬‎">
            <a:extLst>
              <a:ext uri="{FF2B5EF4-FFF2-40B4-BE49-F238E27FC236}">
                <a16:creationId xmlns:a16="http://schemas.microsoft.com/office/drawing/2014/main" id="{8CF21112-0877-6A6D-7C57-F9D1541123DD}"/>
              </a:ext>
            </a:extLst>
          </p:cNvPr>
          <p:cNvPicPr>
            <a:picLocks noChangeAspect="1"/>
          </p:cNvPicPr>
          <p:nvPr/>
        </p:nvPicPr>
        <p:blipFill>
          <a:blip r:embed="rId2"/>
          <a:stretch>
            <a:fillRect/>
          </a:stretch>
        </p:blipFill>
        <p:spPr>
          <a:xfrm>
            <a:off x="-1" y="3955055"/>
            <a:ext cx="2706157" cy="2902945"/>
          </a:xfrm>
          <a:prstGeom prst="rect">
            <a:avLst/>
          </a:prstGeom>
        </p:spPr>
      </p:pic>
    </p:spTree>
    <p:extLst>
      <p:ext uri="{BB962C8B-B14F-4D97-AF65-F5344CB8AC3E}">
        <p14:creationId xmlns:p14="http://schemas.microsoft.com/office/powerpoint/2010/main" val="2574521031"/>
      </p:ext>
    </p:extLst>
  </p:cSld>
  <p:clrMapOvr>
    <a:masterClrMapping/>
  </p:clrMapOvr>
  <p:transition>
    <p:cove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2B9CB4-4143-61F2-EC70-9A8BB4A20494}"/>
            </a:ext>
          </a:extLst>
        </p:cNvPr>
        <p:cNvGrpSpPr/>
        <p:nvPr/>
      </p:nvGrpSpPr>
      <p:grpSpPr>
        <a:xfrm>
          <a:off x="0" y="0"/>
          <a:ext cx="0" cy="0"/>
          <a:chOff x="0" y="0"/>
          <a:chExt cx="0" cy="0"/>
        </a:xfrm>
      </p:grpSpPr>
      <p:grpSp>
        <p:nvGrpSpPr>
          <p:cNvPr id="5" name="Group 5">
            <a:extLst>
              <a:ext uri="{FF2B5EF4-FFF2-40B4-BE49-F238E27FC236}">
                <a16:creationId xmlns:a16="http://schemas.microsoft.com/office/drawing/2014/main" id="{2451515C-EA15-2324-F235-CFECF356EA44}"/>
              </a:ext>
            </a:extLst>
          </p:cNvPr>
          <p:cNvGrpSpPr/>
          <p:nvPr/>
        </p:nvGrpSpPr>
        <p:grpSpPr>
          <a:xfrm>
            <a:off x="8932766" y="1663853"/>
            <a:ext cx="2387753" cy="209014"/>
            <a:chOff x="0" y="0"/>
            <a:chExt cx="726478" cy="64756"/>
          </a:xfrm>
          <a:solidFill>
            <a:srgbClr val="0070C0"/>
          </a:solidFill>
        </p:grpSpPr>
        <p:sp>
          <p:nvSpPr>
            <p:cNvPr id="6" name="Freeform 6">
              <a:extLst>
                <a:ext uri="{FF2B5EF4-FFF2-40B4-BE49-F238E27FC236}">
                  <a16:creationId xmlns:a16="http://schemas.microsoft.com/office/drawing/2014/main" id="{A4B27667-3A48-FACA-8DE7-383C4F2E0C10}"/>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7" name="TextBox 7">
              <a:extLst>
                <a:ext uri="{FF2B5EF4-FFF2-40B4-BE49-F238E27FC236}">
                  <a16:creationId xmlns:a16="http://schemas.microsoft.com/office/drawing/2014/main" id="{0DBCFEA5-08D0-57BD-6F64-85D17F6ACB18}"/>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
        <p:nvSpPr>
          <p:cNvPr id="12" name="مربع نص 11">
            <a:extLst>
              <a:ext uri="{FF2B5EF4-FFF2-40B4-BE49-F238E27FC236}">
                <a16:creationId xmlns:a16="http://schemas.microsoft.com/office/drawing/2014/main" id="{1863F466-1D24-9CE8-2601-B5C3ED5C9A59}"/>
              </a:ext>
            </a:extLst>
          </p:cNvPr>
          <p:cNvSpPr txBox="1"/>
          <p:nvPr/>
        </p:nvSpPr>
        <p:spPr>
          <a:xfrm>
            <a:off x="0" y="2321004"/>
            <a:ext cx="12192000" cy="2215991"/>
          </a:xfrm>
          <a:prstGeom prst="rect">
            <a:avLst/>
          </a:prstGeom>
          <a:noFill/>
        </p:spPr>
        <p:txBody>
          <a:bodyPr wrap="square">
            <a:spAutoFit/>
          </a:bodyPr>
          <a:lstStyle/>
          <a:p>
            <a:pPr algn="ctr" defTabSz="609630">
              <a:spcBef>
                <a:spcPct val="0"/>
              </a:spcBef>
              <a:defRPr/>
            </a:pPr>
            <a:r>
              <a:rPr lang="ar-IQ" sz="13800" b="1" dirty="0">
                <a:latin typeface="Aldhabi" panose="01000000000000000000" pitchFamily="2" charset="-78"/>
                <a:cs typeface="Aldhabi" panose="01000000000000000000" pitchFamily="2" charset="-78"/>
              </a:rPr>
              <a:t>شكرًا لحسن اصغائكم</a:t>
            </a:r>
          </a:p>
        </p:txBody>
      </p:sp>
      <p:grpSp>
        <p:nvGrpSpPr>
          <p:cNvPr id="2" name="Group 5">
            <a:extLst>
              <a:ext uri="{FF2B5EF4-FFF2-40B4-BE49-F238E27FC236}">
                <a16:creationId xmlns:a16="http://schemas.microsoft.com/office/drawing/2014/main" id="{80F779B7-BADD-8DDA-E771-1D27FD948453}"/>
              </a:ext>
            </a:extLst>
          </p:cNvPr>
          <p:cNvGrpSpPr/>
          <p:nvPr/>
        </p:nvGrpSpPr>
        <p:grpSpPr>
          <a:xfrm>
            <a:off x="0" y="5728772"/>
            <a:ext cx="2387753" cy="560023"/>
            <a:chOff x="0" y="0"/>
            <a:chExt cx="726478" cy="64756"/>
          </a:xfrm>
          <a:solidFill>
            <a:srgbClr val="0070C0"/>
          </a:solidFill>
        </p:grpSpPr>
        <p:sp>
          <p:nvSpPr>
            <p:cNvPr id="3" name="Freeform 6">
              <a:extLst>
                <a:ext uri="{FF2B5EF4-FFF2-40B4-BE49-F238E27FC236}">
                  <a16:creationId xmlns:a16="http://schemas.microsoft.com/office/drawing/2014/main" id="{50376A6F-B0A0-2AC8-CE6F-EE6ECDB5FE57}"/>
                </a:ext>
              </a:extLst>
            </p:cNvPr>
            <p:cNvSpPr/>
            <p:nvPr/>
          </p:nvSpPr>
          <p:spPr>
            <a:xfrm>
              <a:off x="0" y="0"/>
              <a:ext cx="726478" cy="64756"/>
            </a:xfrm>
            <a:custGeom>
              <a:avLst/>
              <a:gdLst/>
              <a:ahLst/>
              <a:cxnLst/>
              <a:rect l="l" t="t" r="r" b="b"/>
              <a:pathLst>
                <a:path w="726478" h="64756">
                  <a:moveTo>
                    <a:pt x="0" y="0"/>
                  </a:moveTo>
                  <a:lnTo>
                    <a:pt x="726478" y="0"/>
                  </a:lnTo>
                  <a:lnTo>
                    <a:pt x="726478" y="64756"/>
                  </a:lnTo>
                  <a:lnTo>
                    <a:pt x="0" y="64756"/>
                  </a:lnTo>
                  <a:close/>
                </a:path>
              </a:pathLst>
            </a:custGeom>
            <a:grpFill/>
          </p:spPr>
        </p:sp>
        <p:sp>
          <p:nvSpPr>
            <p:cNvPr id="8" name="TextBox 7">
              <a:extLst>
                <a:ext uri="{FF2B5EF4-FFF2-40B4-BE49-F238E27FC236}">
                  <a16:creationId xmlns:a16="http://schemas.microsoft.com/office/drawing/2014/main" id="{96AA0602-3312-2DD2-C95C-D2D28918D123}"/>
                </a:ext>
              </a:extLst>
            </p:cNvPr>
            <p:cNvSpPr txBox="1"/>
            <p:nvPr/>
          </p:nvSpPr>
          <p:spPr>
            <a:xfrm>
              <a:off x="0" y="-28575"/>
              <a:ext cx="726478" cy="93331"/>
            </a:xfrm>
            <a:prstGeom prst="rect">
              <a:avLst/>
            </a:prstGeom>
            <a:grpFill/>
          </p:spPr>
          <p:txBody>
            <a:bodyPr lIns="33867" tIns="33867" rIns="33867" bIns="33867" rtlCol="0" anchor="ctr"/>
            <a:lstStyle/>
            <a:p>
              <a:pPr algn="ctr">
                <a:lnSpc>
                  <a:spcPts val="1773"/>
                </a:lnSpc>
                <a:spcBef>
                  <a:spcPct val="0"/>
                </a:spcBef>
              </a:pPr>
              <a:endParaRPr sz="1200"/>
            </a:p>
          </p:txBody>
        </p:sp>
      </p:grpSp>
    </p:spTree>
    <p:extLst>
      <p:ext uri="{BB962C8B-B14F-4D97-AF65-F5344CB8AC3E}">
        <p14:creationId xmlns:p14="http://schemas.microsoft.com/office/powerpoint/2010/main" val="4047331261"/>
      </p:ext>
    </p:extLst>
  </p:cSld>
  <p:clrMapOvr>
    <a:masterClrMapping/>
  </p:clrMapOvr>
  <p:transition>
    <p:cover/>
  </p:transition>
</p:sld>
</file>

<file path=ppt/theme/theme1.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نسق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TotalTime>
  <Words>1002</Words>
  <Application>Microsoft Office PowerPoint</Application>
  <PresentationFormat>شاشة عريضة</PresentationFormat>
  <Paragraphs>56</Paragraphs>
  <Slides>13</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13</vt:i4>
      </vt:variant>
    </vt:vector>
  </HeadingPairs>
  <TitlesOfParts>
    <vt:vector size="20" baseType="lpstr">
      <vt:lpstr>Aldhabi</vt:lpstr>
      <vt:lpstr>Aptos</vt:lpstr>
      <vt:lpstr>Aptos Display</vt:lpstr>
      <vt:lpstr>Arial</vt:lpstr>
      <vt:lpstr>Calibri</vt:lpstr>
      <vt:lpstr>Janna LT Bold</vt:lpstr>
      <vt:lpstr>نسق Office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سجاد حسن عواد</dc:creator>
  <cp:lastModifiedBy>سجاد حسن عواد</cp:lastModifiedBy>
  <cp:revision>3</cp:revision>
  <dcterms:created xsi:type="dcterms:W3CDTF">2025-11-22T14:33:05Z</dcterms:created>
  <dcterms:modified xsi:type="dcterms:W3CDTF">2025-11-22T14:59:18Z</dcterms:modified>
</cp:coreProperties>
</file>