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  <p:sldMasterId id="2147483721" r:id="rId3"/>
    <p:sldMasterId id="2147483730" r:id="rId4"/>
    <p:sldMasterId id="2147483738" r:id="rId5"/>
    <p:sldMasterId id="2147483746" r:id="rId6"/>
  </p:sldMasterIdLst>
  <p:notesMasterIdLst>
    <p:notesMasterId r:id="rId51"/>
  </p:notesMasterIdLst>
  <p:handoutMasterIdLst>
    <p:handoutMasterId r:id="rId52"/>
  </p:handoutMasterIdLst>
  <p:sldIdLst>
    <p:sldId id="575" r:id="rId7"/>
    <p:sldId id="576" r:id="rId8"/>
    <p:sldId id="574" r:id="rId9"/>
    <p:sldId id="577" r:id="rId10"/>
    <p:sldId id="578" r:id="rId11"/>
    <p:sldId id="579" r:id="rId12"/>
    <p:sldId id="581" r:id="rId13"/>
    <p:sldId id="600" r:id="rId14"/>
    <p:sldId id="601" r:id="rId15"/>
    <p:sldId id="602" r:id="rId16"/>
    <p:sldId id="595" r:id="rId17"/>
    <p:sldId id="603" r:id="rId18"/>
    <p:sldId id="604" r:id="rId19"/>
    <p:sldId id="605" r:id="rId20"/>
    <p:sldId id="606" r:id="rId21"/>
    <p:sldId id="607" r:id="rId22"/>
    <p:sldId id="608" r:id="rId23"/>
    <p:sldId id="596" r:id="rId24"/>
    <p:sldId id="609" r:id="rId25"/>
    <p:sldId id="594" r:id="rId26"/>
    <p:sldId id="617" r:id="rId27"/>
    <p:sldId id="584" r:id="rId28"/>
    <p:sldId id="610" r:id="rId29"/>
    <p:sldId id="611" r:id="rId30"/>
    <p:sldId id="612" r:id="rId31"/>
    <p:sldId id="586" r:id="rId32"/>
    <p:sldId id="618" r:id="rId33"/>
    <p:sldId id="619" r:id="rId34"/>
    <p:sldId id="621" r:id="rId35"/>
    <p:sldId id="620" r:id="rId36"/>
    <p:sldId id="587" r:id="rId37"/>
    <p:sldId id="588" r:id="rId38"/>
    <p:sldId id="613" r:id="rId39"/>
    <p:sldId id="589" r:id="rId40"/>
    <p:sldId id="590" r:id="rId41"/>
    <p:sldId id="591" r:id="rId42"/>
    <p:sldId id="592" r:id="rId43"/>
    <p:sldId id="614" r:id="rId44"/>
    <p:sldId id="598" r:id="rId45"/>
    <p:sldId id="599" r:id="rId46"/>
    <p:sldId id="615" r:id="rId47"/>
    <p:sldId id="597" r:id="rId48"/>
    <p:sldId id="616" r:id="rId49"/>
    <p:sldId id="385" r:id="rId50"/>
  </p:sldIdLst>
  <p:sldSz cx="9906000" cy="6858000" type="A4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48133D-FBBB-40EF-975B-75494A46F2EC}">
          <p14:sldIdLst>
            <p14:sldId id="575"/>
            <p14:sldId id="576"/>
            <p14:sldId id="574"/>
            <p14:sldId id="577"/>
            <p14:sldId id="578"/>
            <p14:sldId id="579"/>
            <p14:sldId id="581"/>
            <p14:sldId id="600"/>
            <p14:sldId id="601"/>
            <p14:sldId id="602"/>
            <p14:sldId id="595"/>
            <p14:sldId id="603"/>
            <p14:sldId id="604"/>
            <p14:sldId id="605"/>
            <p14:sldId id="606"/>
            <p14:sldId id="607"/>
            <p14:sldId id="608"/>
            <p14:sldId id="596"/>
            <p14:sldId id="609"/>
            <p14:sldId id="594"/>
            <p14:sldId id="617"/>
            <p14:sldId id="584"/>
            <p14:sldId id="610"/>
            <p14:sldId id="611"/>
            <p14:sldId id="612"/>
            <p14:sldId id="586"/>
            <p14:sldId id="618"/>
            <p14:sldId id="619"/>
            <p14:sldId id="621"/>
            <p14:sldId id="620"/>
            <p14:sldId id="587"/>
            <p14:sldId id="588"/>
            <p14:sldId id="613"/>
            <p14:sldId id="589"/>
            <p14:sldId id="590"/>
            <p14:sldId id="591"/>
            <p14:sldId id="592"/>
            <p14:sldId id="614"/>
            <p14:sldId id="598"/>
            <p14:sldId id="599"/>
            <p14:sldId id="615"/>
            <p14:sldId id="597"/>
            <p14:sldId id="616"/>
            <p14:sldId id="38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53F"/>
    <a:srgbClr val="000000"/>
    <a:srgbClr val="996633"/>
    <a:srgbClr val="7CC749"/>
    <a:srgbClr val="6DD9FF"/>
    <a:srgbClr val="C8BC76"/>
    <a:srgbClr val="0558FF"/>
    <a:srgbClr val="C6AE9A"/>
    <a:srgbClr val="7F7F7F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06" autoAdjust="0"/>
    <p:restoredTop sz="94660"/>
  </p:normalViewPr>
  <p:slideViewPr>
    <p:cSldViewPr snapToGrid="0">
      <p:cViewPr>
        <p:scale>
          <a:sx n="87" d="100"/>
          <a:sy n="87" d="100"/>
        </p:scale>
        <p:origin x="-804" y="-1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-2862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F48832-41DF-4567-8D29-B82BAA57F13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F1F0E8-459E-4288-AA72-B0753376AA90}">
      <dgm:prSet phldrT="[Text]"/>
      <dgm:spPr>
        <a:xfrm>
          <a:off x="1422463" y="281875"/>
          <a:ext cx="1574672" cy="1221315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 dirty="0">
            <a:solidFill>
              <a:sysClr val="window" lastClr="FFFFFF"/>
            </a:solidFill>
            <a:latin typeface="Cambria"/>
            <a:ea typeface="+mn-ea"/>
            <a:cs typeface="DecoType Naskh"/>
          </a:endParaRPr>
        </a:p>
      </dgm:t>
    </dgm:pt>
    <dgm:pt modelId="{91D481EA-39A4-4F3E-BB57-B4C20E0DB302}" type="parTrans" cxnId="{A45262B9-D060-4883-A6D7-625035B2A2CC}">
      <dgm:prSet/>
      <dgm:spPr/>
      <dgm:t>
        <a:bodyPr/>
        <a:lstStyle/>
        <a:p>
          <a:endParaRPr lang="en-US"/>
        </a:p>
      </dgm:t>
    </dgm:pt>
    <dgm:pt modelId="{8191C351-965A-470A-A49B-0C2BFE74060A}" type="sibTrans" cxnId="{A45262B9-D060-4883-A6D7-625035B2A2CC}">
      <dgm:prSet/>
      <dgm:spPr>
        <a:xfrm>
          <a:off x="452860" y="480470"/>
          <a:ext cx="3513879" cy="3513879"/>
        </a:xfr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AE6AEA4B-6C71-4541-9510-D7F23B3CA2F9}">
      <dgm:prSet phldrT="[Text]"/>
      <dgm:spPr>
        <a:xfrm>
          <a:off x="2847580" y="1524002"/>
          <a:ext cx="1574672" cy="1221315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 dirty="0">
            <a:solidFill>
              <a:sysClr val="window" lastClr="FFFFFF"/>
            </a:solidFill>
            <a:latin typeface="Cambria"/>
            <a:ea typeface="+mn-ea"/>
            <a:cs typeface="DecoType Naskh"/>
          </a:endParaRPr>
        </a:p>
      </dgm:t>
    </dgm:pt>
    <dgm:pt modelId="{E5ABC05B-2AE3-4851-A6FC-D19A829C56C5}" type="parTrans" cxnId="{FA9550CB-C631-4B0D-A839-A7FBF249F3F9}">
      <dgm:prSet/>
      <dgm:spPr/>
      <dgm:t>
        <a:bodyPr/>
        <a:lstStyle/>
        <a:p>
          <a:endParaRPr lang="en-US"/>
        </a:p>
      </dgm:t>
    </dgm:pt>
    <dgm:pt modelId="{3328071C-E59E-4DFE-8B6A-05064AE4D875}" type="sibTrans" cxnId="{FA9550CB-C631-4B0D-A839-A7FBF249F3F9}">
      <dgm:prSet/>
      <dgm:spPr/>
      <dgm:t>
        <a:bodyPr/>
        <a:lstStyle/>
        <a:p>
          <a:endParaRPr lang="en-US"/>
        </a:p>
      </dgm:t>
    </dgm:pt>
    <dgm:pt modelId="{50AF392A-C134-4CFD-AF55-36D33D29CEE1}">
      <dgm:prSet phldrT="[Text]"/>
      <dgm:spPr>
        <a:xfrm>
          <a:off x="1550628" y="2998577"/>
          <a:ext cx="1675318" cy="1221315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 dirty="0">
            <a:solidFill>
              <a:sysClr val="window" lastClr="FFFFFF"/>
            </a:solidFill>
            <a:latin typeface="Cambria"/>
            <a:ea typeface="+mn-ea"/>
            <a:cs typeface="DecoType Naskh"/>
          </a:endParaRPr>
        </a:p>
      </dgm:t>
    </dgm:pt>
    <dgm:pt modelId="{5307B68D-7F76-4B5A-B4FD-55C05C197F7D}" type="parTrans" cxnId="{741CE2B0-7442-496D-BDB6-B8AFBF03038B}">
      <dgm:prSet/>
      <dgm:spPr/>
      <dgm:t>
        <a:bodyPr/>
        <a:lstStyle/>
        <a:p>
          <a:endParaRPr lang="en-US"/>
        </a:p>
      </dgm:t>
    </dgm:pt>
    <dgm:pt modelId="{F1EB9BBF-2C0E-451D-B242-A25E98D7FDFE}" type="sibTrans" cxnId="{741CE2B0-7442-496D-BDB6-B8AFBF03038B}">
      <dgm:prSet/>
      <dgm:spPr/>
      <dgm:t>
        <a:bodyPr/>
        <a:lstStyle/>
        <a:p>
          <a:endParaRPr lang="en-US"/>
        </a:p>
      </dgm:t>
    </dgm:pt>
    <dgm:pt modelId="{627E3685-A475-4142-82C9-AC934B7C1AAC}">
      <dgm:prSet phldrT="[Text]"/>
      <dgm:spPr>
        <a:xfrm>
          <a:off x="-2652" y="1624031"/>
          <a:ext cx="1574672" cy="1221315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 dirty="0">
            <a:solidFill>
              <a:sysClr val="window" lastClr="FFFFFF"/>
            </a:solidFill>
            <a:latin typeface="Cambria"/>
            <a:ea typeface="+mn-ea"/>
            <a:cs typeface="DecoType Naskh"/>
          </a:endParaRPr>
        </a:p>
      </dgm:t>
    </dgm:pt>
    <dgm:pt modelId="{F8A8F732-190E-4106-AAAF-E5871B72D10E}" type="parTrans" cxnId="{C8CAB76A-12B0-4900-8EF0-C34596DB991C}">
      <dgm:prSet/>
      <dgm:spPr/>
      <dgm:t>
        <a:bodyPr/>
        <a:lstStyle/>
        <a:p>
          <a:endParaRPr lang="en-US"/>
        </a:p>
      </dgm:t>
    </dgm:pt>
    <dgm:pt modelId="{9F97DE95-1E2A-4266-8C5E-087582ADC574}" type="sibTrans" cxnId="{C8CAB76A-12B0-4900-8EF0-C34596DB991C}">
      <dgm:prSet/>
      <dgm:spPr/>
      <dgm:t>
        <a:bodyPr/>
        <a:lstStyle/>
        <a:p>
          <a:endParaRPr lang="en-US"/>
        </a:p>
      </dgm:t>
    </dgm:pt>
    <dgm:pt modelId="{DB222740-6382-4B48-89CF-35331A9FD33F}">
      <dgm:prSet phldrT="[Text]"/>
      <dgm:spPr>
        <a:xfrm>
          <a:off x="2209802" y="3048004"/>
          <a:ext cx="237498" cy="39434"/>
        </a:xfrm>
        <a:noFill/>
        <a:ln w="0" cap="flat" cmpd="sng" algn="ctr">
          <a:noFill/>
          <a:prstDash val="solid"/>
        </a:ln>
        <a:effectLst/>
      </dgm:spPr>
      <dgm:t>
        <a:bodyPr/>
        <a:lstStyle/>
        <a:p>
          <a:endParaRPr lang="en-US" dirty="0">
            <a:solidFill>
              <a:sysClr val="window" lastClr="FFFFFF"/>
            </a:solidFill>
            <a:latin typeface="Cambria"/>
            <a:ea typeface="+mn-ea"/>
            <a:cs typeface="DecoType Naskh"/>
          </a:endParaRPr>
        </a:p>
      </dgm:t>
    </dgm:pt>
    <dgm:pt modelId="{73337396-C89C-4902-BEFB-FE68B2785959}" type="sibTrans" cxnId="{907730CB-9EBA-4109-94B2-4EF2C4AE29F7}">
      <dgm:prSet/>
      <dgm:spPr/>
      <dgm:t>
        <a:bodyPr/>
        <a:lstStyle/>
        <a:p>
          <a:endParaRPr lang="en-US"/>
        </a:p>
      </dgm:t>
    </dgm:pt>
    <dgm:pt modelId="{2669F0CE-B139-4A7B-B41D-F758E4137120}" type="parTrans" cxnId="{907730CB-9EBA-4109-94B2-4EF2C4AE29F7}">
      <dgm:prSet/>
      <dgm:spPr/>
      <dgm:t>
        <a:bodyPr/>
        <a:lstStyle/>
        <a:p>
          <a:endParaRPr lang="en-US"/>
        </a:p>
      </dgm:t>
    </dgm:pt>
    <dgm:pt modelId="{ADFC6629-A0E8-4ACC-809A-7CA3AB49A52D}" type="pres">
      <dgm:prSet presAssocID="{E2F48832-41DF-4567-8D29-B82BAA57F13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DA2659-943F-4D86-92B7-95331153AC9B}" type="pres">
      <dgm:prSet presAssocID="{E2F48832-41DF-4567-8D29-B82BAA57F13D}" presName="cycle" presStyleCnt="0"/>
      <dgm:spPr/>
    </dgm:pt>
    <dgm:pt modelId="{7AEC7BE2-D3C6-46DA-AA84-3420D0A10ABA}" type="pres">
      <dgm:prSet presAssocID="{42F1F0E8-459E-4288-AA72-B0753376AA90}" presName="nodeFirstNode" presStyleLbl="node1" presStyleIdx="0" presStyleCnt="5" custScaleX="100508" custScaleY="15590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5EACCC6F-7D71-47D7-95FD-1DBFEC8B8EF3}" type="pres">
      <dgm:prSet presAssocID="{8191C351-965A-470A-A49B-0C2BFE74060A}" presName="sibTransFirstNode" presStyleLbl="bgShp" presStyleIdx="0" presStyleCnt="1"/>
      <dgm:spPr>
        <a:prstGeom prst="circularArrow">
          <a:avLst>
            <a:gd name="adj1" fmla="val 5544"/>
            <a:gd name="adj2" fmla="val 330680"/>
            <a:gd name="adj3" fmla="val 13874869"/>
            <a:gd name="adj4" fmla="val 17326037"/>
            <a:gd name="adj5" fmla="val 5757"/>
          </a:avLst>
        </a:prstGeom>
      </dgm:spPr>
      <dgm:t>
        <a:bodyPr/>
        <a:lstStyle/>
        <a:p>
          <a:endParaRPr lang="en-US"/>
        </a:p>
      </dgm:t>
    </dgm:pt>
    <dgm:pt modelId="{A8654A20-61A6-4C8D-9174-94D1501403E4}" type="pres">
      <dgm:prSet presAssocID="{AE6AEA4B-6C71-4541-9510-D7F23B3CA2F9}" presName="nodeFollowingNodes" presStyleLbl="node1" presStyleIdx="1" presStyleCnt="5" custScaleX="100508" custScaleY="155908" custRadScaleRad="104801" custRadScaleInc="1434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AA1C327-09F0-48EA-A354-3717CE847D32}" type="pres">
      <dgm:prSet presAssocID="{50AF392A-C134-4CFD-AF55-36D33D29CEE1}" presName="nodeFollowingNodes" presStyleLbl="node1" presStyleIdx="2" presStyleCnt="5" custScaleX="106932" custScaleY="155908" custRadScaleRad="82168" custRadScaleInc="4610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FEF45C30-99E0-40AE-863A-19BE6CF9DEAF}" type="pres">
      <dgm:prSet presAssocID="{DB222740-6382-4B48-89CF-35331A9FD33F}" presName="nodeFollowingNodes" presStyleLbl="node1" presStyleIdx="3" presStyleCnt="5" custScaleX="15159" custScaleY="5034" custRadScaleRad="45852" custRadScaleInc="-765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E918817D-D7EE-42F1-BF23-C76091CBF733}" type="pres">
      <dgm:prSet presAssocID="{627E3685-A475-4142-82C9-AC934B7C1AAC}" presName="nodeFollowingNodes" presStyleLbl="node1" presStyleIdx="4" presStyleCnt="5" custScaleX="100508" custScaleY="155908" custRadScaleRad="115763" custRadScaleInc="-2138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4A5229DD-F36A-4E85-9F00-B7F1797FFA64}" type="presOf" srcId="{AE6AEA4B-6C71-4541-9510-D7F23B3CA2F9}" destId="{A8654A20-61A6-4C8D-9174-94D1501403E4}" srcOrd="0" destOrd="0" presId="urn:microsoft.com/office/officeart/2005/8/layout/cycle3"/>
    <dgm:cxn modelId="{BCB1D676-D388-4B69-9B01-18A5E141FF18}" type="presOf" srcId="{627E3685-A475-4142-82C9-AC934B7C1AAC}" destId="{E918817D-D7EE-42F1-BF23-C76091CBF733}" srcOrd="0" destOrd="0" presId="urn:microsoft.com/office/officeart/2005/8/layout/cycle3"/>
    <dgm:cxn modelId="{F5ABF25F-B68C-48DC-9B3F-C75BC3FB6E04}" type="presOf" srcId="{E2F48832-41DF-4567-8D29-B82BAA57F13D}" destId="{ADFC6629-A0E8-4ACC-809A-7CA3AB49A52D}" srcOrd="0" destOrd="0" presId="urn:microsoft.com/office/officeart/2005/8/layout/cycle3"/>
    <dgm:cxn modelId="{FA9550CB-C631-4B0D-A839-A7FBF249F3F9}" srcId="{E2F48832-41DF-4567-8D29-B82BAA57F13D}" destId="{AE6AEA4B-6C71-4541-9510-D7F23B3CA2F9}" srcOrd="1" destOrd="0" parTransId="{E5ABC05B-2AE3-4851-A6FC-D19A829C56C5}" sibTransId="{3328071C-E59E-4DFE-8B6A-05064AE4D875}"/>
    <dgm:cxn modelId="{51DE124B-3206-48E6-9FAF-01AA5953007E}" type="presOf" srcId="{8191C351-965A-470A-A49B-0C2BFE74060A}" destId="{5EACCC6F-7D71-47D7-95FD-1DBFEC8B8EF3}" srcOrd="0" destOrd="0" presId="urn:microsoft.com/office/officeart/2005/8/layout/cycle3"/>
    <dgm:cxn modelId="{C8CAB76A-12B0-4900-8EF0-C34596DB991C}" srcId="{E2F48832-41DF-4567-8D29-B82BAA57F13D}" destId="{627E3685-A475-4142-82C9-AC934B7C1AAC}" srcOrd="4" destOrd="0" parTransId="{F8A8F732-190E-4106-AAAF-E5871B72D10E}" sibTransId="{9F97DE95-1E2A-4266-8C5E-087582ADC574}"/>
    <dgm:cxn modelId="{0EA1112A-3D10-45B6-A1C1-0E8592CF26D3}" type="presOf" srcId="{50AF392A-C134-4CFD-AF55-36D33D29CEE1}" destId="{3AA1C327-09F0-48EA-A354-3717CE847D32}" srcOrd="0" destOrd="0" presId="urn:microsoft.com/office/officeart/2005/8/layout/cycle3"/>
    <dgm:cxn modelId="{67CA1B5F-A029-4A13-B029-C9EDABD2DB75}" type="presOf" srcId="{42F1F0E8-459E-4288-AA72-B0753376AA90}" destId="{7AEC7BE2-D3C6-46DA-AA84-3420D0A10ABA}" srcOrd="0" destOrd="0" presId="urn:microsoft.com/office/officeart/2005/8/layout/cycle3"/>
    <dgm:cxn modelId="{741CE2B0-7442-496D-BDB6-B8AFBF03038B}" srcId="{E2F48832-41DF-4567-8D29-B82BAA57F13D}" destId="{50AF392A-C134-4CFD-AF55-36D33D29CEE1}" srcOrd="2" destOrd="0" parTransId="{5307B68D-7F76-4B5A-B4FD-55C05C197F7D}" sibTransId="{F1EB9BBF-2C0E-451D-B242-A25E98D7FDFE}"/>
    <dgm:cxn modelId="{907730CB-9EBA-4109-94B2-4EF2C4AE29F7}" srcId="{E2F48832-41DF-4567-8D29-B82BAA57F13D}" destId="{DB222740-6382-4B48-89CF-35331A9FD33F}" srcOrd="3" destOrd="0" parTransId="{2669F0CE-B139-4A7B-B41D-F758E4137120}" sibTransId="{73337396-C89C-4902-BEFB-FE68B2785959}"/>
    <dgm:cxn modelId="{527B9D28-4ABA-402F-8B14-BFAAD0165BBA}" type="presOf" srcId="{DB222740-6382-4B48-89CF-35331A9FD33F}" destId="{FEF45C30-99E0-40AE-863A-19BE6CF9DEAF}" srcOrd="0" destOrd="0" presId="urn:microsoft.com/office/officeart/2005/8/layout/cycle3"/>
    <dgm:cxn modelId="{A45262B9-D060-4883-A6D7-625035B2A2CC}" srcId="{E2F48832-41DF-4567-8D29-B82BAA57F13D}" destId="{42F1F0E8-459E-4288-AA72-B0753376AA90}" srcOrd="0" destOrd="0" parTransId="{91D481EA-39A4-4F3E-BB57-B4C20E0DB302}" sibTransId="{8191C351-965A-470A-A49B-0C2BFE74060A}"/>
    <dgm:cxn modelId="{EA204D49-67F1-462F-B953-2B3DEB568E88}" type="presParOf" srcId="{ADFC6629-A0E8-4ACC-809A-7CA3AB49A52D}" destId="{65DA2659-943F-4D86-92B7-95331153AC9B}" srcOrd="0" destOrd="0" presId="urn:microsoft.com/office/officeart/2005/8/layout/cycle3"/>
    <dgm:cxn modelId="{EF3EB06A-6097-4EA6-BBC9-420FF25B2678}" type="presParOf" srcId="{65DA2659-943F-4D86-92B7-95331153AC9B}" destId="{7AEC7BE2-D3C6-46DA-AA84-3420D0A10ABA}" srcOrd="0" destOrd="0" presId="urn:microsoft.com/office/officeart/2005/8/layout/cycle3"/>
    <dgm:cxn modelId="{E44D8232-4653-440B-9FF1-028AFD0B67DD}" type="presParOf" srcId="{65DA2659-943F-4D86-92B7-95331153AC9B}" destId="{5EACCC6F-7D71-47D7-95FD-1DBFEC8B8EF3}" srcOrd="1" destOrd="0" presId="urn:microsoft.com/office/officeart/2005/8/layout/cycle3"/>
    <dgm:cxn modelId="{C9FED173-6010-4272-B4E5-33088B6045F4}" type="presParOf" srcId="{65DA2659-943F-4D86-92B7-95331153AC9B}" destId="{A8654A20-61A6-4C8D-9174-94D1501403E4}" srcOrd="2" destOrd="0" presId="urn:microsoft.com/office/officeart/2005/8/layout/cycle3"/>
    <dgm:cxn modelId="{FC1B5E3B-BD12-4F97-98A5-AE0FAECE14DC}" type="presParOf" srcId="{65DA2659-943F-4D86-92B7-95331153AC9B}" destId="{3AA1C327-09F0-48EA-A354-3717CE847D32}" srcOrd="3" destOrd="0" presId="urn:microsoft.com/office/officeart/2005/8/layout/cycle3"/>
    <dgm:cxn modelId="{DCF65F18-19B8-499B-BC7B-01E0718B8C26}" type="presParOf" srcId="{65DA2659-943F-4D86-92B7-95331153AC9B}" destId="{FEF45C30-99E0-40AE-863A-19BE6CF9DEAF}" srcOrd="4" destOrd="0" presId="urn:microsoft.com/office/officeart/2005/8/layout/cycle3"/>
    <dgm:cxn modelId="{CACF5EBF-4FEC-4D4F-B7AB-AAB75BFA135F}" type="presParOf" srcId="{65DA2659-943F-4D86-92B7-95331153AC9B}" destId="{E918817D-D7EE-42F1-BF23-C76091CBF733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6997F7-7288-452E-9A43-BC2F1D5FEB99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3AD171F9-394B-45BC-BE78-B3818E3E4F3C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xfrm>
          <a:off x="0" y="1992774"/>
          <a:ext cx="1016010" cy="949535"/>
        </a:xfrm>
        <a:prstGeom prst="gear9">
          <a:avLst/>
        </a:prstGeom>
        <a:solidFill>
          <a:srgbClr val="517D21"/>
        </a:solidFill>
        <a:ln w="9525" cap="flat" cmpd="sng" algn="ctr">
          <a:solidFill>
            <a:srgbClr val="297FD5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B4B9BA4-1D7A-4EFB-B287-CAEFFBB9091F}" type="parTrans" cxnId="{1D7ACF28-ED9D-436E-827D-DF397162A73C}">
      <dgm:prSet/>
      <dgm:spPr/>
      <dgm:t>
        <a:bodyPr/>
        <a:lstStyle/>
        <a:p>
          <a:endParaRPr lang="en-US"/>
        </a:p>
      </dgm:t>
    </dgm:pt>
    <dgm:pt modelId="{ADC19AC9-6020-4893-9351-13C8C574DA40}" type="sibTrans" cxnId="{1D7ACF28-ED9D-436E-827D-DF397162A73C}">
      <dgm:prSet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xfrm>
          <a:off x="-311864" y="1755539"/>
          <a:ext cx="1652354" cy="1473650"/>
        </a:xfrm>
        <a:prstGeom prst="circularArrow">
          <a:avLst>
            <a:gd name="adj1" fmla="val 4878"/>
            <a:gd name="adj2" fmla="val 312630"/>
            <a:gd name="adj3" fmla="val 3133259"/>
            <a:gd name="adj4" fmla="val 15234156"/>
            <a:gd name="adj5" fmla="val 5691"/>
          </a:avLst>
        </a:prstGeom>
        <a:solidFill>
          <a:srgbClr val="517D21"/>
        </a:solidFill>
        <a:ln w="9525" cap="flat" cmpd="sng" algn="ctr">
          <a:solidFill>
            <a:srgbClr val="297FD5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1645AA5C-79A0-4FE7-B72A-6148555142A6}" type="pres">
      <dgm:prSet presAssocID="{ED6997F7-7288-452E-9A43-BC2F1D5FEB9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C96BDE6-2A79-4941-90D5-80CD978EB081}" type="pres">
      <dgm:prSet presAssocID="{3AD171F9-394B-45BC-BE78-B3818E3E4F3C}" presName="gear1" presStyleLbl="node1" presStyleIdx="0" presStyleCnt="1" custScaleX="45455" custScaleY="42481" custLinFactX="-20568" custLinFactNeighborX="-100000" custLinFactNeighborY="112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2A9EE-BD61-4C04-A54B-F617D693A2D7}" type="pres">
      <dgm:prSet presAssocID="{3AD171F9-394B-45BC-BE78-B3818E3E4F3C}" presName="gear1srcNode" presStyleLbl="node1" presStyleIdx="0" presStyleCnt="1"/>
      <dgm:spPr/>
      <dgm:t>
        <a:bodyPr/>
        <a:lstStyle/>
        <a:p>
          <a:endParaRPr lang="en-US"/>
        </a:p>
      </dgm:t>
    </dgm:pt>
    <dgm:pt modelId="{325BE7D5-44BB-45D0-942B-CFD222101C45}" type="pres">
      <dgm:prSet presAssocID="{3AD171F9-394B-45BC-BE78-B3818E3E4F3C}" presName="gear1dstNode" presStyleLbl="node1" presStyleIdx="0" presStyleCnt="1"/>
      <dgm:spPr/>
      <dgm:t>
        <a:bodyPr/>
        <a:lstStyle/>
        <a:p>
          <a:endParaRPr lang="en-US"/>
        </a:p>
      </dgm:t>
    </dgm:pt>
    <dgm:pt modelId="{A3D4073B-DB5D-4133-A490-27F786D09D09}" type="pres">
      <dgm:prSet presAssocID="{ADC19AC9-6020-4893-9351-13C8C574DA40}" presName="connector1" presStyleLbl="sibTrans2D1" presStyleIdx="0" presStyleCnt="1" custScaleX="60101" custScaleY="53601" custLinFactX="-10300" custLinFactNeighborX="-100000" custLinFactNeighborY="14433"/>
      <dgm:spPr/>
      <dgm:t>
        <a:bodyPr/>
        <a:lstStyle/>
        <a:p>
          <a:endParaRPr lang="en-US"/>
        </a:p>
      </dgm:t>
    </dgm:pt>
  </dgm:ptLst>
  <dgm:cxnLst>
    <dgm:cxn modelId="{1D7ACF28-ED9D-436E-827D-DF397162A73C}" srcId="{ED6997F7-7288-452E-9A43-BC2F1D5FEB99}" destId="{3AD171F9-394B-45BC-BE78-B3818E3E4F3C}" srcOrd="0" destOrd="0" parTransId="{2B4B9BA4-1D7A-4EFB-B287-CAEFFBB9091F}" sibTransId="{ADC19AC9-6020-4893-9351-13C8C574DA40}"/>
    <dgm:cxn modelId="{825D7975-922F-476B-B802-845CE54D728B}" type="presOf" srcId="{ADC19AC9-6020-4893-9351-13C8C574DA40}" destId="{A3D4073B-DB5D-4133-A490-27F786D09D09}" srcOrd="0" destOrd="0" presId="urn:microsoft.com/office/officeart/2005/8/layout/gear1"/>
    <dgm:cxn modelId="{EA0B87EC-E5DB-4F32-9382-BF8666DCD169}" type="presOf" srcId="{3AD171F9-394B-45BC-BE78-B3818E3E4F3C}" destId="{5C96BDE6-2A79-4941-90D5-80CD978EB081}" srcOrd="0" destOrd="0" presId="urn:microsoft.com/office/officeart/2005/8/layout/gear1"/>
    <dgm:cxn modelId="{00578137-4BC2-469B-8767-1C93E486BE51}" type="presOf" srcId="{ED6997F7-7288-452E-9A43-BC2F1D5FEB99}" destId="{1645AA5C-79A0-4FE7-B72A-6148555142A6}" srcOrd="0" destOrd="0" presId="urn:microsoft.com/office/officeart/2005/8/layout/gear1"/>
    <dgm:cxn modelId="{B142F8A8-9AD2-48B8-B087-BFB6740148E1}" type="presOf" srcId="{3AD171F9-394B-45BC-BE78-B3818E3E4F3C}" destId="{BEA2A9EE-BD61-4C04-A54B-F617D693A2D7}" srcOrd="1" destOrd="0" presId="urn:microsoft.com/office/officeart/2005/8/layout/gear1"/>
    <dgm:cxn modelId="{9708558F-9C1D-4992-85A5-EF9880E673C4}" type="presOf" srcId="{3AD171F9-394B-45BC-BE78-B3818E3E4F3C}" destId="{325BE7D5-44BB-45D0-942B-CFD222101C45}" srcOrd="2" destOrd="0" presId="urn:microsoft.com/office/officeart/2005/8/layout/gear1"/>
    <dgm:cxn modelId="{8AC8E9D7-B257-4132-9F4D-B5A581F6DEB5}" type="presParOf" srcId="{1645AA5C-79A0-4FE7-B72A-6148555142A6}" destId="{5C96BDE6-2A79-4941-90D5-80CD978EB081}" srcOrd="0" destOrd="0" presId="urn:microsoft.com/office/officeart/2005/8/layout/gear1"/>
    <dgm:cxn modelId="{17F1F70F-9DD6-4C07-A3F7-9C26D92578EF}" type="presParOf" srcId="{1645AA5C-79A0-4FE7-B72A-6148555142A6}" destId="{BEA2A9EE-BD61-4C04-A54B-F617D693A2D7}" srcOrd="1" destOrd="0" presId="urn:microsoft.com/office/officeart/2005/8/layout/gear1"/>
    <dgm:cxn modelId="{79057C83-18FD-4270-838E-1DC1C05BF8F7}" type="presParOf" srcId="{1645AA5C-79A0-4FE7-B72A-6148555142A6}" destId="{325BE7D5-44BB-45D0-942B-CFD222101C45}" srcOrd="2" destOrd="0" presId="urn:microsoft.com/office/officeart/2005/8/layout/gear1"/>
    <dgm:cxn modelId="{6A5C95FA-4802-4FE3-B420-AD5189ED9562}" type="presParOf" srcId="{1645AA5C-79A0-4FE7-B72A-6148555142A6}" destId="{A3D4073B-DB5D-4133-A490-27F786D09D09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BB3328E5-6B60-44CF-8954-F87EA6F2D248}" type="datetimeFigureOut">
              <a:rPr lang="en-US" smtClean="0"/>
              <a:pPr/>
              <a:t>23-Sep-18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0982733F-075E-4816-8AB9-68C72D5753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94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BA846349-6A65-455D-A73F-F40AFE3ABE3A}" type="datetimeFigureOut">
              <a:rPr lang="en-US" smtClean="0"/>
              <a:pPr/>
              <a:t>23-Sep-18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698500"/>
            <a:ext cx="503237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3" y="4415077"/>
            <a:ext cx="5608954" cy="4183539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2EC6388D-AAB0-45B8-92F4-BB9881047B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7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89B9F-B4DC-45BF-A61F-05CAA891A0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94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4375" y="746125"/>
            <a:ext cx="537845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37892" name="Rectangle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4C92214-96ED-4E86-9789-16B3FFC6D84D}" type="slidenum">
              <a:rPr lang="en-US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38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418958-F946-4E52-80DC-D02C8EECAE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DecoType Naskh" pitchFamily="2" charset="-7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1066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1200" y="746125"/>
            <a:ext cx="538321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DecoType Naskh" pitchFamily="2" charset="-7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1342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1200" y="746125"/>
            <a:ext cx="538321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DecoType Naskh" pitchFamily="2" charset="-7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6261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1200" y="746125"/>
            <a:ext cx="538321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DecoType Naskh" pitchFamily="2" charset="-7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4487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FD95A-2E61-4335-AAE7-8B38196CD0EE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DecoType Naskh" pitchFamily="2" charset="-7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162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/>
          </a:p>
        </p:txBody>
      </p:sp>
      <p:sp>
        <p:nvSpPr>
          <p:cNvPr id="39940" name="Rectangle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DA4E41-6342-436B-A228-C2E9389EE5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51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30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38916" name="Rectangle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rtlCol="0"/>
          <a:lstStyle/>
          <a:p>
            <a:pPr>
              <a:defRPr/>
            </a:pPr>
            <a:fld id="{82955CA8-7793-41D7-AA26-149C25E57AD2}" type="slidenum">
              <a:rPr lang="ar-SA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11/20/2011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68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38916" name="Rectangle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rtlCol="0"/>
          <a:lstStyle/>
          <a:p>
            <a:pPr>
              <a:defRPr/>
            </a:pPr>
            <a:fld id="{50F4851F-5D65-453A-B6C7-15BEF7E8A59F}" type="slidenum">
              <a:rPr lang="ar-SA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11/20/2011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3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FD95A-2E61-4335-AAE7-8B38196CD0EE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DecoType Naskh" pitchFamily="2" charset="-7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2537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FD95A-2E61-4335-AAE7-8B38196CD0EE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DecoType Naskh" pitchFamily="2" charset="-7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6358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FAF27-8024-4585-A737-0AA5E6A6FE20}" type="slidenum">
              <a:rPr lang="ar-SA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05819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FD95A-2E61-4335-AAE7-8B38196CD0EE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DecoType Naskh" pitchFamily="2" charset="-7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22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\\10.100.230.82\Shared Files\Photo bank\SMART VILLAGE\DSC_0010.JPG"/>
          <p:cNvPicPr>
            <a:picLocks noChangeAspect="1" noChangeArrowheads="1"/>
          </p:cNvPicPr>
          <p:nvPr userDrawn="1"/>
        </p:nvPicPr>
        <p:blipFill>
          <a:blip r:embed="rId2" cstate="print">
            <a:lum bright="-3000" contrast="13000"/>
          </a:blip>
          <a:srcRect l="15221"/>
          <a:stretch>
            <a:fillRect/>
          </a:stretch>
        </p:blipFill>
        <p:spPr bwMode="auto">
          <a:xfrm>
            <a:off x="-38101" y="0"/>
            <a:ext cx="9968593" cy="759460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 userDrawn="1"/>
        </p:nvSpPr>
        <p:spPr>
          <a:xfrm>
            <a:off x="-48985" y="2"/>
            <a:ext cx="9993086" cy="1448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319042" y="10886"/>
            <a:ext cx="1453973" cy="1571974"/>
            <a:chOff x="227424" y="0"/>
            <a:chExt cx="1593160" cy="1571974"/>
          </a:xfrm>
        </p:grpSpPr>
        <p:sp>
          <p:nvSpPr>
            <p:cNvPr id="17" name="Rectangle 16"/>
            <p:cNvSpPr/>
            <p:nvPr/>
          </p:nvSpPr>
          <p:spPr>
            <a:xfrm>
              <a:off x="335223" y="0"/>
              <a:ext cx="1377562" cy="1437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7424" y="54570"/>
              <a:ext cx="1593160" cy="1517404"/>
            </a:xfrm>
            <a:prstGeom prst="rect">
              <a:avLst/>
            </a:prstGeom>
            <a:blipFill rotWithShape="0"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335223" y="1295867"/>
              <a:ext cx="1377562" cy="141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03188"/>
            <a:ext cx="7801962" cy="563773"/>
          </a:xfrm>
          <a:prstGeom prst="rect">
            <a:avLst/>
          </a:prstGeom>
        </p:spPr>
        <p:txBody>
          <a:bodyPr anchor="ctr"/>
          <a:lstStyle>
            <a:lvl1pPr algn="ctr" rtl="1">
              <a:defRPr sz="3200" b="1">
                <a:solidFill>
                  <a:srgbClr val="002060"/>
                </a:solidFill>
                <a:latin typeface="Simplified Arabic" pitchFamily="18" charset="-78"/>
                <a:cs typeface="Simplified Arabic" pitchFamily="18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61975" y="723900"/>
            <a:ext cx="7048500" cy="654050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Simplified Arabic" pitchFamily="18" charset="-78"/>
                <a:cs typeface="Simplified Arabic" pitchFamily="18" charset="-78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43543" y="1429610"/>
            <a:ext cx="9993086" cy="597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7992462" y="228600"/>
            <a:ext cx="45719" cy="10781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38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596437" y="0"/>
            <a:ext cx="30956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9364266" y="0"/>
            <a:ext cx="232171" cy="68580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426142" cy="545380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/>
          </p:nvPr>
        </p:nvSpPr>
        <p:spPr>
          <a:xfrm rot="16200000">
            <a:off x="5976353" y="2447320"/>
            <a:ext cx="5181600" cy="572665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>
          <a:xfrm rot="16200000">
            <a:off x="8641425" y="869024"/>
            <a:ext cx="2133600" cy="39555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EF9C12-6281-4AD0-9662-E8CF8CD933C7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7E929C-8E7A-4757-B83C-8C353EAC8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>
          <a:xfrm rot="16200000">
            <a:off x="8026401" y="3683662"/>
            <a:ext cx="2933700" cy="39555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3118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77850" y="218390"/>
            <a:ext cx="80899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577850" y="5943600"/>
            <a:ext cx="8089900" cy="762000"/>
          </a:xfrm>
        </p:spPr>
        <p:txBody>
          <a:bodyPr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AAFB2E-B259-4480-9332-9B553AC942B8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5237CFB-CF6D-4049-A46F-5AF89BA82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9030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30200" y="228600"/>
            <a:ext cx="515112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5530850" y="228600"/>
            <a:ext cx="3467100" cy="3810000"/>
          </a:xfrm>
        </p:spPr>
        <p:txBody>
          <a:bodyPr tIns="91440" bIns="9144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543DC5-6D8E-4EF9-8FE3-18FB989F9451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D2BE4D4-DCF8-4480-B0D6-B2A547196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734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906000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1BA7EC7-B71E-42B6-A04F-A22A6CA9252F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0BA5330-3FE5-48CA-A12A-132F642ED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6203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6044473" y="3256161"/>
            <a:ext cx="6858000" cy="345679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6383272" y="3335272"/>
            <a:ext cx="6858000" cy="187457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9637713" y="0"/>
            <a:ext cx="8255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 rot="10800000" flipV="1">
            <a:off x="471223" y="6172200"/>
            <a:ext cx="767715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471223" y="0"/>
            <a:ext cx="767715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71715" y="2146300"/>
            <a:ext cx="255905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71715" y="5791200"/>
            <a:ext cx="7677150" cy="381000"/>
          </a:xfrm>
          <a:solidFill>
            <a:schemeClr val="accent3"/>
          </a:solidFill>
        </p:spPr>
        <p:txBody>
          <a:bodyPr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71715" y="4495800"/>
            <a:ext cx="7677150" cy="1295400"/>
          </a:xfrm>
          <a:solidFill>
            <a:schemeClr val="accent6"/>
          </a:solidFill>
        </p:spPr>
        <p:txBody>
          <a:bodyPr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3195865" y="2133600"/>
            <a:ext cx="239395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754915" y="2133600"/>
            <a:ext cx="239395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Rectangl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DB2A7DB-5AF1-4F28-8E78-9438028AE3CC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15" name="Rectangle 1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55549C7-EE53-4876-B513-C14DAC3DE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Rectangle 15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9122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702802" y="533401"/>
            <a:ext cx="3717299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742950" y="533400"/>
            <a:ext cx="371475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742950" y="5257800"/>
            <a:ext cx="3714750" cy="1219200"/>
          </a:xfrm>
        </p:spPr>
        <p:txBody>
          <a:bodyPr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705350" y="5257800"/>
            <a:ext cx="3714750" cy="1219200"/>
          </a:xfrm>
        </p:spPr>
        <p:txBody>
          <a:bodyPr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007339B-A741-451D-AF3F-45C28E63EB8C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1B3DA56-AD1E-41F2-A713-0CDBDAED7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3699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705350" y="1085850"/>
            <a:ext cx="437515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65100" y="1085850"/>
            <a:ext cx="437515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165100" y="4267200"/>
            <a:ext cx="4375150" cy="1066800"/>
          </a:xfrm>
        </p:spPr>
        <p:txBody>
          <a:bodyPr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4705350" y="4267200"/>
            <a:ext cx="4375150" cy="1066800"/>
          </a:xfrm>
        </p:spPr>
        <p:txBody>
          <a:bodyPr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99DDED8-77A0-45F0-B6CA-9846CE296E5E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F6611EF-B2BC-45B1-995D-914353913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3453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5118101" y="225552"/>
            <a:ext cx="4002024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65101" y="222505"/>
            <a:ext cx="4732603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118101" y="3124201"/>
            <a:ext cx="4002025" cy="2983987"/>
          </a:xfrm>
        </p:spPr>
        <p:txBody>
          <a:bodyPr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E90994E-F898-458E-AC5F-CDB11A3A00F5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487C820-1837-4C4C-A227-E4AB3741A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913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630833" y="0"/>
            <a:ext cx="8255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47650" y="533400"/>
            <a:ext cx="28067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302000" y="533400"/>
            <a:ext cx="28067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6356350" y="533400"/>
            <a:ext cx="28067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47650" y="4343400"/>
            <a:ext cx="2806700" cy="1676400"/>
          </a:xfrm>
        </p:spPr>
        <p:txBody>
          <a:bodyPr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02000" y="4343400"/>
            <a:ext cx="2806700" cy="1676400"/>
          </a:xfrm>
        </p:spPr>
        <p:txBody>
          <a:bodyPr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6356350" y="4343400"/>
            <a:ext cx="2806700" cy="1676400"/>
          </a:xfrm>
        </p:spPr>
        <p:txBody>
          <a:bodyPr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E7D0C4A-23B6-479F-8997-F6C143B1F2E9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32F532C-E1B3-49AF-9202-07A5CFBAD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1822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705350" y="3352800"/>
            <a:ext cx="427609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47650" y="3352800"/>
            <a:ext cx="427609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705350" y="228600"/>
            <a:ext cx="427609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47650" y="228600"/>
            <a:ext cx="4276090" cy="2960370"/>
          </a:xfrm>
        </p:spPr>
        <p:txBody>
          <a:bodyPr anchor="b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7DD5F8-C7F3-44A4-AB4D-E54DA68C85EF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6B0741D-1154-4677-8980-C53A6B68D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511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39973"/>
            <a:ext cx="8185723" cy="683928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algn="r" rtl="1">
              <a:defRPr lang="en-US" sz="2800" b="1" dirty="0">
                <a:solidFill>
                  <a:schemeClr val="bg1"/>
                </a:solidFill>
                <a:latin typeface="Simplified Arabic" pitchFamily="18" charset="-78"/>
                <a:cs typeface="Simplified Arabic" pitchFamily="18" charset="-78"/>
              </a:defRPr>
            </a:lvl1pPr>
          </a:lstStyle>
          <a:p>
            <a:pPr lvl="0" algn="r" rtl="1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9512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5035550" y="3124962"/>
            <a:ext cx="4005326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47650" y="228600"/>
            <a:ext cx="460629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5035550" y="228600"/>
            <a:ext cx="397891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B48ED6-740D-4A83-8EB2-8C991FDBF02F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E9CDA10-0B3A-4040-BBDF-DD3F8F1D8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5276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2022475" y="228600"/>
            <a:ext cx="24765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2022475" y="3505200"/>
            <a:ext cx="2475649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664075" y="228600"/>
            <a:ext cx="24765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664926" y="3505200"/>
            <a:ext cx="2475649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165100" y="228600"/>
            <a:ext cx="1816100" cy="2743200"/>
          </a:xfrm>
        </p:spPr>
        <p:txBody>
          <a:bodyPr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7181850" y="228600"/>
            <a:ext cx="1816100" cy="1905000"/>
          </a:xfrm>
        </p:spPr>
        <p:txBody>
          <a:bodyPr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165100" y="4724400"/>
            <a:ext cx="1816100" cy="1905000"/>
          </a:xfrm>
        </p:spPr>
        <p:txBody>
          <a:bodyPr anchor="b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/>
          </p:nvPr>
        </p:nvSpPr>
        <p:spPr>
          <a:xfrm>
            <a:off x="7181850" y="4724400"/>
            <a:ext cx="1816100" cy="1905000"/>
          </a:xfrm>
        </p:spPr>
        <p:txBody>
          <a:bodyPr anchor="b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0984EC-984E-4F96-B7A1-370B1F83EA4D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05672C2-1FDD-4E33-A1CF-F4D60ABD9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4127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77851" y="685800"/>
            <a:ext cx="3957738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577850" y="6324600"/>
            <a:ext cx="3962400" cy="304800"/>
          </a:xfrm>
        </p:spPr>
        <p:txBody>
          <a:bodyPr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622800" y="68580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77850" y="350520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622800" y="350520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577850" y="304800"/>
            <a:ext cx="3962400" cy="304800"/>
          </a:xfrm>
        </p:spPr>
        <p:txBody>
          <a:bodyPr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22800" y="6324600"/>
            <a:ext cx="3962400" cy="304800"/>
          </a:xfrm>
        </p:spPr>
        <p:txBody>
          <a:bodyPr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4622800" y="304800"/>
            <a:ext cx="3962400" cy="304800"/>
          </a:xfrm>
        </p:spPr>
        <p:txBody>
          <a:bodyPr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1BB4AAD-AA3F-4EA9-AB07-84DF3195A4A9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C503B6F-D325-477A-B296-A1718EBBA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8108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47651" y="416356"/>
            <a:ext cx="2173872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705351" y="416356"/>
            <a:ext cx="2173872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476501" y="416356"/>
            <a:ext cx="2173872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934201" y="416356"/>
            <a:ext cx="2173872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247650" y="3352800"/>
            <a:ext cx="8832850" cy="3048000"/>
          </a:xfrm>
        </p:spPr>
        <p:txBody>
          <a:bodyPr/>
          <a:lstStyle>
            <a:lvl1pPr marL="0" marR="0" indent="0" algn="l">
              <a:buFontTx/>
              <a:buNone/>
              <a:defRPr sz="28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D34918-41FC-4F3D-B49E-A43D1EF563E1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1CAB6F8-2F0B-43EE-AF09-9DBB199AE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0642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900" y="257665"/>
            <a:ext cx="5161420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900202" y="257665"/>
            <a:ext cx="2892554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900202" y="2432657"/>
            <a:ext cx="2892554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900202" y="4607649"/>
            <a:ext cx="2892554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140D826-DCFE-46EC-A85F-7E1FEBCEC842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91D0664-E985-4B15-9449-4ABE83A45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1190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47650" y="3429000"/>
            <a:ext cx="2242667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641600" y="228600"/>
            <a:ext cx="602615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47650" y="228600"/>
            <a:ext cx="2242667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695950" y="4495800"/>
            <a:ext cx="29718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641600" y="4495800"/>
            <a:ext cx="29718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F17D1F-93D7-4AB8-A191-E3DF67D8C480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D723B15-F442-4327-B9E6-FCE75BD79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6519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47650" y="228600"/>
            <a:ext cx="282321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47650" y="3867150"/>
            <a:ext cx="4292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787900" y="3867150"/>
            <a:ext cx="4292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260725" y="228600"/>
            <a:ext cx="282321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273800" y="228600"/>
            <a:ext cx="282321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F0AFABE-2D1A-47F7-B4A9-95DA7351316F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23F18C9-40B5-4EAF-A470-AC9796CF9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6480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311400" y="762000"/>
            <a:ext cx="5279445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311400" y="5715000"/>
            <a:ext cx="5283200" cy="8382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18CBD08-31DB-44A2-9A09-121C38872934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3C1B5AA-CB20-4E45-9E5B-586442BE8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47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5368213" y="1371600"/>
            <a:ext cx="3464638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240713" y="1371600"/>
            <a:ext cx="3464638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365750" y="4648200"/>
            <a:ext cx="34671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238250" y="4648200"/>
            <a:ext cx="34671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6D367B-D846-4FDE-BEBD-32428065D204}" type="datetimeFigureOut">
              <a:rPr lang="en-US"/>
              <a:pPr>
                <a:defRPr/>
              </a:pPr>
              <a:t>23-Sep-18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CEFDF8D-F6D1-481F-B786-C1D7E2F87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8932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47650" y="1524000"/>
            <a:ext cx="8915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247650" y="4343400"/>
            <a:ext cx="8915400" cy="1676400"/>
          </a:xfrm>
        </p:spPr>
        <p:txBody>
          <a:bodyPr tIns="91440" rIns="9144" bIns="9144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B0E73-529C-4A79-A0E2-93561268FA48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8C34B2A-B195-46E8-8002-8E096E6D6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935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/>
          <a:lstStyle/>
          <a:p>
            <a:fld id="{CC21EF38-03E6-40AB-A509-0C1027FF776C}" type="datetimeFigureOut">
              <a:rPr lang="en-US" smtClean="0"/>
              <a:pPr/>
              <a:t>23-Sep-18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/>
          <a:lstStyle/>
          <a:p>
            <a:fld id="{45125862-C34D-49BB-912A-CB3665715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74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1312D-4FA5-4B4A-912D-0364FCDE26F5}" type="datetimeFigureOut">
              <a:rPr lang="en-US"/>
              <a:pPr>
                <a:defRPr/>
              </a:pPr>
              <a:t>23-Sep-18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E0439-720F-4DA6-98E4-94554A594A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15624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8D204-7C55-41F3-877B-54A0C325AB3C}" type="datetimeFigureOut">
              <a:rPr lang="en-US"/>
              <a:pPr>
                <a:defRPr/>
              </a:pPr>
              <a:t>23-Sep-18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77F82-51AE-4E52-B695-C165355A31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04323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CI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165100" y="6602414"/>
            <a:ext cx="4127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ea typeface="+mn-ea"/>
                <a:cs typeface="DecoType Naskh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fld id="{9529D65C-8CC2-4155-A7ED-71B286863B7D}" type="slidenum">
              <a:rPr lang="ar-EG" sz="1000">
                <a:solidFill>
                  <a:schemeClr val="bg1"/>
                </a:solidFill>
              </a:rPr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105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97950" cy="4983163"/>
          </a:xfrm>
          <a:prstGeom prst="rect">
            <a:avLst/>
          </a:prstGeom>
        </p:spPr>
        <p:txBody>
          <a:bodyPr/>
          <a:lstStyle>
            <a:lvl1pPr algn="r" rtl="1">
              <a:defRPr sz="2800">
                <a:latin typeface="Simplified Arabic" pitchFamily="18" charset="-78"/>
                <a:cs typeface="Simplified Arabic" pitchFamily="18" charset="-78"/>
              </a:defRPr>
            </a:lvl1pPr>
            <a:lvl2pPr algn="r" rtl="1">
              <a:defRPr sz="2400">
                <a:latin typeface="Simplified Arabic" pitchFamily="18" charset="-78"/>
                <a:cs typeface="Simplified Arabic" pitchFamily="18" charset="-78"/>
              </a:defRPr>
            </a:lvl2pPr>
            <a:lvl3pPr algn="r" rtl="1">
              <a:defRPr sz="2000">
                <a:latin typeface="Simplified Arabic" pitchFamily="18" charset="-78"/>
                <a:cs typeface="Simplified Arabic" pitchFamily="18" charset="-78"/>
              </a:defRPr>
            </a:lvl3pPr>
            <a:lvl4pPr algn="r" rtl="1">
              <a:defRPr sz="1800">
                <a:latin typeface="Simplified Arabic" pitchFamily="18" charset="-78"/>
                <a:cs typeface="Simplified Arabic" pitchFamily="18" charset="-78"/>
              </a:defRPr>
            </a:lvl4pPr>
            <a:lvl5pPr algn="r" rtl="1">
              <a:defRPr>
                <a:latin typeface="Simplified Arabic" pitchFamily="18" charset="-78"/>
                <a:cs typeface="Simplified Arabic" pitchFamily="18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188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CIT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 userDrawn="1"/>
        </p:nvSpPr>
        <p:spPr>
          <a:xfrm>
            <a:off x="-1155700" y="6705600"/>
            <a:ext cx="11474450" cy="914400"/>
          </a:xfrm>
          <a:prstGeom prst="roundRect">
            <a:avLst>
              <a:gd name="adj" fmla="val 20196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3" name="Date Placeholder 3"/>
          <p:cNvSpPr txBox="1">
            <a:spLocks/>
          </p:cNvSpPr>
          <p:nvPr userDrawn="1"/>
        </p:nvSpPr>
        <p:spPr>
          <a:xfrm>
            <a:off x="165100" y="6602414"/>
            <a:ext cx="4127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ea typeface="+mn-ea"/>
                <a:cs typeface="DecoType Naskh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fld id="{A7ACF31E-2DDA-4338-96FC-F0469229EDF9}" type="slidenum">
              <a:rPr lang="ar-EG" sz="1000">
                <a:solidFill>
                  <a:schemeClr val="bg1"/>
                </a:solidFill>
              </a:rPr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/>
          <p:cNvSpPr/>
          <p:nvPr userDrawn="1"/>
        </p:nvSpPr>
        <p:spPr>
          <a:xfrm>
            <a:off x="-1155700" y="6705600"/>
            <a:ext cx="11474450" cy="914400"/>
          </a:xfrm>
          <a:prstGeom prst="roundRect">
            <a:avLst>
              <a:gd name="adj" fmla="val 20196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3" name="Date Placeholder 3"/>
          <p:cNvSpPr txBox="1">
            <a:spLocks/>
          </p:cNvSpPr>
          <p:nvPr userDrawn="1"/>
        </p:nvSpPr>
        <p:spPr>
          <a:xfrm>
            <a:off x="165100" y="6602414"/>
            <a:ext cx="4127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ea typeface="+mn-ea"/>
                <a:cs typeface="DecoType Naskh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fld id="{36E03DBC-113D-435F-9E08-84413796D7FA}" type="slidenum">
              <a:rPr lang="ar-EG" sz="1000">
                <a:solidFill>
                  <a:schemeClr val="bg1"/>
                </a:solidFill>
              </a:rPr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19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 userDrawn="1"/>
        </p:nvSpPr>
        <p:spPr>
          <a:xfrm>
            <a:off x="-1155700" y="6705600"/>
            <a:ext cx="11474450" cy="914400"/>
          </a:xfrm>
          <a:prstGeom prst="roundRect">
            <a:avLst>
              <a:gd name="adj" fmla="val 20196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165100" y="6602414"/>
            <a:ext cx="4127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ea typeface="+mn-ea"/>
                <a:cs typeface="DecoType Naskh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fld id="{EFB2E664-E91D-4799-873B-871C948743E6}" type="slidenum">
              <a:rPr lang="ar-EG" sz="1000">
                <a:solidFill>
                  <a:schemeClr val="bg1"/>
                </a:solidFill>
              </a:rPr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105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475230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CI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790" y="1524001"/>
            <a:ext cx="9468420" cy="5059363"/>
          </a:xfrm>
          <a:prstGeom prst="rect">
            <a:avLst/>
          </a:prstGeom>
        </p:spPr>
        <p:txBody>
          <a:bodyPr/>
          <a:lstStyle>
            <a:lvl1pPr marL="342900" indent="-342900" algn="r" rtl="1">
              <a:buFont typeface="Wingdings" panose="05000000000000000000" pitchFamily="2" charset="2"/>
              <a:buChar char="§"/>
              <a:defRPr sz="2800" baseline="0">
                <a:solidFill>
                  <a:srgbClr val="10253F"/>
                </a:solidFill>
                <a:latin typeface="Times New Roman" panose="02020603050405020304" pitchFamily="18" charset="0"/>
                <a:cs typeface="Simplified Arabic" pitchFamily="18" charset="-78"/>
              </a:defRPr>
            </a:lvl1pPr>
            <a:lvl2pPr marL="742950" indent="-285750" algn="r" rtl="1">
              <a:buFont typeface="Courier New" panose="02070309020205020404" pitchFamily="49" charset="0"/>
              <a:buChar char="o"/>
              <a:defRPr sz="2400" baseline="0">
                <a:solidFill>
                  <a:srgbClr val="10253F"/>
                </a:solidFill>
                <a:latin typeface="Times New Roman" panose="02020603050405020304" pitchFamily="18" charset="0"/>
                <a:cs typeface="Simplified Arabic" pitchFamily="18" charset="-78"/>
              </a:defRPr>
            </a:lvl2pPr>
            <a:lvl3pPr marL="1143000" indent="-228600" algn="r" rtl="1">
              <a:buFont typeface="Wingdings" panose="05000000000000000000" pitchFamily="2" charset="2"/>
              <a:buChar char="§"/>
              <a:defRPr sz="2000" baseline="0">
                <a:solidFill>
                  <a:srgbClr val="10253F"/>
                </a:solidFill>
                <a:latin typeface="Times New Roman" panose="02020603050405020304" pitchFamily="18" charset="0"/>
                <a:cs typeface="Simplified Arabic" pitchFamily="18" charset="-78"/>
              </a:defRPr>
            </a:lvl3pPr>
            <a:lvl4pPr marL="1600200" indent="-228600" algn="r" rtl="1">
              <a:buFont typeface="Courier New" panose="02070309020205020404" pitchFamily="49" charset="0"/>
              <a:buChar char="o"/>
              <a:defRPr sz="1800" baseline="0">
                <a:solidFill>
                  <a:srgbClr val="10253F"/>
                </a:solidFill>
                <a:latin typeface="Times New Roman" panose="02020603050405020304" pitchFamily="18" charset="0"/>
                <a:cs typeface="Simplified Arabic" pitchFamily="18" charset="-78"/>
              </a:defRPr>
            </a:lvl4pPr>
            <a:lvl5pPr algn="r" rtl="1">
              <a:defRPr baseline="0">
                <a:solidFill>
                  <a:srgbClr val="10253F"/>
                </a:solidFill>
                <a:latin typeface="Times New Roman" panose="02020603050405020304" pitchFamily="18" charset="0"/>
                <a:cs typeface="Simplified Arabic" pitchFamily="18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165100" y="6602538"/>
            <a:ext cx="4127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ea typeface="+mn-ea"/>
                <a:cs typeface="DecoType Naskh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3F360FDF-3ECB-49C2-8D1D-A52692CE024B}" type="slidenum">
              <a:rPr lang="ar-EG" sz="1000" smtClean="0">
                <a:solidFill>
                  <a:schemeClr val="bg1"/>
                </a:solidFill>
              </a:rPr>
              <a:pPr algn="ctr" rtl="1"/>
              <a:t>‹#›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34890" y="39470"/>
            <a:ext cx="765232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justLow" defTabSz="914400" rtl="1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kern="1200" baseline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ounded Rectangle 5"/>
          <p:cNvSpPr/>
          <p:nvPr userDrawn="1"/>
        </p:nvSpPr>
        <p:spPr>
          <a:xfrm>
            <a:off x="0" y="6705600"/>
            <a:ext cx="9906000" cy="152400"/>
          </a:xfrm>
          <a:prstGeom prst="roundRect">
            <a:avLst>
              <a:gd name="adj" fmla="val 20196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400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7677150" y="6602538"/>
            <a:ext cx="20637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ea typeface="+mn-ea"/>
                <a:cs typeface="DecoType Naskh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1000" dirty="0">
                <a:solidFill>
                  <a:schemeClr val="bg1"/>
                </a:solidFill>
              </a:rPr>
              <a:t>-- فبراير 2014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93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84594" y="37612"/>
            <a:ext cx="7748926" cy="655093"/>
          </a:xfrm>
          <a:prstGeom prst="rect">
            <a:avLst/>
          </a:prstGeom>
        </p:spPr>
        <p:txBody>
          <a:bodyPr>
            <a:noAutofit/>
          </a:bodyPr>
          <a:lstStyle>
            <a:lvl1pPr algn="r" rtl="1">
              <a:defRPr sz="3000" b="1">
                <a:cs typeface="AF_Najed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" y="-387424"/>
            <a:ext cx="1794199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0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Grey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33274" y="1052736"/>
            <a:ext cx="8650067" cy="5112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 sz="70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84594" y="37612"/>
            <a:ext cx="7748926" cy="655093"/>
          </a:xfrm>
          <a:prstGeom prst="rect">
            <a:avLst/>
          </a:prstGeom>
        </p:spPr>
        <p:txBody>
          <a:bodyPr>
            <a:noAutofit/>
          </a:bodyPr>
          <a:lstStyle>
            <a:lvl1pPr algn="r" rtl="1">
              <a:defRPr sz="3000" b="1">
                <a:cs typeface="AF_Najed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" y="-387424"/>
            <a:ext cx="1794199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39973"/>
            <a:ext cx="8185723" cy="683928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algn="r" rtl="1">
              <a:defRPr lang="en-US" sz="2800" b="1" dirty="0">
                <a:solidFill>
                  <a:schemeClr val="bg1"/>
                </a:solidFill>
                <a:latin typeface="Simplified Arabic" pitchFamily="18" charset="-78"/>
                <a:cs typeface="Simplified Arabic" pitchFamily="18" charset="-78"/>
              </a:defRPr>
            </a:lvl1pPr>
          </a:lstStyle>
          <a:p>
            <a:pPr lvl="0" algn="r" rtl="1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078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/>
          <a:lstStyle/>
          <a:p>
            <a:fld id="{CC21EF38-03E6-40AB-A509-0C1027FF776C}" type="datetimeFigureOut">
              <a:rPr lang="en-US" smtClean="0"/>
              <a:pPr/>
              <a:t>23-Sep-18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/>
          <a:lstStyle/>
          <a:p>
            <a:fld id="{45125862-C34D-49BB-912A-CB3665715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4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\\10.100.230.82\Shared Files\Photo bank\SMART VILLAGE\DSC_0010.JPG"/>
          <p:cNvPicPr>
            <a:picLocks noChangeAspect="1" noChangeArrowheads="1"/>
          </p:cNvPicPr>
          <p:nvPr userDrawn="1"/>
        </p:nvPicPr>
        <p:blipFill>
          <a:blip r:embed="rId2" cstate="print">
            <a:lum bright="-3000" contrast="13000"/>
          </a:blip>
          <a:srcRect l="15221"/>
          <a:stretch>
            <a:fillRect/>
          </a:stretch>
        </p:blipFill>
        <p:spPr bwMode="auto">
          <a:xfrm>
            <a:off x="-38093" y="0"/>
            <a:ext cx="9968594" cy="759460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 userDrawn="1"/>
        </p:nvSpPr>
        <p:spPr>
          <a:xfrm>
            <a:off x="-48977" y="9"/>
            <a:ext cx="9993085" cy="1448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326" tIns="38660" rIns="77326" bIns="38660" rtlCol="0" anchor="ctr"/>
          <a:lstStyle/>
          <a:p>
            <a:pPr algn="ctr"/>
            <a:endParaRPr lang="en-US" sz="1523" dirty="0">
              <a:solidFill>
                <a:prstClr val="white"/>
              </a:solidFill>
            </a:endParaRPr>
          </a:p>
        </p:txBody>
      </p:sp>
      <p:grpSp>
        <p:nvGrpSpPr>
          <p:cNvPr id="3" name="Group 15"/>
          <p:cNvGrpSpPr/>
          <p:nvPr userDrawn="1"/>
        </p:nvGrpSpPr>
        <p:grpSpPr>
          <a:xfrm>
            <a:off x="8319043" y="10886"/>
            <a:ext cx="1453973" cy="1571974"/>
            <a:chOff x="227424" y="0"/>
            <a:chExt cx="1593160" cy="1571974"/>
          </a:xfrm>
        </p:grpSpPr>
        <p:sp>
          <p:nvSpPr>
            <p:cNvPr id="17" name="Rectangle 16"/>
            <p:cNvSpPr/>
            <p:nvPr/>
          </p:nvSpPr>
          <p:spPr>
            <a:xfrm>
              <a:off x="335223" y="0"/>
              <a:ext cx="1377562" cy="1437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7424" y="54570"/>
              <a:ext cx="1593160" cy="1517404"/>
            </a:xfrm>
            <a:prstGeom prst="rect">
              <a:avLst/>
            </a:prstGeom>
            <a:blipFill rotWithShape="0"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335223" y="1295867"/>
              <a:ext cx="1377562" cy="141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03197"/>
            <a:ext cx="7801962" cy="563773"/>
          </a:xfrm>
          <a:prstGeom prst="rect">
            <a:avLst/>
          </a:prstGeom>
        </p:spPr>
        <p:txBody>
          <a:bodyPr lIns="91366" tIns="45680" rIns="91366" bIns="45680" anchor="ctr"/>
          <a:lstStyle>
            <a:lvl1pPr algn="ctr" rtl="1">
              <a:defRPr sz="2708" b="1">
                <a:solidFill>
                  <a:srgbClr val="002060"/>
                </a:solidFill>
                <a:latin typeface="Simplified Arabic" pitchFamily="18" charset="-78"/>
                <a:cs typeface="Simplified Arabic" pitchFamily="18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61976" y="723907"/>
            <a:ext cx="7048501" cy="654050"/>
          </a:xfrm>
          <a:prstGeom prst="rect">
            <a:avLst/>
          </a:prstGeom>
        </p:spPr>
        <p:txBody>
          <a:bodyPr lIns="91366" tIns="45680" rIns="91366" bIns="45680" anchor="ctr"/>
          <a:lstStyle>
            <a:lvl1pPr marL="0" indent="0" algn="ctr" rtl="1">
              <a:buNone/>
              <a:defRPr sz="2370" b="1">
                <a:solidFill>
                  <a:schemeClr val="bg1">
                    <a:lumMod val="50000"/>
                  </a:schemeClr>
                </a:solidFill>
                <a:latin typeface="Simplified Arabic" pitchFamily="18" charset="-78"/>
                <a:cs typeface="Simplified Arabic" pitchFamily="18" charset="-78"/>
              </a:defRPr>
            </a:lvl1pPr>
            <a:lvl2pPr marL="386613" indent="0">
              <a:buNone/>
              <a:defRPr/>
            </a:lvl2pPr>
            <a:lvl3pPr marL="773225" indent="0">
              <a:buNone/>
              <a:defRPr/>
            </a:lvl3pPr>
            <a:lvl4pPr marL="1159837" indent="0">
              <a:buNone/>
              <a:defRPr/>
            </a:lvl4pPr>
            <a:lvl5pPr marL="154645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43537" y="1429610"/>
            <a:ext cx="9993085" cy="5972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326" tIns="38660" rIns="77326" bIns="38660" rtlCol="0" anchor="ctr"/>
          <a:lstStyle/>
          <a:p>
            <a:pPr algn="ctr"/>
            <a:endParaRPr lang="en-US" sz="1523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7992470" y="228607"/>
            <a:ext cx="45719" cy="10781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326" tIns="38660" rIns="77326" bIns="38660" rtlCol="0" anchor="ctr"/>
          <a:lstStyle/>
          <a:p>
            <a:pPr algn="ctr"/>
            <a:endParaRPr lang="en-US" sz="152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53792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" y="39973"/>
            <a:ext cx="8185724" cy="683928"/>
          </a:xfrm>
          <a:prstGeom prst="rect">
            <a:avLst/>
          </a:prstGeom>
        </p:spPr>
        <p:txBody>
          <a:bodyPr wrap="none" lIns="91366" tIns="45680" rIns="91366" bIns="45680" anchor="ctr">
            <a:noAutofit/>
          </a:bodyPr>
          <a:lstStyle>
            <a:lvl1pPr algn="r" rtl="1">
              <a:defRPr lang="en-US" sz="2370" b="1" dirty="0">
                <a:solidFill>
                  <a:schemeClr val="bg1"/>
                </a:solidFill>
                <a:latin typeface="Simplified Arabic" pitchFamily="18" charset="-78"/>
                <a:cs typeface="Simplified Arabic" pitchFamily="18" charset="-78"/>
              </a:defRPr>
            </a:lvl1pPr>
          </a:lstStyle>
          <a:p>
            <a:pPr lvl="0" algn="r" rtl="1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9028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2" y="2700881"/>
            <a:ext cx="6876691" cy="1826581"/>
          </a:xfrm>
          <a:prstGeom prst="rect">
            <a:avLst/>
          </a:prstGeom>
        </p:spPr>
        <p:txBody>
          <a:bodyPr lIns="91366" tIns="45680" rIns="91366" bIns="45680" anchor="b"/>
          <a:lstStyle>
            <a:lvl1pPr algn="l">
              <a:defRPr sz="3385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2" y="4527448"/>
            <a:ext cx="6876691" cy="860400"/>
          </a:xfrm>
          <a:prstGeom prst="rect">
            <a:avLst/>
          </a:prstGeom>
        </p:spPr>
        <p:txBody>
          <a:bodyPr lIns="91366" tIns="45680" rIns="91366" bIns="45680" anchor="t"/>
          <a:lstStyle>
            <a:lvl1pPr marL="0" indent="0" algn="l">
              <a:buNone/>
              <a:defRPr sz="169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6613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2pPr>
            <a:lvl3pPr marL="773225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3pPr>
            <a:lvl4pPr marL="1159837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54645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933063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31967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70628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3092901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55704" y="6041378"/>
            <a:ext cx="741143" cy="365125"/>
          </a:xfrm>
          <a:prstGeom prst="rect">
            <a:avLst/>
          </a:prstGeom>
        </p:spPr>
        <p:txBody>
          <a:bodyPr lIns="91366" tIns="45680" rIns="91366" bIns="45680"/>
          <a:lstStyle/>
          <a:p>
            <a:fld id="{CC21EF38-03E6-40AB-A509-0C1027FF776C}" type="datetimeFigureOut">
              <a:rPr lang="en-US">
                <a:solidFill>
                  <a:prstClr val="black"/>
                </a:solidFill>
              </a:rPr>
              <a:pPr/>
              <a:t>23-Sep-18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0403" y="6041378"/>
            <a:ext cx="5008221" cy="365125"/>
          </a:xfrm>
          <a:prstGeom prst="rect">
            <a:avLst/>
          </a:prstGeom>
        </p:spPr>
        <p:txBody>
          <a:bodyPr lIns="91366" tIns="45680" rIns="91366" bIns="45680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1733" y="6041378"/>
            <a:ext cx="555357" cy="365125"/>
          </a:xfrm>
          <a:prstGeom prst="rect">
            <a:avLst/>
          </a:prstGeom>
        </p:spPr>
        <p:txBody>
          <a:bodyPr lIns="91366" tIns="45680" rIns="91366" bIns="45680"/>
          <a:lstStyle/>
          <a:p>
            <a:fld id="{45125862-C34D-49BB-912A-CB3665715A8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33318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8" y="609607"/>
            <a:ext cx="6876690" cy="1320800"/>
          </a:xfrm>
          <a:prstGeom prst="rect">
            <a:avLst/>
          </a:prstGeom>
        </p:spPr>
        <p:txBody>
          <a:bodyPr lIns="91366" tIns="45680" rIns="91366" bIns="4568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2" y="2160590"/>
            <a:ext cx="3345451" cy="3880772"/>
          </a:xfrm>
          <a:prstGeom prst="rect">
            <a:avLst/>
          </a:prstGeom>
        </p:spPr>
        <p:txBody>
          <a:bodyPr lIns="91366" tIns="45680" rIns="91366" bIns="45680">
            <a:normAutofit/>
          </a:bodyPr>
          <a:lstStyle>
            <a:lvl1pPr>
              <a:defRPr sz="1523"/>
            </a:lvl1pPr>
            <a:lvl2pPr>
              <a:defRPr sz="1354"/>
            </a:lvl2pPr>
            <a:lvl3pPr>
              <a:defRPr sz="1185"/>
            </a:lvl3pPr>
            <a:lvl4pPr>
              <a:defRPr sz="1016"/>
            </a:lvl4pPr>
            <a:lvl5pPr>
              <a:defRPr sz="1016"/>
            </a:lvl5pPr>
            <a:lvl6pPr>
              <a:defRPr sz="1016"/>
            </a:lvl6pPr>
            <a:lvl7pPr>
              <a:defRPr sz="1016"/>
            </a:lvl7pPr>
            <a:lvl8pPr>
              <a:defRPr sz="1016"/>
            </a:lvl8pPr>
            <a:lvl9pPr>
              <a:defRPr sz="10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40" y="2160600"/>
            <a:ext cx="3345453" cy="3880773"/>
          </a:xfrm>
          <a:prstGeom prst="rect">
            <a:avLst/>
          </a:prstGeom>
        </p:spPr>
        <p:txBody>
          <a:bodyPr lIns="91366" tIns="45680" rIns="91366" bIns="45680">
            <a:normAutofit/>
          </a:bodyPr>
          <a:lstStyle>
            <a:lvl1pPr>
              <a:defRPr sz="1523"/>
            </a:lvl1pPr>
            <a:lvl2pPr>
              <a:defRPr sz="1354"/>
            </a:lvl2pPr>
            <a:lvl3pPr>
              <a:defRPr sz="1185"/>
            </a:lvl3pPr>
            <a:lvl4pPr>
              <a:defRPr sz="1016"/>
            </a:lvl4pPr>
            <a:lvl5pPr>
              <a:defRPr sz="1016"/>
            </a:lvl5pPr>
            <a:lvl6pPr>
              <a:defRPr sz="1016"/>
            </a:lvl6pPr>
            <a:lvl7pPr>
              <a:defRPr sz="1016"/>
            </a:lvl7pPr>
            <a:lvl8pPr>
              <a:defRPr sz="1016"/>
            </a:lvl8pPr>
            <a:lvl9pPr>
              <a:defRPr sz="10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55704" y="6041378"/>
            <a:ext cx="741143" cy="365125"/>
          </a:xfrm>
          <a:prstGeom prst="rect">
            <a:avLst/>
          </a:prstGeom>
        </p:spPr>
        <p:txBody>
          <a:bodyPr lIns="91366" tIns="45680" rIns="91366" bIns="45680"/>
          <a:lstStyle/>
          <a:p>
            <a:fld id="{CC21EF38-03E6-40AB-A509-0C1027FF776C}" type="datetimeFigureOut">
              <a:rPr lang="en-US">
                <a:solidFill>
                  <a:prstClr val="black"/>
                </a:solidFill>
              </a:rPr>
              <a:pPr/>
              <a:t>23-Sep-18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0403" y="6041378"/>
            <a:ext cx="5008221" cy="365125"/>
          </a:xfrm>
          <a:prstGeom prst="rect">
            <a:avLst/>
          </a:prstGeom>
        </p:spPr>
        <p:txBody>
          <a:bodyPr lIns="91366" tIns="45680" rIns="91366" bIns="45680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81733" y="6041378"/>
            <a:ext cx="555357" cy="365125"/>
          </a:xfrm>
          <a:prstGeom prst="rect">
            <a:avLst/>
          </a:prstGeom>
        </p:spPr>
        <p:txBody>
          <a:bodyPr lIns="91366" tIns="45680" rIns="91366" bIns="45680"/>
          <a:lstStyle/>
          <a:p>
            <a:fld id="{45125862-C34D-49BB-912A-CB3665715A8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43068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7" y="609607"/>
            <a:ext cx="6876690" cy="1320800"/>
          </a:xfrm>
          <a:prstGeom prst="rect">
            <a:avLst/>
          </a:prstGeom>
        </p:spPr>
        <p:txBody>
          <a:bodyPr lIns="91366" tIns="45680" rIns="91366" bIns="4568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855704" y="6041378"/>
            <a:ext cx="741143" cy="365125"/>
          </a:xfrm>
          <a:prstGeom prst="rect">
            <a:avLst/>
          </a:prstGeom>
        </p:spPr>
        <p:txBody>
          <a:bodyPr lIns="91366" tIns="45680" rIns="91366" bIns="45680"/>
          <a:lstStyle/>
          <a:p>
            <a:fld id="{CC21EF38-03E6-40AB-A509-0C1027FF776C}" type="datetimeFigureOut">
              <a:rPr lang="en-US">
                <a:solidFill>
                  <a:prstClr val="black"/>
                </a:solidFill>
              </a:rPr>
              <a:pPr/>
              <a:t>23-Sep-18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60403" y="6041378"/>
            <a:ext cx="5008221" cy="365125"/>
          </a:xfrm>
          <a:prstGeom prst="rect">
            <a:avLst/>
          </a:prstGeom>
        </p:spPr>
        <p:txBody>
          <a:bodyPr lIns="91366" tIns="45680" rIns="91366" bIns="45680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81733" y="6041378"/>
            <a:ext cx="555357" cy="365125"/>
          </a:xfrm>
          <a:prstGeom prst="rect">
            <a:avLst/>
          </a:prstGeom>
        </p:spPr>
        <p:txBody>
          <a:bodyPr lIns="91366" tIns="45680" rIns="91366" bIns="45680"/>
          <a:lstStyle/>
          <a:p>
            <a:fld id="{45125862-C34D-49BB-912A-CB3665715A8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4935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7" y="4800607"/>
            <a:ext cx="6876690" cy="566738"/>
          </a:xfrm>
          <a:prstGeom prst="rect">
            <a:avLst/>
          </a:prstGeom>
        </p:spPr>
        <p:txBody>
          <a:bodyPr lIns="91366" tIns="45680" rIns="91366" bIns="45680" anchor="b">
            <a:normAutofit/>
          </a:bodyPr>
          <a:lstStyle>
            <a:lvl1pPr algn="l">
              <a:defRPr sz="2031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407" y="609600"/>
            <a:ext cx="6876690" cy="3845718"/>
          </a:xfrm>
          <a:prstGeom prst="rect">
            <a:avLst/>
          </a:prstGeom>
        </p:spPr>
        <p:txBody>
          <a:bodyPr lIns="91366" tIns="45680" rIns="91366" bIns="45680" anchor="t">
            <a:normAutofit/>
          </a:bodyPr>
          <a:lstStyle>
            <a:lvl1pPr marL="0" indent="0" algn="ctr">
              <a:buNone/>
              <a:defRPr sz="1354"/>
            </a:lvl1pPr>
            <a:lvl2pPr marL="386613" indent="0">
              <a:buNone/>
              <a:defRPr sz="1354"/>
            </a:lvl2pPr>
            <a:lvl3pPr marL="773225" indent="0">
              <a:buNone/>
              <a:defRPr sz="1354"/>
            </a:lvl3pPr>
            <a:lvl4pPr marL="1159837" indent="0">
              <a:buNone/>
              <a:defRPr sz="1354"/>
            </a:lvl4pPr>
            <a:lvl5pPr marL="1546450" indent="0">
              <a:buNone/>
              <a:defRPr sz="1354"/>
            </a:lvl5pPr>
            <a:lvl6pPr marL="1933063" indent="0">
              <a:buNone/>
              <a:defRPr sz="1354"/>
            </a:lvl6pPr>
            <a:lvl7pPr marL="2319675" indent="0">
              <a:buNone/>
              <a:defRPr sz="1354"/>
            </a:lvl7pPr>
            <a:lvl8pPr marL="2706289" indent="0">
              <a:buNone/>
              <a:defRPr sz="1354"/>
            </a:lvl8pPr>
            <a:lvl9pPr marL="3092901" indent="0">
              <a:buNone/>
              <a:defRPr sz="1354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7" y="5367338"/>
            <a:ext cx="6876690" cy="674024"/>
          </a:xfrm>
          <a:prstGeom prst="rect">
            <a:avLst/>
          </a:prstGeom>
        </p:spPr>
        <p:txBody>
          <a:bodyPr lIns="91366" tIns="45680" rIns="91366" bIns="45680">
            <a:normAutofit/>
          </a:bodyPr>
          <a:lstStyle>
            <a:lvl1pPr marL="0" indent="0">
              <a:buNone/>
              <a:defRPr sz="1016"/>
            </a:lvl1pPr>
            <a:lvl2pPr marL="386613" indent="0">
              <a:buNone/>
              <a:defRPr sz="1016"/>
            </a:lvl2pPr>
            <a:lvl3pPr marL="773225" indent="0">
              <a:buNone/>
              <a:defRPr sz="846"/>
            </a:lvl3pPr>
            <a:lvl4pPr marL="1159837" indent="0">
              <a:buNone/>
              <a:defRPr sz="762"/>
            </a:lvl4pPr>
            <a:lvl5pPr marL="1546450" indent="0">
              <a:buNone/>
              <a:defRPr sz="762"/>
            </a:lvl5pPr>
            <a:lvl6pPr marL="1933063" indent="0">
              <a:buNone/>
              <a:defRPr sz="762"/>
            </a:lvl6pPr>
            <a:lvl7pPr marL="2319675" indent="0">
              <a:buNone/>
              <a:defRPr sz="762"/>
            </a:lvl7pPr>
            <a:lvl8pPr marL="2706289" indent="0">
              <a:buNone/>
              <a:defRPr sz="762"/>
            </a:lvl8pPr>
            <a:lvl9pPr marL="3092901" indent="0">
              <a:buNone/>
              <a:defRPr sz="7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55704" y="6041378"/>
            <a:ext cx="741143" cy="365125"/>
          </a:xfrm>
          <a:prstGeom prst="rect">
            <a:avLst/>
          </a:prstGeom>
        </p:spPr>
        <p:txBody>
          <a:bodyPr lIns="91366" tIns="45680" rIns="91366" bIns="45680"/>
          <a:lstStyle/>
          <a:p>
            <a:fld id="{CC21EF38-03E6-40AB-A509-0C1027FF776C}" type="datetimeFigureOut">
              <a:rPr lang="en-US">
                <a:solidFill>
                  <a:prstClr val="black"/>
                </a:solidFill>
              </a:rPr>
              <a:pPr/>
              <a:t>23-Sep-18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0403" y="6041378"/>
            <a:ext cx="5008221" cy="365125"/>
          </a:xfrm>
          <a:prstGeom prst="rect">
            <a:avLst/>
          </a:prstGeom>
        </p:spPr>
        <p:txBody>
          <a:bodyPr lIns="91366" tIns="45680" rIns="91366" bIns="45680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81733" y="6041378"/>
            <a:ext cx="555357" cy="365125"/>
          </a:xfrm>
          <a:prstGeom prst="rect">
            <a:avLst/>
          </a:prstGeom>
        </p:spPr>
        <p:txBody>
          <a:bodyPr lIns="91366" tIns="45680" rIns="91366" bIns="45680"/>
          <a:lstStyle/>
          <a:p>
            <a:fld id="{45125862-C34D-49BB-912A-CB3665715A81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88309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/>
          <p:cNvSpPr/>
          <p:nvPr userDrawn="1"/>
        </p:nvSpPr>
        <p:spPr>
          <a:xfrm>
            <a:off x="-1155700" y="6705600"/>
            <a:ext cx="11474450" cy="914400"/>
          </a:xfrm>
          <a:prstGeom prst="roundRect">
            <a:avLst>
              <a:gd name="adj" fmla="val 20196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85" dirty="0"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3" name="Date Placeholder 3"/>
          <p:cNvSpPr txBox="1">
            <a:spLocks/>
          </p:cNvSpPr>
          <p:nvPr userDrawn="1"/>
        </p:nvSpPr>
        <p:spPr>
          <a:xfrm>
            <a:off x="165100" y="6602415"/>
            <a:ext cx="4127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ea typeface="+mn-ea"/>
                <a:cs typeface="DecoType Naskh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fld id="{36E03DBC-113D-435F-9E08-84413796D7FA}" type="slidenum">
              <a:rPr lang="ar-EG" sz="846">
                <a:solidFill>
                  <a:schemeClr val="bg1"/>
                </a:solidFill>
              </a:rPr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88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76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7850" y="1371600"/>
            <a:ext cx="8505952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850" y="3228536"/>
            <a:ext cx="8509254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5B39005-9110-468C-A896-267A7821FDF4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5E806C5-0FFF-48B0-A034-7D9251B29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32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065480A-D02E-421C-9080-C0B8B59C31B9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35D2CB2-46FB-465D-A312-B22E4204D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98836"/>
      </p:ext>
    </p:extLst>
  </p:cSld>
  <p:clrMapOvr>
    <a:masterClrMapping/>
  </p:clrMapOvr>
  <p:transition spd="med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548" y="1316736"/>
            <a:ext cx="84201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548" y="2704664"/>
            <a:ext cx="84201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EB172E4-B2F5-413D-B4E4-5BB938309138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923C178-7E2D-4692-9448-E0D80672A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60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/>
          <a:lstStyle/>
          <a:p>
            <a:fld id="{CC21EF38-03E6-40AB-A509-0C1027FF776C}" type="datetimeFigureOut">
              <a:rPr lang="en-US" smtClean="0"/>
              <a:pPr/>
              <a:t>23-Sep-18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/>
          <a:lstStyle/>
          <a:p>
            <a:fld id="{45125862-C34D-49BB-912A-CB3665715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348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920085"/>
            <a:ext cx="437515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20085"/>
            <a:ext cx="437515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C46D3FF-1C1E-4D3C-885D-EB76E1449E03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AF91EC2-0210-4498-A6AC-0371FC884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59662"/>
      </p:ext>
    </p:extLst>
  </p:cSld>
  <p:clrMapOvr>
    <a:masterClrMapping/>
  </p:clrMapOvr>
  <p:transition spd="med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855248"/>
            <a:ext cx="4376870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32111" y="1859758"/>
            <a:ext cx="4378590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95300" y="2514600"/>
            <a:ext cx="4376870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514600"/>
            <a:ext cx="4378590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E92843A-EF62-434F-89D0-834524F55ABA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5B34CF7-6750-4361-A9F5-45993C5EA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62599"/>
      </p:ext>
    </p:extLst>
  </p:cSld>
  <p:clrMapOvr>
    <a:masterClrMapping/>
  </p:clrMapOvr>
  <p:transition spd="med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9795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73FA697-DC7A-4069-A82D-8C7474552D68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DD1167F-5BD1-4E5D-B559-59996075B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52086"/>
      </p:ext>
    </p:extLst>
  </p:cSld>
  <p:clrMapOvr>
    <a:masterClrMapping/>
  </p:clrMapOvr>
  <p:transition spd="med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FC30553-A63B-40B5-B552-5187E0F44176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A892B731-2B2F-49A1-B34A-9DA8DE70D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20665"/>
      </p:ext>
    </p:extLst>
  </p:cSld>
  <p:clrMapOvr>
    <a:masterClrMapping/>
  </p:clrMapOvr>
  <p:transition spd="med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CI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165100" y="6602414"/>
            <a:ext cx="4127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ea typeface="+mn-ea"/>
                <a:cs typeface="DecoType Naskh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/>
            </a:pPr>
            <a:fld id="{9529D65C-8CC2-4155-A7ED-71B286863B7D}" type="slidenum">
              <a:rPr lang="ar-EG" sz="1000">
                <a:solidFill>
                  <a:prstClr val="white"/>
                </a:solidFill>
              </a:rPr>
              <a:pPr algn="ctr" rtl="1">
                <a:defRPr/>
              </a:pPr>
              <a:t>‹#›</a:t>
            </a:fld>
            <a:endParaRPr sz="105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97950" cy="4983163"/>
          </a:xfrm>
          <a:prstGeom prst="rect">
            <a:avLst/>
          </a:prstGeom>
        </p:spPr>
        <p:txBody>
          <a:bodyPr/>
          <a:lstStyle>
            <a:lvl1pPr algn="r" rtl="1">
              <a:defRPr sz="2800">
                <a:latin typeface="Simplified Arabic" pitchFamily="18" charset="-78"/>
                <a:cs typeface="Simplified Arabic" pitchFamily="18" charset="-78"/>
              </a:defRPr>
            </a:lvl1pPr>
            <a:lvl2pPr algn="r" rtl="1">
              <a:defRPr sz="2400">
                <a:latin typeface="Simplified Arabic" pitchFamily="18" charset="-78"/>
                <a:cs typeface="Simplified Arabic" pitchFamily="18" charset="-78"/>
              </a:defRPr>
            </a:lvl2pPr>
            <a:lvl3pPr algn="r" rtl="1">
              <a:defRPr sz="2000">
                <a:latin typeface="Simplified Arabic" pitchFamily="18" charset="-78"/>
                <a:cs typeface="Simplified Arabic" pitchFamily="18" charset="-78"/>
              </a:defRPr>
            </a:lvl3pPr>
            <a:lvl4pPr algn="r" rtl="1">
              <a:defRPr sz="1800">
                <a:latin typeface="Simplified Arabic" pitchFamily="18" charset="-78"/>
                <a:cs typeface="Simplified Arabic" pitchFamily="18" charset="-78"/>
              </a:defRPr>
            </a:lvl4pPr>
            <a:lvl5pPr algn="r" rtl="1">
              <a:defRPr>
                <a:latin typeface="Simplified Arabic" pitchFamily="18" charset="-78"/>
                <a:cs typeface="Simplified Arabic" pitchFamily="18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080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CIT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 userDrawn="1"/>
        </p:nvSpPr>
        <p:spPr>
          <a:xfrm>
            <a:off x="-1155700" y="6705600"/>
            <a:ext cx="11474450" cy="914400"/>
          </a:xfrm>
          <a:prstGeom prst="roundRect">
            <a:avLst>
              <a:gd name="adj" fmla="val 20196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400" dirty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3" name="Date Placeholder 3"/>
          <p:cNvSpPr txBox="1">
            <a:spLocks/>
          </p:cNvSpPr>
          <p:nvPr userDrawn="1"/>
        </p:nvSpPr>
        <p:spPr>
          <a:xfrm>
            <a:off x="165100" y="6602414"/>
            <a:ext cx="4127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ea typeface="+mn-ea"/>
                <a:cs typeface="DecoType Naskh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/>
            </a:pPr>
            <a:fld id="{A7ACF31E-2DDA-4338-96FC-F0469229EDF9}" type="slidenum">
              <a:rPr lang="ar-EG" sz="1000">
                <a:solidFill>
                  <a:prstClr val="white"/>
                </a:solidFill>
              </a:rPr>
              <a:pPr algn="ctr" rtl="1">
                <a:defRPr/>
              </a:pPr>
              <a:t>‹#›</a:t>
            </a:fld>
            <a:endParaRPr sz="10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64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/>
          <p:cNvSpPr/>
          <p:nvPr userDrawn="1"/>
        </p:nvSpPr>
        <p:spPr>
          <a:xfrm>
            <a:off x="-1155700" y="6705600"/>
            <a:ext cx="11474450" cy="914400"/>
          </a:xfrm>
          <a:prstGeom prst="roundRect">
            <a:avLst>
              <a:gd name="adj" fmla="val 20196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400" dirty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3" name="Date Placeholder 3"/>
          <p:cNvSpPr txBox="1">
            <a:spLocks/>
          </p:cNvSpPr>
          <p:nvPr userDrawn="1"/>
        </p:nvSpPr>
        <p:spPr>
          <a:xfrm>
            <a:off x="165100" y="6602414"/>
            <a:ext cx="4127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ea typeface="+mn-ea"/>
                <a:cs typeface="DecoType Naskh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/>
            </a:pPr>
            <a:fld id="{36E03DBC-113D-435F-9E08-84413796D7FA}" type="slidenum">
              <a:rPr lang="ar-EG" sz="1000">
                <a:solidFill>
                  <a:prstClr val="white"/>
                </a:solidFill>
              </a:rPr>
              <a:pPr algn="ctr" rtl="1">
                <a:defRPr/>
              </a:pPr>
              <a:t>‹#›</a:t>
            </a:fld>
            <a:endParaRPr sz="10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5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 userDrawn="1"/>
        </p:nvSpPr>
        <p:spPr>
          <a:xfrm>
            <a:off x="-1155700" y="6705600"/>
            <a:ext cx="11474450" cy="914400"/>
          </a:xfrm>
          <a:prstGeom prst="roundRect">
            <a:avLst>
              <a:gd name="adj" fmla="val 20196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400" dirty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165100" y="6602414"/>
            <a:ext cx="4127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ea typeface="+mn-ea"/>
                <a:cs typeface="DecoType Naskh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/>
            </a:pPr>
            <a:fld id="{EFB2E664-E91D-4799-873B-871C948743E6}" type="slidenum">
              <a:rPr lang="ar-EG" sz="1000">
                <a:solidFill>
                  <a:prstClr val="white"/>
                </a:solidFill>
              </a:rPr>
              <a:pPr algn="ctr" rtl="1">
                <a:defRPr/>
              </a:pPr>
              <a:t>‹#›</a:t>
            </a:fld>
            <a:endParaRPr sz="10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19726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CI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790" y="1524001"/>
            <a:ext cx="9468420" cy="5059363"/>
          </a:xfrm>
          <a:prstGeom prst="rect">
            <a:avLst/>
          </a:prstGeom>
        </p:spPr>
        <p:txBody>
          <a:bodyPr/>
          <a:lstStyle>
            <a:lvl1pPr marL="342900" indent="-342900" algn="r" rtl="1">
              <a:buFont typeface="Wingdings" panose="05000000000000000000" pitchFamily="2" charset="2"/>
              <a:buChar char="§"/>
              <a:defRPr sz="2800" baseline="0">
                <a:solidFill>
                  <a:srgbClr val="10253F"/>
                </a:solidFill>
                <a:latin typeface="Times New Roman" panose="02020603050405020304" pitchFamily="18" charset="0"/>
                <a:cs typeface="Simplified Arabic" pitchFamily="18" charset="-78"/>
              </a:defRPr>
            </a:lvl1pPr>
            <a:lvl2pPr marL="742950" indent="-285750" algn="r" rtl="1">
              <a:buFont typeface="Courier New" panose="02070309020205020404" pitchFamily="49" charset="0"/>
              <a:buChar char="o"/>
              <a:defRPr sz="2400" baseline="0">
                <a:solidFill>
                  <a:srgbClr val="10253F"/>
                </a:solidFill>
                <a:latin typeface="Times New Roman" panose="02020603050405020304" pitchFamily="18" charset="0"/>
                <a:cs typeface="Simplified Arabic" pitchFamily="18" charset="-78"/>
              </a:defRPr>
            </a:lvl2pPr>
            <a:lvl3pPr marL="1143000" indent="-228600" algn="r" rtl="1">
              <a:buFont typeface="Wingdings" panose="05000000000000000000" pitchFamily="2" charset="2"/>
              <a:buChar char="§"/>
              <a:defRPr sz="2000" baseline="0">
                <a:solidFill>
                  <a:srgbClr val="10253F"/>
                </a:solidFill>
                <a:latin typeface="Times New Roman" panose="02020603050405020304" pitchFamily="18" charset="0"/>
                <a:cs typeface="Simplified Arabic" pitchFamily="18" charset="-78"/>
              </a:defRPr>
            </a:lvl3pPr>
            <a:lvl4pPr marL="1600200" indent="-228600" algn="r" rtl="1">
              <a:buFont typeface="Courier New" panose="02070309020205020404" pitchFamily="49" charset="0"/>
              <a:buChar char="o"/>
              <a:defRPr sz="1800" baseline="0">
                <a:solidFill>
                  <a:srgbClr val="10253F"/>
                </a:solidFill>
                <a:latin typeface="Times New Roman" panose="02020603050405020304" pitchFamily="18" charset="0"/>
                <a:cs typeface="Simplified Arabic" pitchFamily="18" charset="-78"/>
              </a:defRPr>
            </a:lvl4pPr>
            <a:lvl5pPr algn="r" rtl="1">
              <a:defRPr baseline="0">
                <a:solidFill>
                  <a:srgbClr val="10253F"/>
                </a:solidFill>
                <a:latin typeface="Times New Roman" panose="02020603050405020304" pitchFamily="18" charset="0"/>
                <a:cs typeface="Simplified Arabic" pitchFamily="18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165100" y="6602538"/>
            <a:ext cx="4127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ea typeface="+mn-ea"/>
                <a:cs typeface="DecoType Naskh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fld id="{3F360FDF-3ECB-49C2-8D1D-A52692CE024B}" type="slidenum">
              <a:rPr lang="ar-EG" sz="1000">
                <a:solidFill>
                  <a:prstClr val="white"/>
                </a:solidFill>
              </a:rPr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sz="1050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34890" y="39470"/>
            <a:ext cx="765232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justLow" defTabSz="914400" rtl="1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1" kern="1200" baseline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0" y="6705600"/>
            <a:ext cx="9906000" cy="152400"/>
          </a:xfrm>
          <a:prstGeom prst="roundRect">
            <a:avLst>
              <a:gd name="adj" fmla="val 20196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7677150" y="6602538"/>
            <a:ext cx="20637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ea typeface="+mn-ea"/>
                <a:cs typeface="DecoType Naskh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EG" sz="1000" dirty="0">
                <a:solidFill>
                  <a:prstClr val="white"/>
                </a:solidFill>
              </a:rPr>
              <a:t>-- فبراير 2014</a:t>
            </a:r>
            <a:endParaRPr sz="10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821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84594" y="37612"/>
            <a:ext cx="7748926" cy="655093"/>
          </a:xfrm>
          <a:prstGeom prst="rect">
            <a:avLst/>
          </a:prstGeom>
        </p:spPr>
        <p:txBody>
          <a:bodyPr>
            <a:noAutofit/>
          </a:bodyPr>
          <a:lstStyle>
            <a:lvl1pPr algn="r" rtl="1">
              <a:defRPr sz="3000" b="1">
                <a:cs typeface="AF_Najed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" y="-387424"/>
            <a:ext cx="1794199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/>
          <a:lstStyle/>
          <a:p>
            <a:fld id="{CC21EF38-03E6-40AB-A509-0C1027FF776C}" type="datetimeFigureOut">
              <a:rPr lang="en-US" smtClean="0"/>
              <a:pPr/>
              <a:t>23-Sep-18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/>
          <a:lstStyle/>
          <a:p>
            <a:fld id="{45125862-C34D-49BB-912A-CB3665715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5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Grey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33274" y="1052736"/>
            <a:ext cx="8650067" cy="5112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 sz="700" b="1" dirty="0" smtClean="0">
              <a:solidFill>
                <a:prstClr val="black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84594" y="37612"/>
            <a:ext cx="7748926" cy="655093"/>
          </a:xfrm>
          <a:prstGeom prst="rect">
            <a:avLst/>
          </a:prstGeom>
        </p:spPr>
        <p:txBody>
          <a:bodyPr>
            <a:noAutofit/>
          </a:bodyPr>
          <a:lstStyle>
            <a:lvl1pPr algn="r" rtl="1">
              <a:defRPr sz="3000" b="1">
                <a:cs typeface="AF_Najed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" y="-387424"/>
            <a:ext cx="1794199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39973"/>
            <a:ext cx="8185723" cy="683928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algn="r" rtl="1">
              <a:defRPr lang="en-US" sz="2800" b="1" dirty="0">
                <a:solidFill>
                  <a:schemeClr val="bg1"/>
                </a:solidFill>
                <a:latin typeface="Simplified Arabic" pitchFamily="18" charset="-78"/>
                <a:cs typeface="Simplified Arabic" pitchFamily="18" charset="-78"/>
              </a:defRPr>
            </a:lvl1pPr>
          </a:lstStyle>
          <a:p>
            <a:pPr lvl="0" algn="r" rtl="1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3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8D204-7C55-41F3-877B-54A0C325AB3C}" type="datetimeFigureOut">
              <a:rPr lang="en-US"/>
              <a:pPr>
                <a:defRPr/>
              </a:pPr>
              <a:t>23-Sep-18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77F82-51AE-4E52-B695-C165355A31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77404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E9A94E3C-5817-4BB6-99A1-F84F93A6BB95}" type="datetimeFigureOut">
              <a:rPr lang="ar-EG" smtClean="0"/>
              <a:pPr/>
              <a:t>13/01/1440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CB564B4B-3939-479E-9BB0-7D20838F719F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3778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23787F2-9B32-4F4B-8527-7FB6404B268C}" type="datetime1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3F93975-8A19-4309-B138-C06A9E38A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9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30200" y="228600"/>
            <a:ext cx="515112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5530850" y="228600"/>
            <a:ext cx="3467100" cy="3810000"/>
          </a:xfrm>
        </p:spPr>
        <p:txBody>
          <a:bodyPr tIns="91440" bIns="9144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543DC5-6D8E-4EF9-8FE3-18FB989F9451}" type="datetimeFigureOut">
              <a:rPr lang="en-US"/>
              <a:pPr>
                <a:defRPr/>
              </a:pPr>
              <a:t>23-Sep-18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D2BE4D4-DCF8-4480-B0D6-B2A547196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3856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8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31702" y="-19049"/>
            <a:ext cx="9950962" cy="6877050"/>
            <a:chOff x="-31702" y="-19049"/>
            <a:chExt cx="9950962" cy="6877050"/>
          </a:xfrm>
        </p:grpSpPr>
        <p:sp>
          <p:nvSpPr>
            <p:cNvPr id="32" name="Rectangle 31"/>
            <p:cNvSpPr/>
            <p:nvPr/>
          </p:nvSpPr>
          <p:spPr>
            <a:xfrm>
              <a:off x="-18442" y="-19049"/>
              <a:ext cx="992444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18442" y="-9604"/>
              <a:ext cx="9924441" cy="739190"/>
            </a:xfrm>
            <a:prstGeom prst="rect">
              <a:avLst/>
            </a:prstGeom>
            <a:solidFill>
              <a:srgbClr val="10253F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-18442" y="19051"/>
              <a:ext cx="8225662" cy="662452"/>
            </a:xfrm>
            <a:prstGeom prst="rect">
              <a:avLst/>
            </a:prstGeom>
            <a:solidFill>
              <a:srgbClr val="1025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/>
            <a:lstStyle/>
            <a:p>
              <a:pPr algn="ctr"/>
              <a:endParaRPr lang="en-US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-31702" y="6529589"/>
              <a:ext cx="9950962" cy="328412"/>
              <a:chOff x="-67443" y="6529589"/>
              <a:chExt cx="9950962" cy="328412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32669" y="6536976"/>
                <a:ext cx="9022220" cy="246164"/>
              </a:xfrm>
              <a:prstGeom prst="rect">
                <a:avLst/>
              </a:prstGeom>
            </p:spPr>
          </p:pic>
          <p:sp>
            <p:nvSpPr>
              <p:cNvPr id="38" name="Round Single Corner Rectangle 37"/>
              <p:cNvSpPr/>
              <p:nvPr/>
            </p:nvSpPr>
            <p:spPr>
              <a:xfrm>
                <a:off x="-67443" y="6529589"/>
                <a:ext cx="500112" cy="328412"/>
              </a:xfrm>
              <a:prstGeom prst="round1Rect">
                <a:avLst>
                  <a:gd name="adj" fmla="val 39869"/>
                </a:avLst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Simplified Arabic" pitchFamily="18" charset="-78"/>
                  <a:cs typeface="Simplified Arabic" pitchFamily="18" charset="-78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94111" y="6812281"/>
                <a:ext cx="9389408" cy="45719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 flipH="1">
              <a:off x="8269160" y="19051"/>
              <a:ext cx="1650100" cy="662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8239236" y="64425"/>
            <a:ext cx="1579703" cy="545866"/>
          </a:xfrm>
          <a:prstGeom prst="rect">
            <a:avLst/>
          </a:prstGeom>
        </p:spPr>
      </p:pic>
      <p:sp>
        <p:nvSpPr>
          <p:cNvPr id="42" name="TextBox 41"/>
          <p:cNvSpPr txBox="1"/>
          <p:nvPr userDrawn="1"/>
        </p:nvSpPr>
        <p:spPr>
          <a:xfrm>
            <a:off x="0" y="6569930"/>
            <a:ext cx="529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60FDF-3ECB-49C2-8D1D-A52692CE024B}" type="slidenum">
              <a:rPr lang="ar-EG" sz="1200" smtClean="0">
                <a:solidFill>
                  <a:schemeClr val="bg1"/>
                </a:solidFill>
                <a:latin typeface="Simplified Arabic" pitchFamily="18" charset="-78"/>
                <a:cs typeface="Simplified Arabic" pitchFamily="18" charset="-78"/>
              </a:rPr>
              <a:pPr marL="0" marR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488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90" r:id="rId5"/>
    <p:sldLayoutId id="2147483693" r:id="rId6"/>
    <p:sldLayoutId id="2147483695" r:id="rId7"/>
    <p:sldLayoutId id="2147483696" r:id="rId8"/>
    <p:sldLayoutId id="2147483720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6044473" y="3256161"/>
            <a:ext cx="6858000" cy="345679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 rot="16200000">
            <a:off x="6383272" y="3335272"/>
            <a:ext cx="6858000" cy="187457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50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5026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8426451" y="997612"/>
            <a:ext cx="2133600" cy="395552"/>
          </a:xfrm>
          <a:prstGeom prst="rect">
            <a:avLst/>
          </a:prstGeom>
        </p:spPr>
        <p:txBody>
          <a:bodyPr vert="horz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45990E-4098-4163-A8D7-CF7C87B47747}" type="datetimeFigureOut">
              <a:rPr lang="en-US"/>
              <a:pPr>
                <a:defRPr/>
              </a:pPr>
              <a:t>23-Sep-18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893051" y="3817012"/>
            <a:ext cx="3200400" cy="395552"/>
          </a:xfrm>
          <a:prstGeom prst="rect">
            <a:avLst/>
          </a:prstGeom>
        </p:spPr>
        <p:txBody>
          <a:bodyPr vert="horz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9009064" y="5947437"/>
            <a:ext cx="968375" cy="395552"/>
          </a:xfrm>
          <a:prstGeom prst="rect">
            <a:avLst/>
          </a:prstGeom>
        </p:spPr>
        <p:txBody>
          <a:bodyPr vert="horz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B8B7B26-E248-42CC-9DCE-80D50FA68A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637713" y="0"/>
            <a:ext cx="8255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2377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8575"/>
            <a:ext cx="9906000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>
            <a:off x="-412750" y="6705600"/>
            <a:ext cx="11061700" cy="152400"/>
          </a:xfrm>
          <a:prstGeom prst="roundRect">
            <a:avLst/>
          </a:prstGeom>
          <a:solidFill>
            <a:srgbClr val="10253F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492876"/>
            <a:ext cx="2311400" cy="365125"/>
          </a:xfrm>
          <a:prstGeom prst="rect">
            <a:avLst/>
          </a:prstGeom>
        </p:spPr>
        <p:txBody>
          <a:bodyPr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>
                <a:latin typeface="Simplified Arabic" pitchFamily="18" charset="-78"/>
                <a:cs typeface="Simplified Arabic" pitchFamily="18" charset="-78"/>
              </a:defRPr>
            </a:lvl1pPr>
          </a:lstStyle>
          <a:p>
            <a:pPr>
              <a:defRPr/>
            </a:pPr>
            <a:fld id="{E980B67D-1EA5-4FD9-A886-40BC6ECB4E20}" type="datetimeFigureOut">
              <a:rPr lang="en-US"/>
              <a:pPr>
                <a:defRPr/>
              </a:pPr>
              <a:t>23-Sep-18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492876"/>
            <a:ext cx="3136900" cy="365125"/>
          </a:xfrm>
          <a:prstGeom prst="rect">
            <a:avLst/>
          </a:prstGeom>
        </p:spPr>
        <p:txBody>
          <a:bodyPr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>
                <a:latin typeface="Simplified Arabic" pitchFamily="18" charset="-78"/>
                <a:cs typeface="Simplified Arabic" pitchFamily="18" charset="-7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492876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>
                <a:latin typeface="Simplified Arabic" pitchFamily="18" charset="-78"/>
                <a:cs typeface="Simplified Arabic" pitchFamily="18" charset="-78"/>
              </a:defRPr>
            </a:lvl1pPr>
          </a:lstStyle>
          <a:p>
            <a:pPr>
              <a:defRPr/>
            </a:pPr>
            <a:fld id="{F1A5B459-88D3-4F5F-BA8B-C18194533E56}" type="slidenum">
              <a:rPr lang="ar-EG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3" descr="C:\Users\rsorour\Desktop\Untitled-2.gif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2875"/>
            <a:ext cx="1852216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 userDrawn="1"/>
        </p:nvSpPr>
        <p:spPr>
          <a:xfrm>
            <a:off x="-1594247" y="-7938"/>
            <a:ext cx="11474451" cy="914401"/>
          </a:xfrm>
          <a:prstGeom prst="roundRect">
            <a:avLst>
              <a:gd name="adj" fmla="val 20196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Simplified Arabic" pitchFamily="18" charset="-78"/>
              <a:cs typeface="Simplified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79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DecoType Naskh" pitchFamily="2" charset="-78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DecoType Naskh" pitchFamily="2" charset="-78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DecoType Naskh" pitchFamily="2" charset="-78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DecoType Naskh" pitchFamily="2" charset="-78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DecoType Naskh" pitchFamily="2" charset="-78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DecoType Naskh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/>
          <p:nvPr userDrawn="1"/>
        </p:nvGrpSpPr>
        <p:grpSpPr>
          <a:xfrm>
            <a:off x="-31701" y="-19042"/>
            <a:ext cx="9950963" cy="6877050"/>
            <a:chOff x="-31702" y="-19049"/>
            <a:chExt cx="9950962" cy="6877050"/>
          </a:xfrm>
        </p:grpSpPr>
        <p:sp>
          <p:nvSpPr>
            <p:cNvPr id="32" name="Rectangle 31"/>
            <p:cNvSpPr/>
            <p:nvPr/>
          </p:nvSpPr>
          <p:spPr>
            <a:xfrm>
              <a:off x="-18442" y="-19049"/>
              <a:ext cx="9924442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18442" y="-9604"/>
              <a:ext cx="9924441" cy="739190"/>
            </a:xfrm>
            <a:prstGeom prst="rect">
              <a:avLst/>
            </a:prstGeom>
            <a:solidFill>
              <a:srgbClr val="10253F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23" dirty="0">
                <a:solidFill>
                  <a:prstClr val="white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-18442" y="19051"/>
              <a:ext cx="8225662" cy="662452"/>
            </a:xfrm>
            <a:prstGeom prst="rect">
              <a:avLst/>
            </a:prstGeom>
            <a:solidFill>
              <a:srgbClr val="1025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/>
            <a:lstStyle/>
            <a:p>
              <a:pPr algn="ctr"/>
              <a:endParaRPr lang="en-US" sz="1523" dirty="0">
                <a:solidFill>
                  <a:prstClr val="white"/>
                </a:solidFill>
              </a:endParaRPr>
            </a:p>
          </p:txBody>
        </p:sp>
        <p:grpSp>
          <p:nvGrpSpPr>
            <p:cNvPr id="3" name="Group 34"/>
            <p:cNvGrpSpPr/>
            <p:nvPr/>
          </p:nvGrpSpPr>
          <p:grpSpPr>
            <a:xfrm>
              <a:off x="-31702" y="6529589"/>
              <a:ext cx="9950962" cy="328412"/>
              <a:chOff x="-67443" y="6529589"/>
              <a:chExt cx="9950962" cy="328412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32669" y="6536976"/>
                <a:ext cx="9022220" cy="246164"/>
              </a:xfrm>
              <a:prstGeom prst="rect">
                <a:avLst/>
              </a:prstGeom>
            </p:spPr>
          </p:pic>
          <p:sp>
            <p:nvSpPr>
              <p:cNvPr id="38" name="Round Single Corner Rectangle 37"/>
              <p:cNvSpPr/>
              <p:nvPr/>
            </p:nvSpPr>
            <p:spPr>
              <a:xfrm>
                <a:off x="-67443" y="6529589"/>
                <a:ext cx="500112" cy="328412"/>
              </a:xfrm>
              <a:prstGeom prst="round1Rect">
                <a:avLst>
                  <a:gd name="adj" fmla="val 39869"/>
                </a:avLst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6" dirty="0">
                  <a:solidFill>
                    <a:prstClr val="white"/>
                  </a:solidFill>
                  <a:latin typeface="Simplified Arabic" pitchFamily="18" charset="-78"/>
                  <a:cs typeface="Simplified Arabic" pitchFamily="18" charset="-78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94111" y="6812281"/>
                <a:ext cx="9389408" cy="45719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23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" name="Rectangle 35"/>
            <p:cNvSpPr/>
            <p:nvPr/>
          </p:nvSpPr>
          <p:spPr>
            <a:xfrm flipH="1">
              <a:off x="8269160" y="19051"/>
              <a:ext cx="1650100" cy="662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23" dirty="0">
                <a:solidFill>
                  <a:prstClr val="white"/>
                </a:solidFill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8239239" y="64425"/>
            <a:ext cx="1579703" cy="545866"/>
          </a:xfrm>
          <a:prstGeom prst="rect">
            <a:avLst/>
          </a:prstGeom>
        </p:spPr>
      </p:pic>
      <p:sp>
        <p:nvSpPr>
          <p:cNvPr id="42" name="TextBox 41"/>
          <p:cNvSpPr txBox="1"/>
          <p:nvPr userDrawn="1"/>
        </p:nvSpPr>
        <p:spPr>
          <a:xfrm>
            <a:off x="1" y="6569944"/>
            <a:ext cx="529853" cy="234400"/>
          </a:xfrm>
          <a:prstGeom prst="rect">
            <a:avLst/>
          </a:prstGeom>
          <a:noFill/>
        </p:spPr>
        <p:txBody>
          <a:bodyPr wrap="square" lIns="77326" tIns="38660" rIns="77326" bIns="38660" rtlCol="0">
            <a:spAutoFit/>
          </a:bodyPr>
          <a:lstStyle/>
          <a:p>
            <a:pPr algn="ctr" rtl="1">
              <a:defRPr/>
            </a:pPr>
            <a:fld id="{3F360FDF-3ECB-49C2-8D1D-A52692CE024B}" type="slidenum">
              <a:rPr lang="ar-EG" sz="1016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pPr algn="ctr" rtl="1">
                <a:defRPr/>
              </a:pPr>
              <a:t>‹#›</a:t>
            </a:fld>
            <a:endParaRPr lang="en-US" sz="1016" dirty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657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transition spd="slow"/>
  <p:txStyles>
    <p:titleStyle>
      <a:lvl1pPr algn="l" defTabSz="386613" rtl="0" eaLnBrk="1" latinLnBrk="0" hangingPunct="1">
        <a:spcBef>
          <a:spcPct val="0"/>
        </a:spcBef>
        <a:buNone/>
        <a:defRPr sz="3047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9959" indent="-289959" algn="l" defTabSz="386613" rtl="0" eaLnBrk="1" latinLnBrk="0" hangingPunct="1">
        <a:spcBef>
          <a:spcPts val="846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8245" indent="-241633" algn="l" defTabSz="386613" rtl="0" eaLnBrk="1" latinLnBrk="0" hangingPunct="1">
        <a:spcBef>
          <a:spcPts val="846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6531" indent="-193307" algn="l" defTabSz="386613" rtl="0" eaLnBrk="1" latinLnBrk="0" hangingPunct="1">
        <a:spcBef>
          <a:spcPts val="846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53147" indent="-193307" algn="l" defTabSz="386613" rtl="0" eaLnBrk="1" latinLnBrk="0" hangingPunct="1">
        <a:spcBef>
          <a:spcPts val="846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739757" indent="-193307" algn="l" defTabSz="386613" rtl="0" eaLnBrk="1" latinLnBrk="0" hangingPunct="1">
        <a:spcBef>
          <a:spcPts val="846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126369" indent="-193307" algn="l" defTabSz="386613" rtl="0" eaLnBrk="1" latinLnBrk="0" hangingPunct="1">
        <a:spcBef>
          <a:spcPts val="846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512982" indent="-193307" algn="l" defTabSz="386613" rtl="0" eaLnBrk="1" latinLnBrk="0" hangingPunct="1">
        <a:spcBef>
          <a:spcPts val="846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899594" indent="-193307" algn="l" defTabSz="386613" rtl="0" eaLnBrk="1" latinLnBrk="0" hangingPunct="1">
        <a:spcBef>
          <a:spcPts val="846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286207" indent="-193307" algn="l" defTabSz="386613" rtl="0" eaLnBrk="1" latinLnBrk="0" hangingPunct="1">
        <a:spcBef>
          <a:spcPts val="846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6613" rtl="0" eaLnBrk="1" latinLnBrk="0" hangingPunct="1">
        <a:defRPr sz="1523" kern="1200">
          <a:solidFill>
            <a:schemeClr val="tx1"/>
          </a:solidFill>
          <a:latin typeface="+mn-lt"/>
          <a:ea typeface="+mn-ea"/>
          <a:cs typeface="+mn-cs"/>
        </a:defRPr>
      </a:lvl1pPr>
      <a:lvl2pPr marL="386613" algn="l" defTabSz="386613" rtl="0" eaLnBrk="1" latinLnBrk="0" hangingPunct="1">
        <a:defRPr sz="1523" kern="1200">
          <a:solidFill>
            <a:schemeClr val="tx1"/>
          </a:solidFill>
          <a:latin typeface="+mn-lt"/>
          <a:ea typeface="+mn-ea"/>
          <a:cs typeface="+mn-cs"/>
        </a:defRPr>
      </a:lvl2pPr>
      <a:lvl3pPr marL="773225" algn="l" defTabSz="386613" rtl="0" eaLnBrk="1" latinLnBrk="0" hangingPunct="1">
        <a:defRPr sz="1523" kern="1200">
          <a:solidFill>
            <a:schemeClr val="tx1"/>
          </a:solidFill>
          <a:latin typeface="+mn-lt"/>
          <a:ea typeface="+mn-ea"/>
          <a:cs typeface="+mn-cs"/>
        </a:defRPr>
      </a:lvl3pPr>
      <a:lvl4pPr marL="1159837" algn="l" defTabSz="386613" rtl="0" eaLnBrk="1" latinLnBrk="0" hangingPunct="1">
        <a:defRPr sz="1523" kern="1200">
          <a:solidFill>
            <a:schemeClr val="tx1"/>
          </a:solidFill>
          <a:latin typeface="+mn-lt"/>
          <a:ea typeface="+mn-ea"/>
          <a:cs typeface="+mn-cs"/>
        </a:defRPr>
      </a:lvl4pPr>
      <a:lvl5pPr marL="1546450" algn="l" defTabSz="386613" rtl="0" eaLnBrk="1" latinLnBrk="0" hangingPunct="1">
        <a:defRPr sz="1523" kern="1200">
          <a:solidFill>
            <a:schemeClr val="tx1"/>
          </a:solidFill>
          <a:latin typeface="+mn-lt"/>
          <a:ea typeface="+mn-ea"/>
          <a:cs typeface="+mn-cs"/>
        </a:defRPr>
      </a:lvl5pPr>
      <a:lvl6pPr marL="1933063" algn="l" defTabSz="386613" rtl="0" eaLnBrk="1" latinLnBrk="0" hangingPunct="1">
        <a:defRPr sz="1523" kern="1200">
          <a:solidFill>
            <a:schemeClr val="tx1"/>
          </a:solidFill>
          <a:latin typeface="+mn-lt"/>
          <a:ea typeface="+mn-ea"/>
          <a:cs typeface="+mn-cs"/>
        </a:defRPr>
      </a:lvl6pPr>
      <a:lvl7pPr marL="2319675" algn="l" defTabSz="386613" rtl="0" eaLnBrk="1" latinLnBrk="0" hangingPunct="1">
        <a:defRPr sz="1523" kern="1200">
          <a:solidFill>
            <a:schemeClr val="tx1"/>
          </a:solidFill>
          <a:latin typeface="+mn-lt"/>
          <a:ea typeface="+mn-ea"/>
          <a:cs typeface="+mn-cs"/>
        </a:defRPr>
      </a:lvl7pPr>
      <a:lvl8pPr marL="2706289" algn="l" defTabSz="386613" rtl="0" eaLnBrk="1" latinLnBrk="0" hangingPunct="1">
        <a:defRPr sz="1523" kern="1200">
          <a:solidFill>
            <a:schemeClr val="tx1"/>
          </a:solidFill>
          <a:latin typeface="+mn-lt"/>
          <a:ea typeface="+mn-ea"/>
          <a:cs typeface="+mn-cs"/>
        </a:defRPr>
      </a:lvl8pPr>
      <a:lvl9pPr marL="3092901" algn="l" defTabSz="386613" rtl="0" eaLnBrk="1" latinLnBrk="0" hangingPunct="1">
        <a:defRPr sz="15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319" y="-7938"/>
            <a:ext cx="9926638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746625" y="-7938"/>
            <a:ext cx="5159375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1268" name="Title Placeholder 8"/>
          <p:cNvSpPr>
            <a:spLocks noGrp="1"/>
          </p:cNvSpPr>
          <p:nvPr>
            <p:ph type="title"/>
          </p:nvPr>
        </p:nvSpPr>
        <p:spPr bwMode="auto">
          <a:xfrm>
            <a:off x="495300" y="70485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95300" y="1935164"/>
            <a:ext cx="89154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01CBCD-58B2-4794-8471-CBDAB07A86E3}" type="datetimeFigureOut">
              <a:rPr lang="en-US"/>
              <a:pPr>
                <a:defRPr/>
              </a:pPr>
              <a:t>23-Sep-18</a:t>
            </a:fld>
            <a:endParaRPr lang="en-US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89250" y="6356351"/>
            <a:ext cx="36322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585200" y="6356351"/>
            <a:ext cx="8255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DBA88B-9A83-4E22-8836-673D80A8DC6D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bg2">
                  <a:shade val="50000"/>
                </a:schemeClr>
              </a:solidFill>
            </a:endParaRPr>
          </a:p>
        </p:txBody>
      </p:sp>
      <p:grpSp>
        <p:nvGrpSpPr>
          <p:cNvPr id="11273" name="Group 1"/>
          <p:cNvGrpSpPr>
            <a:grpSpLocks/>
          </p:cNvGrpSpPr>
          <p:nvPr/>
        </p:nvGrpSpPr>
        <p:grpSpPr bwMode="auto">
          <a:xfrm>
            <a:off x="-20637" y="203200"/>
            <a:ext cx="9945556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33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med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8575"/>
            <a:ext cx="9906000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1F497D"/>
              </a:solidFill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>
            <a:off x="-412750" y="6705600"/>
            <a:ext cx="11061700" cy="152400"/>
          </a:xfrm>
          <a:prstGeom prst="roundRect">
            <a:avLst/>
          </a:prstGeom>
          <a:solidFill>
            <a:srgbClr val="10253F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492876"/>
            <a:ext cx="2311400" cy="365125"/>
          </a:xfrm>
          <a:prstGeom prst="rect">
            <a:avLst/>
          </a:prstGeom>
        </p:spPr>
        <p:txBody>
          <a:bodyPr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>
                <a:latin typeface="Simplified Arabic" pitchFamily="18" charset="-78"/>
                <a:cs typeface="Simplified Arabic" pitchFamily="18" charset="-78"/>
              </a:defRPr>
            </a:lvl1pPr>
          </a:lstStyle>
          <a:p>
            <a:pPr>
              <a:defRPr/>
            </a:pPr>
            <a:fld id="{E980B67D-1EA5-4FD9-A886-40BC6ECB4E2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23-Sep-18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492876"/>
            <a:ext cx="3136900" cy="365125"/>
          </a:xfrm>
          <a:prstGeom prst="rect">
            <a:avLst/>
          </a:prstGeom>
        </p:spPr>
        <p:txBody>
          <a:bodyPr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>
                <a:latin typeface="Simplified Arabic" pitchFamily="18" charset="-78"/>
                <a:cs typeface="Simplified Arabic" pitchFamily="18" charset="-7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492876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>
                <a:latin typeface="Simplified Arabic" pitchFamily="18" charset="-78"/>
                <a:cs typeface="Simplified Arabic" pitchFamily="18" charset="-7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A5B459-88D3-4F5F-BA8B-C18194533E56}" type="slidenum">
              <a:rPr lang="ar-EG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31" name="Picture 3" descr="C:\Users\rsorour\Desktop\Untitled-2.gif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2875"/>
            <a:ext cx="1852216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 userDrawn="1"/>
        </p:nvSpPr>
        <p:spPr>
          <a:xfrm>
            <a:off x="-1594247" y="-7938"/>
            <a:ext cx="11474451" cy="914401"/>
          </a:xfrm>
          <a:prstGeom prst="roundRect">
            <a:avLst>
              <a:gd name="adj" fmla="val 20196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400" dirty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20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DecoType Naskh" pitchFamily="2" charset="-78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  <a:cs typeface="DecoType Naskh" pitchFamily="2" charset="-78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DecoType Naskh" pitchFamily="2" charset="-78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DecoType Naskh" pitchFamily="2" charset="-78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DecoType Naskh" pitchFamily="2" charset="-78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DecoType Naskh" pitchFamily="2" charset="-78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DecoType Naskh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.png"/><Relationship Id="rId4" Type="http://schemas.openxmlformats.org/officeDocument/2006/relationships/oleObject" Target="../embeddings/Microsoft_Excel_97-2003_Worksheet1.xls"/><Relationship Id="rId9" Type="http://schemas.openxmlformats.org/officeDocument/2006/relationships/hyperlink" Target="file:///\\172.16.60.95\esa_mcit\&#1575;&#1581;&#1589;&#1575;&#1574;&#1610;&#1575;&#1578;\1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4.xls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file:///\\172.16.60.95\esa_mcit\&#1575;&#1581;&#1589;&#1575;&#1574;&#1610;&#1575;&#1578;\1.htm" TargetMode="External"/><Relationship Id="rId5" Type="http://schemas.openxmlformats.org/officeDocument/2006/relationships/image" Target="../media/image33.emf"/><Relationship Id="rId4" Type="http://schemas.openxmlformats.org/officeDocument/2006/relationships/oleObject" Target="../embeddings/Microsoft_Excel_97-2003_Worksheet3.xls"/><Relationship Id="rId9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png"/><Relationship Id="rId4" Type="http://schemas.openxmlformats.org/officeDocument/2006/relationships/oleObject" Target="../embeddings/Microsoft_Excel_97-2003_Worksheet5.xls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2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emf"/><Relationship Id="rId3" Type="http://schemas.openxmlformats.org/officeDocument/2006/relationships/image" Target="../media/image68.png"/><Relationship Id="rId7" Type="http://schemas.openxmlformats.org/officeDocument/2006/relationships/image" Target="../media/image71.jpe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0.gif"/><Relationship Id="rId11" Type="http://schemas.openxmlformats.org/officeDocument/2006/relationships/image" Target="../media/image75.jpeg"/><Relationship Id="rId5" Type="http://schemas.openxmlformats.org/officeDocument/2006/relationships/image" Target="../media/image69.gif"/><Relationship Id="rId15" Type="http://schemas.openxmlformats.org/officeDocument/2006/relationships/image" Target="../media/image79.jpeg"/><Relationship Id="rId10" Type="http://schemas.openxmlformats.org/officeDocument/2006/relationships/image" Target="../media/image74.gif"/><Relationship Id="rId4" Type="http://schemas.openxmlformats.org/officeDocument/2006/relationships/image" Target="../media/image52.gif"/><Relationship Id="rId9" Type="http://schemas.openxmlformats.org/officeDocument/2006/relationships/image" Target="../media/image73.gif"/><Relationship Id="rId1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86.jpeg"/><Relationship Id="rId3" Type="http://schemas.openxmlformats.org/officeDocument/2006/relationships/image" Target="../media/image81.gif"/><Relationship Id="rId7" Type="http://schemas.openxmlformats.org/officeDocument/2006/relationships/diagramColors" Target="../diagrams/colors1.xml"/><Relationship Id="rId12" Type="http://schemas.openxmlformats.org/officeDocument/2006/relationships/image" Target="../media/image85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3.gif"/><Relationship Id="rId1" Type="http://schemas.openxmlformats.org/officeDocument/2006/relationships/slideLayout" Target="../slideLayouts/slideLayout39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4.gif"/><Relationship Id="rId5" Type="http://schemas.openxmlformats.org/officeDocument/2006/relationships/diagramLayout" Target="../diagrams/layout1.xml"/><Relationship Id="rId15" Type="http://schemas.openxmlformats.org/officeDocument/2006/relationships/image" Target="../media/image88.jpeg"/><Relationship Id="rId10" Type="http://schemas.openxmlformats.org/officeDocument/2006/relationships/image" Target="../media/image83.gif"/><Relationship Id="rId4" Type="http://schemas.openxmlformats.org/officeDocument/2006/relationships/diagramData" Target="../diagrams/data1.xml"/><Relationship Id="rId9" Type="http://schemas.openxmlformats.org/officeDocument/2006/relationships/image" Target="../media/image82.jpeg"/><Relationship Id="rId14" Type="http://schemas.openxmlformats.org/officeDocument/2006/relationships/image" Target="../media/image87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eg"/><Relationship Id="rId3" Type="http://schemas.openxmlformats.org/officeDocument/2006/relationships/image" Target="../media/image89.jpe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87.gi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gif"/><Relationship Id="rId15" Type="http://schemas.openxmlformats.org/officeDocument/2006/relationships/image" Target="../media/image100.jpeg"/><Relationship Id="rId10" Type="http://schemas.openxmlformats.org/officeDocument/2006/relationships/image" Target="../media/image95.png"/><Relationship Id="rId4" Type="http://schemas.openxmlformats.org/officeDocument/2006/relationships/image" Target="../media/image27.png"/><Relationship Id="rId9" Type="http://schemas.openxmlformats.org/officeDocument/2006/relationships/image" Target="../media/image94.png"/><Relationship Id="rId1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27.png"/><Relationship Id="rId7" Type="http://schemas.openxmlformats.org/officeDocument/2006/relationships/image" Target="../media/image106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4.jp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12" Type="http://schemas.openxmlformats.org/officeDocument/2006/relationships/image" Target="../media/image1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2.xml"/><Relationship Id="rId11" Type="http://schemas.openxmlformats.org/officeDocument/2006/relationships/image" Target="../media/image119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1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13" Type="http://schemas.openxmlformats.org/officeDocument/2006/relationships/image" Target="../media/image131.jpg"/><Relationship Id="rId3" Type="http://schemas.openxmlformats.org/officeDocument/2006/relationships/image" Target="../media/image121.png"/><Relationship Id="rId7" Type="http://schemas.openxmlformats.org/officeDocument/2006/relationships/image" Target="../media/image125.jpg"/><Relationship Id="rId12" Type="http://schemas.openxmlformats.org/officeDocument/2006/relationships/image" Target="../media/image130.jpg"/><Relationship Id="rId17" Type="http://schemas.openxmlformats.org/officeDocument/2006/relationships/image" Target="../media/image135.jpeg"/><Relationship Id="rId2" Type="http://schemas.openxmlformats.org/officeDocument/2006/relationships/image" Target="../media/image109.jp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4.png"/><Relationship Id="rId11" Type="http://schemas.openxmlformats.org/officeDocument/2006/relationships/image" Target="../media/image129.jpg"/><Relationship Id="rId5" Type="http://schemas.openxmlformats.org/officeDocument/2006/relationships/image" Target="../media/image123.png"/><Relationship Id="rId15" Type="http://schemas.openxmlformats.org/officeDocument/2006/relationships/image" Target="../media/image133.jpe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Placeholder 24" descr="Presentation4 copy 2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8218" b="8218"/>
          <a:stretch>
            <a:fillRect/>
          </a:stretch>
        </p:blipFill>
        <p:spPr>
          <a:xfrm>
            <a:off x="381000" y="1"/>
            <a:ext cx="8701088" cy="5929313"/>
          </a:xfrm>
          <a:ln w="9525"/>
        </p:spPr>
      </p:pic>
      <p:sp>
        <p:nvSpPr>
          <p:cNvPr id="13" name="Rectangle 12"/>
          <p:cNvSpPr/>
          <p:nvPr/>
        </p:nvSpPr>
        <p:spPr>
          <a:xfrm>
            <a:off x="381000" y="5929314"/>
            <a:ext cx="9144000" cy="92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b="1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سبتمبر 2018</a:t>
            </a:r>
            <a:endParaRPr lang="en-US" b="1" dirty="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5164" y="2214564"/>
            <a:ext cx="3286125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دور نظم المعلومات الجغرافية في تطوير أداء المؤسسات الزراعية</a:t>
            </a:r>
            <a:endParaRPr lang="en-US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6628" name="Picture 1" descr="C:\Documents and Settings\mharty\Desktop\lady\health-logo cop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24689" y="1"/>
            <a:ext cx="1876425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71095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40532" y="1143000"/>
            <a:ext cx="84793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12700" algn="r" rtl="1">
              <a:buClr>
                <a:srgbClr val="F68734"/>
              </a:buClr>
              <a:buSzPct val="200000"/>
              <a:defRPr/>
            </a:pPr>
            <a:r>
              <a:rPr lang="ar-EG" sz="2100" b="1" i="1" dirty="0" smtClean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المواطن </a:t>
            </a:r>
            <a:r>
              <a:rPr lang="ar-EG" sz="2100" b="1" i="1" dirty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يتعامل مع جهة حكومية واحدة عند </a:t>
            </a:r>
            <a:r>
              <a:rPr lang="ar-EG" sz="2100" b="1" i="1" dirty="0" smtClean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قيامه </a:t>
            </a:r>
            <a:r>
              <a:rPr lang="ar-EG" sz="2100" b="1" i="1" dirty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بطلب خدمة </a:t>
            </a:r>
            <a:r>
              <a:rPr lang="ar-EG" sz="2100" b="1" i="1" dirty="0" smtClean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محددة</a:t>
            </a:r>
          </a:p>
          <a:p>
            <a:pPr marL="342900" indent="12700" algn="ctr" rtl="1">
              <a:buClr>
                <a:srgbClr val="F68734"/>
              </a:buClr>
              <a:buSzPct val="200000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One Stop Shop</a:t>
            </a:r>
            <a:endParaRPr lang="ar-EG" altLang="ja-JP" sz="2400" b="1" dirty="0" smtClean="0">
              <a:solidFill>
                <a:prstClr val="black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0" y="26061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0" name="Rectangle 299"/>
          <p:cNvSpPr>
            <a:spLocks noChangeArrowheads="1"/>
          </p:cNvSpPr>
          <p:nvPr/>
        </p:nvSpPr>
        <p:spPr bwMode="auto">
          <a:xfrm>
            <a:off x="4101697" y="4221088"/>
            <a:ext cx="1707546" cy="50006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t" anchorCtr="0"/>
          <a:lstStyle/>
          <a:p>
            <a:pPr algn="ctr" eaLnBrk="0" hangingPunct="0">
              <a:spcBef>
                <a:spcPct val="20000"/>
              </a:spcBef>
            </a:pPr>
            <a:r>
              <a:rPr lang="ar-EG" sz="1200" b="1" i="1" dirty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شباك الكتروني موحد للتعامل مع السجل العيني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612740" y="3501008"/>
            <a:ext cx="1059942" cy="484632"/>
          </a:xfrm>
          <a:prstGeom prst="rightArrow">
            <a:avLst/>
          </a:prstGeom>
          <a:solidFill>
            <a:srgbClr val="152443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indent="-449263" algn="r" rtl="1" eaLnBrk="0" hangingPunct="0">
              <a:lnSpc>
                <a:spcPct val="93000"/>
              </a:lnSpc>
              <a:buClr>
                <a:srgbClr val="990000"/>
              </a:buClr>
              <a:buSzPct val="100000"/>
              <a:defRPr/>
            </a:pPr>
            <a:endParaRPr lang="en-US" altLang="ja-JP" sz="2000" b="1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669191" y="3429000"/>
            <a:ext cx="1059942" cy="484632"/>
          </a:xfrm>
          <a:prstGeom prst="rightArrow">
            <a:avLst/>
          </a:prstGeom>
          <a:solidFill>
            <a:srgbClr val="152443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indent="-449263" algn="r" rtl="1" eaLnBrk="0" hangingPunct="0">
              <a:lnSpc>
                <a:spcPct val="93000"/>
              </a:lnSpc>
              <a:buClr>
                <a:srgbClr val="990000"/>
              </a:buClr>
              <a:buSzPct val="100000"/>
              <a:defRPr/>
            </a:pPr>
            <a:endParaRPr lang="en-US" altLang="ja-JP" sz="2000" b="1" dirty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pic>
        <p:nvPicPr>
          <p:cNvPr id="92161" name="Picture 1" descr="C:\Documents and Settings\mharty\Desktop\segel\qbec9ki7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8888" y="2636912"/>
            <a:ext cx="2056978" cy="14240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62" name="Picture 2" descr="C:\Documents and Settings\mharty\Desktop\segel\wfwdveph copy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84515" y="2060848"/>
            <a:ext cx="2160471" cy="3084488"/>
          </a:xfrm>
          <a:prstGeom prst="rect">
            <a:avLst/>
          </a:prstGeom>
          <a:noFill/>
        </p:spPr>
      </p:pic>
      <p:pic>
        <p:nvPicPr>
          <p:cNvPr id="13" name="Picture 2" descr="C:\Documents and Settings\mharty\Desktop\segel\wfwdveph 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059234" y="2060848"/>
            <a:ext cx="2340260" cy="3084488"/>
          </a:xfrm>
          <a:prstGeom prst="rect">
            <a:avLst/>
          </a:prstGeom>
          <a:noFill/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5" cstate="print"/>
          <a:srcRect l="20952" t="4571" r="19524"/>
          <a:stretch>
            <a:fillRect/>
          </a:stretch>
        </p:blipFill>
        <p:spPr bwMode="auto">
          <a:xfrm>
            <a:off x="6591182" y="1844824"/>
            <a:ext cx="1140175" cy="14185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7" name="Rectangle 299"/>
          <p:cNvSpPr>
            <a:spLocks noChangeArrowheads="1"/>
          </p:cNvSpPr>
          <p:nvPr/>
        </p:nvSpPr>
        <p:spPr bwMode="auto">
          <a:xfrm>
            <a:off x="7971256" y="5214950"/>
            <a:ext cx="1248576" cy="50006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t" anchorCtr="0"/>
          <a:lstStyle/>
          <a:p>
            <a:pPr algn="ctr" eaLnBrk="0" hangingPunct="0">
              <a:spcBef>
                <a:spcPct val="20000"/>
              </a:spcBef>
            </a:pPr>
            <a:r>
              <a:rPr lang="ar-EG" sz="1200" b="1" i="1" dirty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المواطن يستلم الصحيفة </a:t>
            </a:r>
          </a:p>
        </p:txBody>
      </p:sp>
      <p:sp>
        <p:nvSpPr>
          <p:cNvPr id="19" name="Rectangle 299"/>
          <p:cNvSpPr>
            <a:spLocks noChangeArrowheads="1"/>
          </p:cNvSpPr>
          <p:nvPr/>
        </p:nvSpPr>
        <p:spPr bwMode="auto">
          <a:xfrm>
            <a:off x="584077" y="5229200"/>
            <a:ext cx="1248576" cy="50006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t" anchorCtr="0"/>
          <a:lstStyle/>
          <a:p>
            <a:pPr algn="ctr" eaLnBrk="0" hangingPunct="0">
              <a:spcBef>
                <a:spcPct val="20000"/>
              </a:spcBef>
            </a:pPr>
            <a:r>
              <a:rPr lang="ar-EG" sz="1200" b="1" i="1" dirty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المواطن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3200" dirty="0" smtClean="0">
                <a:cs typeface="DecoType Naskh" pitchFamily="2" charset="-78"/>
              </a:rPr>
              <a:t>العائد القومي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5448300" y="4953001"/>
            <a:ext cx="2057228" cy="596005"/>
          </a:xfrm>
          <a:prstGeom prst="roundRect">
            <a:avLst/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763" indent="7938" algn="ctr" rtl="1">
              <a:buClr>
                <a:prstClr val="black"/>
              </a:buClr>
              <a:buSzPct val="100000"/>
              <a:defRPr/>
            </a:pPr>
            <a:r>
              <a:rPr lang="ar-EG" altLang="ja-JP" sz="2000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تأمين الملكيات</a:t>
            </a:r>
            <a:endParaRPr lang="en-US" altLang="ja-JP" sz="2000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448300" y="5638800"/>
            <a:ext cx="2063750" cy="654378"/>
          </a:xfrm>
          <a:prstGeom prst="roundRect">
            <a:avLst>
              <a:gd name="adj" fmla="val 21291"/>
            </a:avLst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763" indent="7938" algn="ctr" rtl="1">
              <a:buClr>
                <a:prstClr val="black"/>
              </a:buClr>
              <a:buSzPct val="100000"/>
              <a:defRPr/>
            </a:pPr>
            <a:r>
              <a:rPr lang="ar-EG" altLang="ja-JP" sz="2000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تسهيل انتقال الملكية</a:t>
            </a:r>
            <a:endParaRPr lang="en-US" altLang="ja-JP" sz="2000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36900" y="4953001"/>
            <a:ext cx="2057228" cy="596005"/>
          </a:xfrm>
          <a:prstGeom prst="roundRect">
            <a:avLst/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763" indent="7938" algn="ctr" rtl="1">
              <a:buClr>
                <a:prstClr val="black"/>
              </a:buClr>
              <a:buSzPct val="100000"/>
              <a:defRPr/>
            </a:pPr>
            <a:r>
              <a:rPr lang="ar-EG" altLang="ja-JP" sz="2000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تبسيط إجراءات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3422" y="5676146"/>
            <a:ext cx="2057228" cy="596005"/>
          </a:xfrm>
          <a:prstGeom prst="roundRect">
            <a:avLst/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763" indent="7938" algn="ctr" rtl="1">
              <a:buClr>
                <a:prstClr val="black"/>
              </a:buClr>
              <a:buSzPct val="100000"/>
              <a:defRPr/>
            </a:pPr>
            <a:r>
              <a:rPr lang="ar-EG" altLang="ja-JP" sz="2000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رفع كفاءة الأداء</a:t>
            </a:r>
            <a:endParaRPr lang="en-US" altLang="ja-JP" sz="2000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514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/>
          <p:cNvSpPr>
            <a:spLocks noChangeArrowheads="1"/>
          </p:cNvSpPr>
          <p:nvPr/>
        </p:nvSpPr>
        <p:spPr bwMode="auto">
          <a:xfrm>
            <a:off x="2914339" y="4026111"/>
            <a:ext cx="2133600" cy="1524000"/>
          </a:xfrm>
          <a:prstGeom prst="flowChartMagneticDisk">
            <a:avLst/>
          </a:prstGeom>
          <a:solidFill>
            <a:srgbClr val="800000">
              <a:alpha val="30196"/>
            </a:srgbClr>
          </a:solidFill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ar-EG" sz="1200" b="1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we.png"/>
          <p:cNvPicPr>
            <a:picLocks noChangeAspect="1"/>
          </p:cNvPicPr>
          <p:nvPr/>
        </p:nvPicPr>
        <p:blipFill>
          <a:blip r:embed="rId2" cstate="print"/>
          <a:srcRect l="20769" t="17986" r="19833" b="9966"/>
          <a:stretch>
            <a:fillRect/>
          </a:stretch>
        </p:blipFill>
        <p:spPr bwMode="auto">
          <a:xfrm>
            <a:off x="6267140" y="1482936"/>
            <a:ext cx="2589213" cy="1677988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90822" name="Picture 6" descr="fin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9539" y="1559137"/>
            <a:ext cx="2286000" cy="1552575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8" name="Rounded Rectangle 9"/>
          <p:cNvSpPr>
            <a:spLocks noChangeArrowheads="1"/>
          </p:cNvSpPr>
          <p:nvPr/>
        </p:nvSpPr>
        <p:spPr bwMode="auto">
          <a:xfrm>
            <a:off x="6419539" y="3235537"/>
            <a:ext cx="2286000" cy="288925"/>
          </a:xfrm>
          <a:prstGeom prst="roundRect">
            <a:avLst>
              <a:gd name="adj" fmla="val 16667"/>
            </a:avLst>
          </a:prstGeom>
          <a:solidFill>
            <a:schemeClr val="accent1">
              <a:alpha val="50000"/>
            </a:schemeClr>
          </a:solidFill>
          <a:ln w="38100" algn="ctr">
            <a:solidFill>
              <a:schemeClr val="bg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marL="449263" indent="-449263" algn="ctr" eaLnBrk="0" hangingPunct="0">
              <a:lnSpc>
                <a:spcPct val="93000"/>
              </a:lnSpc>
              <a:spcBef>
                <a:spcPct val="50000"/>
              </a:spcBef>
              <a:buClr>
                <a:srgbClr val="990000"/>
              </a:buClr>
              <a:buSzPct val="100000"/>
              <a:defRPr/>
            </a:pPr>
            <a:r>
              <a:rPr lang="ar-EG" sz="1600" b="1" u="sng" dirty="0" err="1">
                <a:solidFill>
                  <a:srgbClr val="800000"/>
                </a:solidFill>
                <a:latin typeface="Constantia"/>
              </a:rPr>
              <a:t>رقمنة</a:t>
            </a:r>
            <a:r>
              <a:rPr lang="ar-EG" sz="1600" b="1" u="sng" dirty="0">
                <a:solidFill>
                  <a:srgbClr val="800000"/>
                </a:solidFill>
                <a:latin typeface="Constantia"/>
              </a:rPr>
              <a:t> </a:t>
            </a:r>
            <a:r>
              <a:rPr lang="ar-SA" sz="1600" b="1" u="sng" dirty="0">
                <a:solidFill>
                  <a:srgbClr val="800000"/>
                </a:solidFill>
                <a:latin typeface="Constantia"/>
              </a:rPr>
              <a:t>138.5 </a:t>
            </a:r>
            <a:r>
              <a:rPr lang="ar-SA" sz="1600" b="1" u="sng" dirty="0" err="1">
                <a:solidFill>
                  <a:srgbClr val="800000"/>
                </a:solidFill>
                <a:latin typeface="Constantia"/>
              </a:rPr>
              <a:t>الف</a:t>
            </a:r>
            <a:r>
              <a:rPr lang="ar-SA" sz="1600" b="1" u="sng" dirty="0">
                <a:solidFill>
                  <a:srgbClr val="800000"/>
                </a:solidFill>
                <a:latin typeface="Constantia"/>
              </a:rPr>
              <a:t> خريطة</a:t>
            </a:r>
          </a:p>
        </p:txBody>
      </p:sp>
      <p:pic>
        <p:nvPicPr>
          <p:cNvPr id="289796" name="Picture 4" descr="sahefa_before"/>
          <p:cNvPicPr>
            <a:picLocks noChangeAspect="1" noChangeArrowheads="1"/>
          </p:cNvPicPr>
          <p:nvPr/>
        </p:nvPicPr>
        <p:blipFill>
          <a:blip r:embed="rId4" cstate="print"/>
          <a:srcRect l="5000" t="4816" r="5000" b="3400"/>
          <a:stretch>
            <a:fillRect/>
          </a:stretch>
        </p:blipFill>
        <p:spPr bwMode="auto">
          <a:xfrm>
            <a:off x="6267139" y="3829261"/>
            <a:ext cx="2590800" cy="15621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6343339" y="3905462"/>
            <a:ext cx="2362200" cy="1446213"/>
            <a:chOff x="3600" y="2448"/>
            <a:chExt cx="1728" cy="1344"/>
          </a:xfrm>
        </p:grpSpPr>
        <p:pic>
          <p:nvPicPr>
            <p:cNvPr id="289799" name="Picture 7" descr="Picture2"/>
            <p:cNvPicPr>
              <a:picLocks noChangeAspect="1" noChangeArrowheads="1"/>
            </p:cNvPicPr>
            <p:nvPr/>
          </p:nvPicPr>
          <p:blipFill>
            <a:blip r:embed="rId5" cstate="print"/>
            <a:srcRect l="10638" r="12766"/>
            <a:stretch>
              <a:fillRect/>
            </a:stretch>
          </p:blipFill>
          <p:spPr bwMode="auto">
            <a:xfrm>
              <a:off x="3600" y="2448"/>
              <a:ext cx="1728" cy="1344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39991" name="Rectangle 6"/>
            <p:cNvSpPr>
              <a:spLocks noChangeArrowheads="1"/>
            </p:cNvSpPr>
            <p:nvPr/>
          </p:nvSpPr>
          <p:spPr bwMode="auto">
            <a:xfrm>
              <a:off x="3682" y="2892"/>
              <a:ext cx="409" cy="2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ar-EG">
                <a:solidFill>
                  <a:prstClr val="black"/>
                </a:solidFill>
                <a:latin typeface="Constantia" pitchFamily="18" charset="0"/>
                <a:cs typeface="Arial" pitchFamily="34" charset="0"/>
              </a:endParaRPr>
            </a:p>
          </p:txBody>
        </p:sp>
      </p:grpSp>
      <p:sp>
        <p:nvSpPr>
          <p:cNvPr id="2" name="Rounded Rectangle 9"/>
          <p:cNvSpPr>
            <a:spLocks noChangeArrowheads="1"/>
          </p:cNvSpPr>
          <p:nvPr/>
        </p:nvSpPr>
        <p:spPr bwMode="auto">
          <a:xfrm>
            <a:off x="6419539" y="5413587"/>
            <a:ext cx="2286000" cy="288925"/>
          </a:xfrm>
          <a:prstGeom prst="roundRect">
            <a:avLst>
              <a:gd name="adj" fmla="val 16667"/>
            </a:avLst>
          </a:prstGeom>
          <a:solidFill>
            <a:schemeClr val="accent1">
              <a:alpha val="50000"/>
            </a:schemeClr>
          </a:solidFill>
          <a:ln w="38100" algn="ctr">
            <a:solidFill>
              <a:schemeClr val="bg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marL="449263" indent="-449263" algn="ctr" eaLnBrk="0" hangingPunct="0">
              <a:lnSpc>
                <a:spcPct val="93000"/>
              </a:lnSpc>
              <a:spcBef>
                <a:spcPct val="50000"/>
              </a:spcBef>
              <a:buClr>
                <a:srgbClr val="990000"/>
              </a:buClr>
              <a:buSzPct val="100000"/>
              <a:defRPr/>
            </a:pPr>
            <a:r>
              <a:rPr lang="ar-EG" sz="1600" b="1" u="sng">
                <a:solidFill>
                  <a:srgbClr val="800000"/>
                </a:solidFill>
                <a:latin typeface="Constantia"/>
              </a:rPr>
              <a:t>رقمنة 5.5 مليون صحيفة</a:t>
            </a:r>
            <a:endParaRPr lang="ar-SA" sz="1600" b="1" u="sng">
              <a:solidFill>
                <a:srgbClr val="800000"/>
              </a:solidFill>
              <a:latin typeface="Constantia"/>
            </a:endParaRPr>
          </a:p>
        </p:txBody>
      </p:sp>
      <p:pic>
        <p:nvPicPr>
          <p:cNvPr id="98317" name="Picture 5" descr="asd.png"/>
          <p:cNvPicPr>
            <a:picLocks noChangeAspect="1"/>
          </p:cNvPicPr>
          <p:nvPr/>
        </p:nvPicPr>
        <p:blipFill>
          <a:blip r:embed="rId6" cstate="print"/>
          <a:srcRect l="14206" t="42857" r="63467" b="40475"/>
          <a:stretch>
            <a:fillRect/>
          </a:stretch>
        </p:blipFill>
        <p:spPr bwMode="auto">
          <a:xfrm>
            <a:off x="7838764" y="2416387"/>
            <a:ext cx="3048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8" name="Picture 5" descr="asd.png"/>
          <p:cNvPicPr>
            <a:picLocks noChangeAspect="1"/>
          </p:cNvPicPr>
          <p:nvPr/>
        </p:nvPicPr>
        <p:blipFill>
          <a:blip r:embed="rId6" cstate="print"/>
          <a:srcRect l="6088" t="7143" r="8669" b="7143"/>
          <a:stretch>
            <a:fillRect/>
          </a:stretch>
        </p:blipFill>
        <p:spPr bwMode="auto">
          <a:xfrm>
            <a:off x="2609539" y="1359111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9" name="Picture 5" descr="asd.png"/>
          <p:cNvPicPr>
            <a:picLocks noChangeAspect="1"/>
          </p:cNvPicPr>
          <p:nvPr/>
        </p:nvPicPr>
        <p:blipFill>
          <a:blip r:embed="rId6" cstate="print"/>
          <a:srcRect l="22325" t="44974" r="63467" b="40475"/>
          <a:stretch>
            <a:fillRect/>
          </a:stretch>
        </p:blipFill>
        <p:spPr bwMode="auto">
          <a:xfrm>
            <a:off x="8191189" y="1997287"/>
            <a:ext cx="381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0" name="Picture 5" descr="asd.png"/>
          <p:cNvPicPr>
            <a:picLocks noChangeAspect="1"/>
          </p:cNvPicPr>
          <p:nvPr/>
        </p:nvPicPr>
        <p:blipFill>
          <a:blip r:embed="rId6" cstate="print"/>
          <a:srcRect l="14206" t="44974" r="71587" b="40475"/>
          <a:stretch>
            <a:fillRect/>
          </a:stretch>
        </p:blipFill>
        <p:spPr bwMode="auto">
          <a:xfrm>
            <a:off x="8114989" y="1635337"/>
            <a:ext cx="3048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1" name="Picture 5" descr="asd.png"/>
          <p:cNvPicPr>
            <a:picLocks noChangeAspect="1"/>
          </p:cNvPicPr>
          <p:nvPr/>
        </p:nvPicPr>
        <p:blipFill>
          <a:blip r:embed="rId6" cstate="print"/>
          <a:srcRect l="14206" t="33334" r="63467" b="57738"/>
          <a:stretch>
            <a:fillRect/>
          </a:stretch>
        </p:blipFill>
        <p:spPr bwMode="auto">
          <a:xfrm>
            <a:off x="7048189" y="2778337"/>
            <a:ext cx="381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2" name="Picture 5" descr="asd.png"/>
          <p:cNvPicPr>
            <a:picLocks noChangeAspect="1"/>
          </p:cNvPicPr>
          <p:nvPr/>
        </p:nvPicPr>
        <p:blipFill>
          <a:blip r:embed="rId6" cstate="print"/>
          <a:srcRect l="36533" t="16667" r="45201" b="64285"/>
          <a:stretch>
            <a:fillRect/>
          </a:stretch>
        </p:blipFill>
        <p:spPr bwMode="auto">
          <a:xfrm>
            <a:off x="6590989" y="2416387"/>
            <a:ext cx="3048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3" name="Picture 5" descr="asd.png"/>
          <p:cNvPicPr>
            <a:picLocks noChangeAspect="1"/>
          </p:cNvPicPr>
          <p:nvPr/>
        </p:nvPicPr>
        <p:blipFill>
          <a:blip r:embed="rId6" cstate="print"/>
          <a:srcRect l="36533" t="33334" r="45201" b="45238"/>
          <a:stretch>
            <a:fillRect/>
          </a:stretch>
        </p:blipFill>
        <p:spPr bwMode="auto">
          <a:xfrm>
            <a:off x="7352989" y="2416387"/>
            <a:ext cx="4572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4" name="Picture 5" descr="asd.png"/>
          <p:cNvPicPr>
            <a:picLocks noChangeAspect="1"/>
          </p:cNvPicPr>
          <p:nvPr/>
        </p:nvPicPr>
        <p:blipFill>
          <a:blip r:embed="rId6" cstate="print"/>
          <a:srcRect l="22325" t="33334" r="63467" b="49205"/>
          <a:stretch>
            <a:fillRect/>
          </a:stretch>
        </p:blipFill>
        <p:spPr bwMode="auto">
          <a:xfrm>
            <a:off x="6724339" y="2006812"/>
            <a:ext cx="4572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5" name="Picture 5" descr="asd.png"/>
          <p:cNvPicPr>
            <a:picLocks noChangeAspect="1"/>
          </p:cNvPicPr>
          <p:nvPr/>
        </p:nvPicPr>
        <p:blipFill>
          <a:blip r:embed="rId6" cstate="print"/>
          <a:srcRect l="14206" t="40477" r="63467" b="52380"/>
          <a:stretch>
            <a:fillRect/>
          </a:stretch>
        </p:blipFill>
        <p:spPr bwMode="auto">
          <a:xfrm>
            <a:off x="6819589" y="1635337"/>
            <a:ext cx="3810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6" name="Picture 5" descr="asd.png"/>
          <p:cNvPicPr>
            <a:picLocks noChangeAspect="1"/>
          </p:cNvPicPr>
          <p:nvPr/>
        </p:nvPicPr>
        <p:blipFill>
          <a:blip r:embed="rId6" cstate="print"/>
          <a:srcRect l="14206" t="42857" r="63467" b="40475"/>
          <a:stretch>
            <a:fillRect/>
          </a:stretch>
        </p:blipFill>
        <p:spPr bwMode="auto">
          <a:xfrm>
            <a:off x="8191189" y="2416387"/>
            <a:ext cx="3810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7" name="Picture 5" descr="asd.png"/>
          <p:cNvPicPr>
            <a:picLocks noChangeAspect="1"/>
          </p:cNvPicPr>
          <p:nvPr/>
        </p:nvPicPr>
        <p:blipFill>
          <a:blip r:embed="rId6" cstate="print"/>
          <a:srcRect l="22325" t="44974" r="63467" b="40475"/>
          <a:stretch>
            <a:fillRect/>
          </a:stretch>
        </p:blipFill>
        <p:spPr bwMode="auto">
          <a:xfrm>
            <a:off x="7657789" y="1635337"/>
            <a:ext cx="3810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8" name="Picture 5" descr="asd.png"/>
          <p:cNvPicPr>
            <a:picLocks noChangeAspect="1"/>
          </p:cNvPicPr>
          <p:nvPr/>
        </p:nvPicPr>
        <p:blipFill>
          <a:blip r:embed="rId6" cstate="print"/>
          <a:srcRect l="14206" t="44974" r="71587" b="40475"/>
          <a:stretch>
            <a:fillRect/>
          </a:stretch>
        </p:blipFill>
        <p:spPr bwMode="auto">
          <a:xfrm>
            <a:off x="7791139" y="2016337"/>
            <a:ext cx="3048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29" name="Picture 5" descr="asd.png"/>
          <p:cNvPicPr>
            <a:picLocks noChangeAspect="1"/>
          </p:cNvPicPr>
          <p:nvPr/>
        </p:nvPicPr>
        <p:blipFill>
          <a:blip r:embed="rId6" cstate="print"/>
          <a:srcRect l="14206" t="33334" r="63467" b="57738"/>
          <a:stretch>
            <a:fillRect/>
          </a:stretch>
        </p:blipFill>
        <p:spPr bwMode="auto">
          <a:xfrm>
            <a:off x="6590989" y="2783100"/>
            <a:ext cx="381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0" name="Picture 5" descr="asd.png"/>
          <p:cNvPicPr>
            <a:picLocks noChangeAspect="1"/>
          </p:cNvPicPr>
          <p:nvPr/>
        </p:nvPicPr>
        <p:blipFill>
          <a:blip r:embed="rId6" cstate="print"/>
          <a:srcRect l="36533" t="16667" r="45201" b="64285"/>
          <a:stretch>
            <a:fillRect/>
          </a:stretch>
        </p:blipFill>
        <p:spPr bwMode="auto">
          <a:xfrm>
            <a:off x="6962464" y="2416387"/>
            <a:ext cx="3048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1" name="Picture 5" descr="asd.png"/>
          <p:cNvPicPr>
            <a:picLocks noChangeAspect="1"/>
          </p:cNvPicPr>
          <p:nvPr/>
        </p:nvPicPr>
        <p:blipFill>
          <a:blip r:embed="rId6" cstate="print"/>
          <a:srcRect l="36533" t="33334" r="45201" b="45238"/>
          <a:stretch>
            <a:fillRect/>
          </a:stretch>
        </p:blipFill>
        <p:spPr bwMode="auto">
          <a:xfrm>
            <a:off x="7505389" y="2778337"/>
            <a:ext cx="3048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2" name="Picture 5" descr="asd.png"/>
          <p:cNvPicPr>
            <a:picLocks noChangeAspect="1"/>
          </p:cNvPicPr>
          <p:nvPr/>
        </p:nvPicPr>
        <p:blipFill>
          <a:blip r:embed="rId6" cstate="print"/>
          <a:srcRect l="22325" t="33334" r="63467" b="49205"/>
          <a:stretch>
            <a:fillRect/>
          </a:stretch>
        </p:blipFill>
        <p:spPr bwMode="auto">
          <a:xfrm>
            <a:off x="7276789" y="2016337"/>
            <a:ext cx="4572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3" name="Picture 5" descr="asd.png"/>
          <p:cNvPicPr>
            <a:picLocks noChangeAspect="1"/>
          </p:cNvPicPr>
          <p:nvPr/>
        </p:nvPicPr>
        <p:blipFill>
          <a:blip r:embed="rId6" cstate="print"/>
          <a:srcRect l="14206" t="40477" r="63467" b="52380"/>
          <a:stretch>
            <a:fillRect/>
          </a:stretch>
        </p:blipFill>
        <p:spPr bwMode="auto">
          <a:xfrm>
            <a:off x="7238689" y="1635337"/>
            <a:ext cx="3810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4" name="Picture 5" descr="asd.png"/>
          <p:cNvPicPr>
            <a:picLocks noChangeAspect="1"/>
          </p:cNvPicPr>
          <p:nvPr/>
        </p:nvPicPr>
        <p:blipFill>
          <a:blip r:embed="rId6" cstate="print"/>
          <a:srcRect l="14206" t="33334" r="63467" b="57738"/>
          <a:stretch>
            <a:fillRect/>
          </a:stretch>
        </p:blipFill>
        <p:spPr bwMode="auto">
          <a:xfrm>
            <a:off x="7886389" y="2778337"/>
            <a:ext cx="3810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5" name="Picture 5" descr="asd.png"/>
          <p:cNvPicPr>
            <a:picLocks noChangeAspect="1"/>
          </p:cNvPicPr>
          <p:nvPr/>
        </p:nvPicPr>
        <p:blipFill>
          <a:blip r:embed="rId6" cstate="print"/>
          <a:srcRect l="36533" t="33334" r="45201" b="45238"/>
          <a:stretch>
            <a:fillRect/>
          </a:stretch>
        </p:blipFill>
        <p:spPr bwMode="auto">
          <a:xfrm>
            <a:off x="8343589" y="2778337"/>
            <a:ext cx="3048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9"/>
          <p:cNvSpPr>
            <a:spLocks noChangeArrowheads="1"/>
          </p:cNvSpPr>
          <p:nvPr/>
        </p:nvSpPr>
        <p:spPr bwMode="auto">
          <a:xfrm>
            <a:off x="2457139" y="3416511"/>
            <a:ext cx="2286000" cy="381000"/>
          </a:xfrm>
          <a:prstGeom prst="roundRect">
            <a:avLst>
              <a:gd name="adj" fmla="val 16667"/>
            </a:avLst>
          </a:prstGeom>
          <a:solidFill>
            <a:schemeClr val="accent1">
              <a:alpha val="50000"/>
            </a:schemeClr>
          </a:solidFill>
          <a:ln w="38100" algn="ctr">
            <a:solidFill>
              <a:schemeClr val="bg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marL="449263" indent="-449263" algn="ctr" eaLnBrk="0" hangingPunct="0">
              <a:lnSpc>
                <a:spcPct val="93000"/>
              </a:lnSpc>
              <a:spcBef>
                <a:spcPct val="50000"/>
              </a:spcBef>
              <a:buClr>
                <a:srgbClr val="990000"/>
              </a:buClr>
              <a:buSzPct val="100000"/>
              <a:defRPr/>
            </a:pPr>
            <a:r>
              <a:rPr lang="ar-EG" sz="1600" b="1" u="sng">
                <a:solidFill>
                  <a:srgbClr val="800000"/>
                </a:solidFill>
                <a:latin typeface="Constantia"/>
              </a:rPr>
              <a:t>خريطة مجمعة (19 محافظة)</a:t>
            </a:r>
            <a:endParaRPr lang="ar-SA" sz="1600" b="1" u="sng">
              <a:solidFill>
                <a:srgbClr val="800000"/>
              </a:solidFill>
              <a:latin typeface="Constantia"/>
            </a:endParaRPr>
          </a:p>
        </p:txBody>
      </p:sp>
      <p:sp>
        <p:nvSpPr>
          <p:cNvPr id="98337" name="AutoShape 33"/>
          <p:cNvSpPr>
            <a:spLocks noChangeArrowheads="1"/>
          </p:cNvSpPr>
          <p:nvPr/>
        </p:nvSpPr>
        <p:spPr bwMode="auto">
          <a:xfrm>
            <a:off x="1618939" y="2273511"/>
            <a:ext cx="685800" cy="762000"/>
          </a:xfrm>
          <a:prstGeom prst="flowChartMagneticDisk">
            <a:avLst/>
          </a:prstGeom>
          <a:solidFill>
            <a:srgbClr val="800000">
              <a:alpha val="30196"/>
            </a:srgbClr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EG" sz="1100" b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بيانات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EG" sz="1100" b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الكادستر</a:t>
            </a:r>
            <a:endParaRPr lang="en-US" sz="1100" b="1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8338" name="AutoShape 34"/>
          <p:cNvSpPr>
            <a:spLocks noChangeArrowheads="1"/>
          </p:cNvSpPr>
          <p:nvPr/>
        </p:nvSpPr>
        <p:spPr bwMode="auto">
          <a:xfrm>
            <a:off x="5352739" y="4483311"/>
            <a:ext cx="685800" cy="762000"/>
          </a:xfrm>
          <a:prstGeom prst="flowChartMagneticDisk">
            <a:avLst/>
          </a:prstGeom>
          <a:solidFill>
            <a:srgbClr val="800000">
              <a:alpha val="30196"/>
            </a:srgbClr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EG" sz="1100" b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بيانات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EG" sz="1100" b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الملكية</a:t>
            </a:r>
            <a:endParaRPr lang="en-US" sz="1100" b="1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ounded Rectangle 9"/>
          <p:cNvSpPr>
            <a:spLocks noChangeArrowheads="1"/>
          </p:cNvSpPr>
          <p:nvPr/>
        </p:nvSpPr>
        <p:spPr bwMode="auto">
          <a:xfrm>
            <a:off x="2914339" y="4102311"/>
            <a:ext cx="1981200" cy="304800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449263" indent="-449263" algn="ctr" rtl="1" eaLnBrk="0" hangingPunct="0">
              <a:lnSpc>
                <a:spcPct val="93000"/>
              </a:lnSpc>
              <a:spcBef>
                <a:spcPct val="50000"/>
              </a:spcBef>
              <a:buClr>
                <a:srgbClr val="990000"/>
              </a:buClr>
              <a:buSzPct val="100000"/>
              <a:defRPr/>
            </a:pPr>
            <a:r>
              <a:rPr lang="ar-EG" sz="1600" b="1" u="sng" dirty="0">
                <a:solidFill>
                  <a:prstClr val="black"/>
                </a:solidFill>
                <a:latin typeface="Constantia"/>
              </a:rPr>
              <a:t>قاعدة البيانات المتكاملة</a:t>
            </a:r>
            <a:endParaRPr lang="ar-SA" sz="1600" b="1" u="sng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 flipH="1">
            <a:off x="5428939" y="1816311"/>
            <a:ext cx="838200" cy="457200"/>
          </a:xfrm>
          <a:prstGeom prst="line">
            <a:avLst/>
          </a:prstGeom>
          <a:noFill/>
          <a:ln w="85725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Arial" pitchFamily="34" charset="0"/>
            </a:endParaRPr>
          </a:p>
        </p:txBody>
      </p:sp>
      <p:sp>
        <p:nvSpPr>
          <p:cNvPr id="98341" name="Text Box 37"/>
          <p:cNvSpPr txBox="1">
            <a:spLocks noChangeArrowheads="1"/>
          </p:cNvSpPr>
          <p:nvPr/>
        </p:nvSpPr>
        <p:spPr bwMode="auto">
          <a:xfrm>
            <a:off x="4819339" y="2330661"/>
            <a:ext cx="1219200" cy="338554"/>
          </a:xfrm>
          <a:prstGeom prst="rect">
            <a:avLst/>
          </a:prstGeom>
          <a:solidFill>
            <a:schemeClr val="accent2">
              <a:alpha val="50195"/>
            </a:schemeClr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600" b="1" u="sng">
                <a:solidFill>
                  <a:srgbClr val="FFFF00"/>
                </a:solidFill>
                <a:latin typeface="Constantia" pitchFamily="18" charset="0"/>
                <a:ea typeface="Majalla UI"/>
                <a:cs typeface="Majalla UI"/>
              </a:rPr>
              <a:t>خريطة ورقية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5428939" y="3873711"/>
            <a:ext cx="914400" cy="457200"/>
          </a:xfrm>
          <a:prstGeom prst="line">
            <a:avLst/>
          </a:prstGeom>
          <a:noFill/>
          <a:ln w="85725">
            <a:solidFill>
              <a:srgbClr val="FFFF00"/>
            </a:solidFill>
            <a:round/>
            <a:headEnd/>
            <a:tailEnd type="triangle" w="med" len="med"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onstantia"/>
              <a:cs typeface="Arial" pitchFamily="34" charset="0"/>
            </a:endParaRPr>
          </a:p>
        </p:txBody>
      </p:sp>
      <p:sp>
        <p:nvSpPr>
          <p:cNvPr id="98343" name="Text Box 39"/>
          <p:cNvSpPr txBox="1">
            <a:spLocks noChangeArrowheads="1"/>
          </p:cNvSpPr>
          <p:nvPr/>
        </p:nvSpPr>
        <p:spPr bwMode="auto">
          <a:xfrm>
            <a:off x="4819339" y="3432386"/>
            <a:ext cx="1219200" cy="338554"/>
          </a:xfrm>
          <a:prstGeom prst="rect">
            <a:avLst/>
          </a:prstGeom>
          <a:solidFill>
            <a:schemeClr val="accent2">
              <a:alpha val="50195"/>
            </a:schemeClr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600" b="1" u="sng">
                <a:solidFill>
                  <a:srgbClr val="FFFF00"/>
                </a:solidFill>
                <a:latin typeface="Constantia" pitchFamily="18" charset="0"/>
                <a:ea typeface="Majalla UI"/>
                <a:cs typeface="Majalla UI"/>
              </a:rPr>
              <a:t>صحيفة ورقية</a:t>
            </a:r>
          </a:p>
        </p:txBody>
      </p:sp>
      <p:sp>
        <p:nvSpPr>
          <p:cNvPr id="98344" name="Text Box 40"/>
          <p:cNvSpPr txBox="1">
            <a:spLocks noChangeArrowheads="1"/>
          </p:cNvSpPr>
          <p:nvPr/>
        </p:nvSpPr>
        <p:spPr bwMode="auto">
          <a:xfrm>
            <a:off x="6800539" y="1130512"/>
            <a:ext cx="1219200" cy="307975"/>
          </a:xfrm>
          <a:prstGeom prst="rect">
            <a:avLst/>
          </a:prstGeom>
          <a:solidFill>
            <a:schemeClr val="accent2">
              <a:alpha val="50195"/>
            </a:schemeClr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400" b="1" u="sng">
                <a:solidFill>
                  <a:prstClr val="white"/>
                </a:solidFill>
                <a:latin typeface="Constantia" pitchFamily="18" charset="0"/>
                <a:ea typeface="Majalla UI"/>
                <a:cs typeface="Majalla UI"/>
              </a:rPr>
              <a:t>خريطة رقمية</a:t>
            </a:r>
          </a:p>
        </p:txBody>
      </p:sp>
      <p:sp>
        <p:nvSpPr>
          <p:cNvPr id="98345" name="Text Box 41"/>
          <p:cNvSpPr txBox="1">
            <a:spLocks noChangeArrowheads="1"/>
          </p:cNvSpPr>
          <p:nvPr/>
        </p:nvSpPr>
        <p:spPr bwMode="auto">
          <a:xfrm>
            <a:off x="6800539" y="3568912"/>
            <a:ext cx="1219200" cy="307975"/>
          </a:xfrm>
          <a:prstGeom prst="rect">
            <a:avLst/>
          </a:prstGeom>
          <a:solidFill>
            <a:schemeClr val="accent2">
              <a:alpha val="50195"/>
            </a:schemeClr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ar-SA" sz="1400" b="1" u="sng">
                <a:solidFill>
                  <a:prstClr val="white"/>
                </a:solidFill>
                <a:latin typeface="Constantia" pitchFamily="18" charset="0"/>
                <a:ea typeface="Majalla UI"/>
                <a:cs typeface="Majalla UI"/>
              </a:rPr>
              <a:t>صحيفة رقمية</a:t>
            </a:r>
          </a:p>
        </p:txBody>
      </p:sp>
    </p:spTree>
    <p:extLst>
      <p:ext uri="{BB962C8B-B14F-4D97-AF65-F5344CB8AC3E}">
        <p14:creationId xmlns:p14="http://schemas.microsoft.com/office/powerpoint/2010/main" val="385128096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8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89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8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90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8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8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98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98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98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9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98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98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1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98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98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3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98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4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9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98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6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98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"/>
                                        <p:tgtEl>
                                          <p:spTgt spid="98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8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98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9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98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"/>
                                        <p:tgtEl>
                                          <p:spTgt spid="98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1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98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2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98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300"/>
                            </p:stCondLst>
                            <p:childTnLst>
                              <p:par>
                                <p:cTn id="1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5729 -0.00857 -0.11389 -0.01597 -0.18438 -0.0125 C -0.25486 -0.00857 -0.33941 0.00741 -0.42292 0.02384 " pathEditMode="relative" rAng="0" ptsTypes="aaA">
                                      <p:cBhvr>
                                        <p:cTn id="116" dur="2000" fill="hold"/>
                                        <p:tgtEl>
                                          <p:spTgt spid="98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0" y="40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C -0.07222 -0.01551 -0.14427 -0.03079 -0.2184 -0.02709 C -0.29219 -0.02338 -0.4059 0.01481 -0.44375 0.02361 " pathEditMode="relative" rAng="0" ptsTypes="aaA">
                                      <p:cBhvr>
                                        <p:cTn id="118" dur="2000" fill="hold"/>
                                        <p:tgtEl>
                                          <p:spTgt spid="98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00" y="-40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0.08975 -0.02106 -0.17934 -0.04213 -0.2625 -0.03842 C -0.34566 -0.03449 -0.42205 -0.00555 -0.49791 0.02361 " pathEditMode="relative" rAng="0" ptsTypes="aaA">
                                      <p:cBhvr>
                                        <p:cTn id="120" dur="2000" fill="hold"/>
                                        <p:tgtEl>
                                          <p:spTgt spid="98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00" y="-90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0.10463 C -0.18958 0.11597 -0.2125 0.12778 -0.26128 0.12199 C -0.30972 0.11643 -0.42604 0.08009 -0.45833 0.07222 " pathEditMode="relative" rAng="0" ptsTypes="aaA">
                                      <p:cBhvr>
                                        <p:cTn id="122" dur="20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-5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C -0.06059 -0.00926 -0.12066 -0.01806 -0.18611 -0.01783 C -0.25139 -0.01736 -0.3217 -0.00718 -0.39167 0.00324 " pathEditMode="relative" rAng="0" ptsTypes="aaA">
                                      <p:cBhvr>
                                        <p:cTn id="124" dur="2000" fill="hold"/>
                                        <p:tgtEl>
                                          <p:spTgt spid="98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-7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2 -0.04444 C -0.05747 -0.03009 -0.1625 -0.01528 -0.25799 -0.01782 C -0.35347 -0.02014 -0.43958 -0.04074 -0.525 -0.06134 " pathEditMode="relative" rAng="0" ptsTypes="aaA">
                                      <p:cBhvr>
                                        <p:cTn id="126" dur="2000" fill="hold"/>
                                        <p:tgtEl>
                                          <p:spTgt spid="98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6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07894 C -0.06701 0.11667 -0.14514 0.15486 -0.23021 0.1456 C -0.31562 0.13634 -0.40851 0.08033 -0.50104 0.025 " pathEditMode="relative" rAng="0" ptsTypes="aaA">
                                      <p:cBhvr>
                                        <p:cTn id="128" dur="2000" fill="hold"/>
                                        <p:tgtEl>
                                          <p:spTgt spid="98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0" y="1100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2963 C -0.05174 -0.00903 -0.10313 0.01157 -0.17657 0.00486 C -0.24983 -0.00162 -0.34532 -0.03518 -0.44028 -0.06829 " pathEditMode="relative" rAng="0" ptsTypes="aaA">
                                      <p:cBhvr>
                                        <p:cTn id="130" dur="2000" fill="hold"/>
                                        <p:tgtEl>
                                          <p:spTgt spid="98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0" y="10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848 C -0.03107 -0.01227 -0.0618 0.00393 -0.12864 -0.00255 C -0.19548 -0.0088 -0.29843 -0.03727 -0.40104 -0.06551 " pathEditMode="relative" rAng="0" ptsTypes="aaA">
                                      <p:cBhvr>
                                        <p:cTn id="132" dur="2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0" y="-20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963 C -0.03698 -0.02384 -0.07378 -0.01782 -0.13385 -0.02454 C -0.1941 -0.03102 -0.2776 -0.04977 -0.36111 -0.06829 " pathEditMode="relative" rAng="0" ptsTypes="aaA">
                                      <p:cBhvr>
                                        <p:cTn id="134" dur="2000" fill="hold"/>
                                        <p:tgtEl>
                                          <p:spTgt spid="98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0" y="-130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C -0.0335 0.01065 -0.06649 0.02199 -0.1276 0.01621 C -0.18854 0.01135 -0.27812 -0.00949 -0.36666 -0.03009 " pathEditMode="relative" rAng="0" ptsTypes="aaA">
                                      <p:cBhvr>
                                        <p:cTn id="136" dur="2000" fill="hold"/>
                                        <p:tgtEl>
                                          <p:spTgt spid="98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0" y="-40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-0.09341 -0.00996 -0.18542 -0.01922 -0.27604 -0.01806 C -0.3665 -0.01644 -0.45556 -0.00417 -0.54375 0.00833 " pathEditMode="relative" rAng="0" ptsTypes="aaA">
                                      <p:cBhvr>
                                        <p:cTn id="138" dur="20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0" y="-6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-0.14532 0.00069 -0.28976 0.00231 -0.38368 -0.00093 C -0.47795 -0.00347 -0.52136 -0.00972 -0.56459 -0.01574 " pathEditMode="relative" rAng="0" ptsTypes="aaA">
                                      <p:cBhvr>
                                        <p:cTn id="140" dur="2000" fill="hold"/>
                                        <p:tgtEl>
                                          <p:spTgt spid="98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00" y="-70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C -0.10069 -0.0162 -0.20087 -0.03171 -0.28212 -0.03657 C -0.36319 -0.0412 -0.42517 -0.03588 -0.48646 -0.03055 " pathEditMode="relative" rAng="0" ptsTypes="aaA">
                                      <p:cBhvr>
                                        <p:cTn id="142" dur="20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0" y="-21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009 C -0.04687 -0.00949 -0.0934 0.01204 -0.1625 0.01273 C -0.23177 0.01435 -0.32361 -0.00648 -0.41458 -0.02593 " pathEditMode="relative" rAng="0" ptsTypes="aaA">
                                      <p:cBhvr>
                                        <p:cTn id="144" dur="2000" fill="hold"/>
                                        <p:tgtEl>
                                          <p:spTgt spid="98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0" y="220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115 C -0.04583 -0.00023 -0.0908 0.00093 -0.15382 -0.01226 C -0.21719 -0.02476 -0.29844 -0.05023 -0.37917 -0.07523 " pathEditMode="relative" rAng="0" ptsTypes="aaA">
                                      <p:cBhvr>
                                        <p:cTn id="146" dur="2000" fill="hold"/>
                                        <p:tgtEl>
                                          <p:spTgt spid="98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0" y="-360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41 -0.00926 C -0.16164 -0.0257 -0.23733 -0.04167 -0.29393 -0.04838 C -0.35053 -0.05463 -0.38855 -0.05301 -0.42605 -0.05023 " pathEditMode="relative" rAng="0" ptsTypes="aaA">
                                      <p:cBhvr>
                                        <p:cTn id="148" dur="2000" fill="hold"/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0" y="-230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671 C -0.06024 0.00162 -0.11997 0.01111 -0.19358 -0.00162 C -0.26753 -0.01389 -0.35469 -0.04537 -0.44167 -0.07685 " pathEditMode="relative" rAng="0" ptsTypes="aaA">
                                      <p:cBhvr>
                                        <p:cTn id="150" dur="2000" fill="hold"/>
                                        <p:tgtEl>
                                          <p:spTgt spid="98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00" y="-260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848 C -0.08872 -0.01899 -0.17726 -0.00926 -0.25729 -0.01575 C -0.33715 -0.022 -0.40851 -0.04375 -0.47934 -0.06551 " pathEditMode="relative" rAng="0" ptsTypes="aaA">
                                      <p:cBhvr>
                                        <p:cTn id="152" dur="2000" fill="hold"/>
                                        <p:tgtEl>
                                          <p:spTgt spid="98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0" y="-90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98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3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98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98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300"/>
                            </p:stCondLst>
                            <p:childTnLst>
                              <p:par>
                                <p:cTn id="16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972 C -0.02743 -0.00671 -0.05434 -0.02222 -0.07865 -0.02222 C -0.10295 -0.02153 -0.12466 -0.0044 -0.14584 0.01459 " pathEditMode="relative" rAng="0" ptsTypes="aaA">
                                      <p:cBhvr>
                                        <p:cTn id="168" dur="2000" fill="hold"/>
                                        <p:tgtEl>
                                          <p:spTgt spid="98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0" y="-140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2.22222E-6 C -0.025 0.09236 -0.04427 0.18519 -0.01684 0.24074 C 0.01111 0.2963 0.08646 0.31459 0.1625 0.33334 " pathEditMode="relative" rAng="0" ptsTypes="aaA">
                                      <p:cBhvr>
                                        <p:cTn id="170" dur="2000" fill="hold"/>
                                        <p:tgtEl>
                                          <p:spTgt spid="98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33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8" grpId="0" animBg="1"/>
      <p:bldP spid="2" grpId="0" animBg="1"/>
      <p:bldP spid="3" grpId="0" animBg="1"/>
      <p:bldP spid="98337" grpId="0" animBg="1"/>
      <p:bldP spid="98337" grpId="1" animBg="1"/>
      <p:bldP spid="98338" grpId="0" animBg="1"/>
      <p:bldP spid="98338" grpId="1" animBg="1"/>
      <p:bldP spid="4" grpId="0"/>
      <p:bldP spid="98341" grpId="0" animBg="1"/>
      <p:bldP spid="98343" grpId="0" animBg="1"/>
      <p:bldP spid="98344" grpId="0" animBg="1"/>
      <p:bldP spid="983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4" name="Picture 16"/>
          <p:cNvPicPr>
            <a:picLocks noChangeAspect="1" noChangeArrowheads="1"/>
          </p:cNvPicPr>
          <p:nvPr/>
        </p:nvPicPr>
        <p:blipFill>
          <a:blip r:embed="rId2" cstate="print"/>
          <a:srcRect l="20952" t="4571" r="19524"/>
          <a:stretch>
            <a:fillRect/>
          </a:stretch>
        </p:blipFill>
        <p:spPr bwMode="auto">
          <a:xfrm>
            <a:off x="247650" y="1628778"/>
            <a:ext cx="4870450" cy="451486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>
            <a:innerShdw blurRad="482600" dist="190500" dir="10500000">
              <a:prstClr val="black">
                <a:alpha val="50000"/>
              </a:prstClr>
            </a:innerShdw>
          </a:effectLst>
        </p:spPr>
      </p:pic>
      <p:pic>
        <p:nvPicPr>
          <p:cNvPr id="16" name="Picture 4" descr="sahefa_before"/>
          <p:cNvPicPr>
            <a:picLocks noChangeAspect="1" noChangeArrowheads="1"/>
          </p:cNvPicPr>
          <p:nvPr/>
        </p:nvPicPr>
        <p:blipFill>
          <a:blip r:embed="rId3" cstate="print"/>
          <a:srcRect l="5000" t="4816" r="5000" b="3400"/>
          <a:stretch>
            <a:fillRect/>
          </a:stretch>
        </p:blipFill>
        <p:spPr bwMode="auto">
          <a:xfrm>
            <a:off x="5365750" y="1657350"/>
            <a:ext cx="4375150" cy="4425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2166938" y="2571750"/>
            <a:ext cx="1733550" cy="1214438"/>
          </a:xfrm>
          <a:prstGeom prst="rect">
            <a:avLst/>
          </a:prstGeom>
          <a:noFill/>
          <a:ln w="73025">
            <a:solidFill>
              <a:srgbClr val="99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ar-EG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38900" y="1123950"/>
            <a:ext cx="2393950" cy="457200"/>
          </a:xfrm>
          <a:prstGeom prst="roundRect">
            <a:avLst/>
          </a:prstGeom>
          <a:solidFill>
            <a:srgbClr val="152443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indent="-449263" algn="ctr" rtl="1" eaLnBrk="0" hangingPunct="0">
              <a:lnSpc>
                <a:spcPct val="93000"/>
              </a:lnSpc>
              <a:buClr>
                <a:srgbClr val="990000"/>
              </a:buClr>
              <a:buSzPct val="100000"/>
              <a:defRPr/>
            </a:pPr>
            <a:r>
              <a:rPr lang="ar-EG" altLang="ja-JP" sz="2400" b="1" dirty="0">
                <a:solidFill>
                  <a:prstClr val="white"/>
                </a:solidFill>
                <a:latin typeface="Cambria" pitchFamily="18" charset="0"/>
                <a:cs typeface="DecoType Naskh" pitchFamily="2" charset="-78"/>
              </a:rPr>
              <a:t>صحيفة ورقية</a:t>
            </a:r>
            <a:endParaRPr lang="en-US" altLang="ja-JP" sz="2400" b="1" dirty="0">
              <a:solidFill>
                <a:prstClr val="white"/>
              </a:solidFill>
              <a:latin typeface="Cambria" pitchFamily="18" charset="0"/>
              <a:cs typeface="DecoType Naskh" pitchFamily="2" charset="-7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0200" y="2876550"/>
            <a:ext cx="14859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ar-EG" sz="1100" b="1">
                <a:solidFill>
                  <a:srgbClr val="FFFFFF"/>
                </a:solidFill>
                <a:latin typeface="Arial" charset="0"/>
                <a:ea typeface="Majalla UI"/>
              </a:rPr>
              <a:t>رقم قومي لقطعة الأرض</a:t>
            </a:r>
            <a:endParaRPr lang="en-US" sz="11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0200" y="3333750"/>
            <a:ext cx="14859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ar-EG" sz="1100" b="1">
                <a:solidFill>
                  <a:srgbClr val="FFFFFF"/>
                </a:solidFill>
                <a:latin typeface="Arial" charset="0"/>
                <a:ea typeface="Majalla UI"/>
              </a:rPr>
              <a:t>كروكي لقطعة الأرض</a:t>
            </a:r>
            <a:endParaRPr lang="en-US" sz="11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21" name="Straight Arrow Connector 20"/>
          <p:cNvCxnSpPr>
            <a:stCxn id="18" idx="0"/>
          </p:cNvCxnSpPr>
          <p:nvPr/>
        </p:nvCxnSpPr>
        <p:spPr>
          <a:xfrm rot="5400000" flipH="1" flipV="1">
            <a:off x="1061244" y="2204244"/>
            <a:ext cx="684212" cy="66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3"/>
          </p:cNvCxnSpPr>
          <p:nvPr/>
        </p:nvCxnSpPr>
        <p:spPr>
          <a:xfrm>
            <a:off x="1816100" y="3486150"/>
            <a:ext cx="3302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568450" y="1085850"/>
            <a:ext cx="2311400" cy="457200"/>
          </a:xfrm>
          <a:prstGeom prst="roundRect">
            <a:avLst/>
          </a:prstGeom>
          <a:solidFill>
            <a:srgbClr val="152443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indent="-449263" algn="ctr" rtl="1" eaLnBrk="0" hangingPunct="0">
              <a:lnSpc>
                <a:spcPct val="93000"/>
              </a:lnSpc>
              <a:buClr>
                <a:srgbClr val="990000"/>
              </a:buClr>
              <a:buSzPct val="100000"/>
              <a:defRPr/>
            </a:pPr>
            <a:r>
              <a:rPr lang="ar-EG" altLang="ja-JP" sz="2400" b="1">
                <a:solidFill>
                  <a:prstClr val="white"/>
                </a:solidFill>
                <a:latin typeface="Cambria" pitchFamily="18" charset="0"/>
                <a:cs typeface="DecoType Naskh" pitchFamily="2" charset="-78"/>
              </a:rPr>
              <a:t>صحيفة رقمية قانونية</a:t>
            </a:r>
            <a:endParaRPr lang="en-US" altLang="ja-JP" sz="2400" b="1">
              <a:solidFill>
                <a:prstClr val="white"/>
              </a:solidFill>
              <a:latin typeface="Cambria" pitchFamily="18" charset="0"/>
              <a:cs typeface="DecoType Naskh" pitchFamily="2" charset="-78"/>
            </a:endParaRP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54025" y="1928813"/>
            <a:ext cx="4622800" cy="257175"/>
          </a:xfrm>
          <a:prstGeom prst="rect">
            <a:avLst/>
          </a:prstGeom>
          <a:noFill/>
          <a:ln w="31750">
            <a:solidFill>
              <a:srgbClr val="9933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ar-EG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smtClean="0"/>
              <a:t>سند الملكية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30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smtClean="0"/>
              <a:t>عدد زيارات المواطن للمكاتب قبل وبعد الميكنة</a:t>
            </a:r>
            <a:endParaRPr lang="en-US" dirty="0"/>
          </a:p>
        </p:txBody>
      </p:sp>
      <p:graphicFrame>
        <p:nvGraphicFramePr>
          <p:cNvPr id="57" name="Object 2"/>
          <p:cNvGraphicFramePr>
            <a:graphicFrameLocks noGrp="1" noChangeAspect="1"/>
          </p:cNvGraphicFramePr>
          <p:nvPr/>
        </p:nvGraphicFramePr>
        <p:xfrm>
          <a:off x="4013200" y="4089400"/>
          <a:ext cx="5080000" cy="241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r:id="rId4" imgW="5084505" imgH="2414225" progId="Excel.Sheet.8">
                  <p:embed/>
                </p:oleObj>
              </mc:Choice>
              <mc:Fallback>
                <p:oleObj r:id="rId4" imgW="5084505" imgH="2414225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3200" y="4089400"/>
                        <a:ext cx="5080000" cy="241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6"/>
          <p:cNvGraphicFramePr>
            <a:graphicFrameLocks noGrp="1" noChangeAspect="1"/>
          </p:cNvGraphicFramePr>
          <p:nvPr/>
        </p:nvGraphicFramePr>
        <p:xfrm>
          <a:off x="0" y="1958975"/>
          <a:ext cx="3937000" cy="271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r:id="rId7" imgW="3938357" imgH="2719052" progId="Excel.Sheet.8">
                  <p:embed/>
                </p:oleObj>
              </mc:Choice>
              <mc:Fallback>
                <p:oleObj r:id="rId7" imgW="3938357" imgH="2719052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58975"/>
                        <a:ext cx="3937000" cy="2719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ounded Rectangle 58">
            <a:hlinkClick r:id="rId9" action="ppaction://hlinkfile"/>
          </p:cNvPr>
          <p:cNvSpPr/>
          <p:nvPr/>
        </p:nvSpPr>
        <p:spPr bwMode="auto">
          <a:xfrm>
            <a:off x="5257800" y="3124200"/>
            <a:ext cx="3657600" cy="914400"/>
          </a:xfrm>
          <a:prstGeom prst="roundRect">
            <a:avLst/>
          </a:prstGeom>
          <a:solidFill>
            <a:srgbClr val="152443"/>
          </a:solidFill>
          <a:ln w="9525" cap="flat" cmpd="sng" algn="ctr">
            <a:solidFill>
              <a:srgbClr val="ACCBF9">
                <a:lumMod val="2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449263" indent="-449263" algn="ctr" rtl="1" eaLnBrk="0" hangingPunct="0">
              <a:lnSpc>
                <a:spcPct val="93000"/>
              </a:lnSpc>
              <a:buClr>
                <a:srgbClr val="990000"/>
              </a:buClr>
              <a:buSzPct val="100000"/>
              <a:defRPr/>
            </a:pPr>
            <a:r>
              <a:rPr lang="ar-EG" altLang="ja-JP" sz="2000" b="1" kern="0" dirty="0">
                <a:solidFill>
                  <a:sysClr val="window" lastClr="FFFFFF"/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استخراج  شهادات القيود </a:t>
            </a:r>
            <a:r>
              <a:rPr lang="ar-EG" altLang="ja-JP" sz="2000" b="1" kern="0" dirty="0" smtClean="0">
                <a:solidFill>
                  <a:sysClr val="window" lastClr="FFFFFF"/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والمطابقة</a:t>
            </a:r>
          </a:p>
          <a:p>
            <a:pPr marL="449263" indent="-449263" algn="ctr" rtl="1" eaLnBrk="0" hangingPunct="0">
              <a:lnSpc>
                <a:spcPct val="93000"/>
              </a:lnSpc>
              <a:buClr>
                <a:srgbClr val="990000"/>
              </a:buClr>
              <a:buSzPct val="100000"/>
              <a:defRPr/>
            </a:pPr>
            <a:r>
              <a:rPr lang="ar-EG" altLang="ja-JP" sz="2000" b="1" kern="0" dirty="0" smtClean="0">
                <a:solidFill>
                  <a:sysClr val="window" lastClr="FFFFFF"/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قبل </a:t>
            </a:r>
            <a:r>
              <a:rPr lang="ar-EG" altLang="ja-JP" sz="2000" b="1" kern="0" dirty="0">
                <a:solidFill>
                  <a:sysClr val="window" lastClr="FFFFFF"/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وبعد الميكنة </a:t>
            </a:r>
            <a:endParaRPr lang="en-US" altLang="ja-JP" sz="2000" b="1" kern="0" dirty="0">
              <a:solidFill>
                <a:sysClr val="window" lastClr="FFFFFF"/>
              </a:solidFill>
              <a:latin typeface="Simplified Arabic" pitchFamily="18" charset="-78"/>
              <a:ea typeface="ＭＳ 明朝"/>
              <a:cs typeface="Simplified Arabic" pitchFamily="18" charset="-78"/>
            </a:endParaRPr>
          </a:p>
        </p:txBody>
      </p:sp>
      <p:sp>
        <p:nvSpPr>
          <p:cNvPr id="60" name="Rounded Rectangle 9">
            <a:hlinkClick r:id="rId9" action="ppaction://hlinkfile"/>
          </p:cNvPr>
          <p:cNvSpPr/>
          <p:nvPr/>
        </p:nvSpPr>
        <p:spPr bwMode="auto">
          <a:xfrm>
            <a:off x="7848600" y="4800600"/>
            <a:ext cx="1143000" cy="457200"/>
          </a:xfrm>
          <a:prstGeom prst="roundRect">
            <a:avLst/>
          </a:prstGeom>
          <a:solidFill>
            <a:srgbClr val="C4BD97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rtl="1">
              <a:defRPr/>
            </a:pPr>
            <a:r>
              <a:rPr lang="ar-EG" altLang="ja-JP" sz="1600" b="1" kern="0" dirty="0" smtClean="0">
                <a:solidFill>
                  <a:srgbClr val="ACCBF9">
                    <a:lumMod val="10000"/>
                  </a:srgbClr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الفترة </a:t>
            </a:r>
            <a:r>
              <a:rPr lang="ar-EG" altLang="ja-JP" sz="1600" b="1" kern="0" dirty="0">
                <a:solidFill>
                  <a:srgbClr val="ACCBF9">
                    <a:lumMod val="10000"/>
                  </a:srgbClr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الزمنية </a:t>
            </a:r>
            <a:endParaRPr lang="en-US" altLang="ja-JP" sz="1600" b="1" kern="0" dirty="0">
              <a:solidFill>
                <a:srgbClr val="ACCBF9">
                  <a:lumMod val="10000"/>
                </a:srgbClr>
              </a:solidFill>
              <a:latin typeface="Simplified Arabic" pitchFamily="18" charset="-78"/>
              <a:ea typeface="ＭＳ 明朝"/>
              <a:cs typeface="Simplified Arabic" pitchFamily="18" charset="-78"/>
            </a:endParaRPr>
          </a:p>
        </p:txBody>
      </p:sp>
      <p:sp>
        <p:nvSpPr>
          <p:cNvPr id="61" name="Rounded Rectangle 9">
            <a:hlinkClick r:id="rId9" action="ppaction://hlinkfile"/>
          </p:cNvPr>
          <p:cNvSpPr/>
          <p:nvPr/>
        </p:nvSpPr>
        <p:spPr bwMode="auto">
          <a:xfrm>
            <a:off x="1244600" y="2438400"/>
            <a:ext cx="838200" cy="304800"/>
          </a:xfrm>
          <a:prstGeom prst="roundRect">
            <a:avLst/>
          </a:prstGeom>
          <a:solidFill>
            <a:srgbClr val="C4BD97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justLow" rtl="1">
              <a:defRPr/>
            </a:pPr>
            <a:r>
              <a:rPr lang="ar-EG" altLang="ja-JP" sz="1600" b="1" kern="0">
                <a:solidFill>
                  <a:srgbClr val="ACCBF9">
                    <a:lumMod val="10000"/>
                  </a:srgbClr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26 مرة</a:t>
            </a:r>
            <a:endParaRPr lang="en-US" altLang="ja-JP" sz="1600" b="1" kern="0">
              <a:solidFill>
                <a:srgbClr val="ACCBF9">
                  <a:lumMod val="10000"/>
                </a:srgbClr>
              </a:solidFill>
              <a:latin typeface="Simplified Arabic" pitchFamily="18" charset="-78"/>
              <a:ea typeface="ＭＳ 明朝"/>
              <a:cs typeface="Simplified Arabic" pitchFamily="18" charset="-78"/>
            </a:endParaRPr>
          </a:p>
        </p:txBody>
      </p:sp>
      <p:sp>
        <p:nvSpPr>
          <p:cNvPr id="62" name="Rounded Rectangle 9">
            <a:hlinkClick r:id="rId9" action="ppaction://hlinkfile"/>
          </p:cNvPr>
          <p:cNvSpPr/>
          <p:nvPr/>
        </p:nvSpPr>
        <p:spPr bwMode="auto">
          <a:xfrm>
            <a:off x="2311400" y="3429000"/>
            <a:ext cx="762000" cy="304800"/>
          </a:xfrm>
          <a:prstGeom prst="roundRect">
            <a:avLst/>
          </a:prstGeom>
          <a:solidFill>
            <a:srgbClr val="C4BD97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justLow" rtl="1">
              <a:defRPr/>
            </a:pPr>
            <a:r>
              <a:rPr lang="ar-EG" altLang="ja-JP" sz="1600" b="1" kern="0" dirty="0">
                <a:solidFill>
                  <a:srgbClr val="ACCBF9">
                    <a:lumMod val="10000"/>
                  </a:srgbClr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3 مرات</a:t>
            </a:r>
            <a:endParaRPr lang="en-US" altLang="ja-JP" sz="1600" b="1" kern="0" dirty="0">
              <a:solidFill>
                <a:srgbClr val="ACCBF9">
                  <a:lumMod val="10000"/>
                </a:srgbClr>
              </a:solidFill>
              <a:latin typeface="Simplified Arabic" pitchFamily="18" charset="-78"/>
              <a:ea typeface="ＭＳ 明朝"/>
              <a:cs typeface="Simplified Arabic" pitchFamily="18" charset="-78"/>
            </a:endParaRPr>
          </a:p>
        </p:txBody>
      </p:sp>
      <p:sp>
        <p:nvSpPr>
          <p:cNvPr id="63" name="Rounded Rectangle 9">
            <a:hlinkClick r:id="rId9" action="ppaction://hlinkfile"/>
          </p:cNvPr>
          <p:cNvSpPr/>
          <p:nvPr/>
        </p:nvSpPr>
        <p:spPr bwMode="auto">
          <a:xfrm>
            <a:off x="5486400" y="4648200"/>
            <a:ext cx="685800" cy="304800"/>
          </a:xfrm>
          <a:prstGeom prst="roundRect">
            <a:avLst/>
          </a:prstGeom>
          <a:solidFill>
            <a:srgbClr val="C4BD97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rtl="1">
              <a:defRPr/>
            </a:pPr>
            <a:r>
              <a:rPr lang="ar-EG" altLang="ja-JP" sz="1600" b="1" kern="0">
                <a:solidFill>
                  <a:srgbClr val="ACCBF9">
                    <a:lumMod val="10000"/>
                  </a:srgbClr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يومان</a:t>
            </a:r>
            <a:endParaRPr lang="en-US" altLang="ja-JP" sz="1600" b="1" kern="0">
              <a:solidFill>
                <a:srgbClr val="ACCBF9">
                  <a:lumMod val="10000"/>
                </a:srgbClr>
              </a:solidFill>
              <a:latin typeface="Simplified Arabic" pitchFamily="18" charset="-78"/>
              <a:ea typeface="ＭＳ 明朝"/>
              <a:cs typeface="Simplified Arabic" pitchFamily="18" charset="-78"/>
            </a:endParaRPr>
          </a:p>
        </p:txBody>
      </p:sp>
      <p:sp>
        <p:nvSpPr>
          <p:cNvPr id="64" name="Rounded Rectangle 9">
            <a:hlinkClick r:id="rId9" action="ppaction://hlinkfile"/>
          </p:cNvPr>
          <p:cNvSpPr/>
          <p:nvPr/>
        </p:nvSpPr>
        <p:spPr bwMode="auto">
          <a:xfrm>
            <a:off x="7010400" y="5638800"/>
            <a:ext cx="838200" cy="304800"/>
          </a:xfrm>
          <a:prstGeom prst="roundRect">
            <a:avLst/>
          </a:prstGeom>
          <a:solidFill>
            <a:srgbClr val="C4BD97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rtl="1">
              <a:defRPr/>
            </a:pPr>
            <a:r>
              <a:rPr lang="ar-EG" altLang="ja-JP" sz="1400" b="1" kern="0" dirty="0">
                <a:solidFill>
                  <a:srgbClr val="ACCBF9">
                    <a:lumMod val="10000"/>
                  </a:srgbClr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15 دقيقة</a:t>
            </a:r>
            <a:endParaRPr lang="en-US" altLang="ja-JP" sz="1400" b="1" kern="0" dirty="0">
              <a:solidFill>
                <a:srgbClr val="ACCBF9">
                  <a:lumMod val="10000"/>
                </a:srgbClr>
              </a:solidFill>
              <a:latin typeface="Simplified Arabic" pitchFamily="18" charset="-78"/>
              <a:ea typeface="ＭＳ 明朝"/>
              <a:cs typeface="Simplified Arabic" pitchFamily="18" charset="-78"/>
            </a:endParaRPr>
          </a:p>
        </p:txBody>
      </p:sp>
      <p:sp>
        <p:nvSpPr>
          <p:cNvPr id="65" name="Rounded Rectangle 9">
            <a:hlinkClick r:id="rId9" action="ppaction://hlinkfile"/>
          </p:cNvPr>
          <p:cNvSpPr/>
          <p:nvPr/>
        </p:nvSpPr>
        <p:spPr bwMode="auto">
          <a:xfrm>
            <a:off x="3657600" y="2743200"/>
            <a:ext cx="1143000" cy="457200"/>
          </a:xfrm>
          <a:prstGeom prst="roundRect">
            <a:avLst/>
          </a:prstGeom>
          <a:solidFill>
            <a:srgbClr val="C4BD97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justLow" rtl="1">
              <a:defRPr/>
            </a:pPr>
            <a:r>
              <a:rPr lang="ar-EG" altLang="ja-JP" sz="1600" b="1" kern="0" dirty="0">
                <a:solidFill>
                  <a:srgbClr val="ACCBF9">
                    <a:lumMod val="10000"/>
                  </a:srgbClr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عدد الزيارات </a:t>
            </a:r>
            <a:endParaRPr lang="en-US" altLang="ja-JP" sz="1600" b="1" kern="0" dirty="0">
              <a:solidFill>
                <a:srgbClr val="ACCBF9">
                  <a:lumMod val="10000"/>
                </a:srgbClr>
              </a:solidFill>
              <a:latin typeface="Simplified Arabic" pitchFamily="18" charset="-78"/>
              <a:ea typeface="ＭＳ 明朝"/>
              <a:cs typeface="Simplified Arabic" pitchFamily="18" charset="-78"/>
            </a:endParaRPr>
          </a:p>
        </p:txBody>
      </p:sp>
      <p:graphicFrame>
        <p:nvGraphicFramePr>
          <p:cNvPr id="66" name="Table 65"/>
          <p:cNvGraphicFramePr>
            <a:graphicFrameLocks noGrp="1"/>
          </p:cNvGraphicFramePr>
          <p:nvPr/>
        </p:nvGraphicFramePr>
        <p:xfrm>
          <a:off x="5257800" y="1143000"/>
          <a:ext cx="3276600" cy="1584960"/>
        </p:xfrm>
        <a:graphic>
          <a:graphicData uri="http://schemas.openxmlformats.org/drawingml/2006/table">
            <a:tbl>
              <a:tblPr firstRow="1" bandRow="1"/>
              <a:tblGrid>
                <a:gridCol w="3017817"/>
                <a:gridCol w="258783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زيارات المواطن بعد الميكنة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م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تقديم الطلب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Simplified Arabic" pitchFamily="18" charset="-78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Simplified Arabic" pitchFamily="18" charset="-78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توثيق العقد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Simplified Arabic" pitchFamily="18" charset="-78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Simplified Arabic" pitchFamily="18" charset="-78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استلام الصحيفة العقارية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Simplified Arabic" pitchFamily="18" charset="-78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Simplified Arabic" pitchFamily="18" charset="-78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67" name="Rounded Rectangle 66"/>
          <p:cNvSpPr/>
          <p:nvPr/>
        </p:nvSpPr>
        <p:spPr>
          <a:xfrm>
            <a:off x="228600" y="5715000"/>
            <a:ext cx="4724400" cy="685800"/>
          </a:xfrm>
          <a:prstGeom prst="roundRect">
            <a:avLst/>
          </a:prstGeom>
          <a:solidFill>
            <a:srgbClr val="C4BD97"/>
          </a:solidFill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rtl="1">
              <a:defRPr/>
            </a:pPr>
            <a:r>
              <a:rPr lang="ar-EG" altLang="ja-JP" b="1" kern="0" dirty="0">
                <a:solidFill>
                  <a:srgbClr val="ACCBF9">
                    <a:lumMod val="10000"/>
                  </a:srgbClr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استخراج شهادات القيود والمطابقة – الصحائف العقارية </a:t>
            </a:r>
          </a:p>
          <a:p>
            <a:pPr algn="ctr" rtl="1">
              <a:defRPr/>
            </a:pPr>
            <a:r>
              <a:rPr lang="ar-EG" altLang="ja-JP" b="1" kern="0" dirty="0">
                <a:solidFill>
                  <a:srgbClr val="ACCBF9">
                    <a:lumMod val="10000"/>
                  </a:srgbClr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 من المأمورية بدلا من مكتب السجل </a:t>
            </a:r>
            <a:r>
              <a:rPr lang="ar-EG" altLang="ja-JP" b="1" kern="0" dirty="0" smtClean="0">
                <a:solidFill>
                  <a:srgbClr val="ACCBF9">
                    <a:lumMod val="10000"/>
                  </a:srgbClr>
                </a:solidFill>
                <a:latin typeface="Simplified Arabic" pitchFamily="18" charset="-78"/>
                <a:ea typeface="ＭＳ 明朝"/>
                <a:cs typeface="Simplified Arabic" pitchFamily="18" charset="-78"/>
              </a:rPr>
              <a:t>العيني</a:t>
            </a:r>
            <a:endParaRPr lang="ar-EG" altLang="ja-JP" b="1" kern="0" dirty="0">
              <a:solidFill>
                <a:srgbClr val="ACCBF9">
                  <a:lumMod val="10000"/>
                </a:srgbClr>
              </a:solidFill>
              <a:latin typeface="Simplified Arabic" pitchFamily="18" charset="-78"/>
              <a:ea typeface="ＭＳ 明朝"/>
              <a:cs typeface="Simplified Arabic" pitchFamily="18" charset="-78"/>
            </a:endParaRPr>
          </a:p>
        </p:txBody>
      </p:sp>
      <p:sp>
        <p:nvSpPr>
          <p:cNvPr id="68" name="Explosion 1 67"/>
          <p:cNvSpPr/>
          <p:nvPr/>
        </p:nvSpPr>
        <p:spPr>
          <a:xfrm>
            <a:off x="0" y="4648200"/>
            <a:ext cx="1828800" cy="1143000"/>
          </a:xfrm>
          <a:prstGeom prst="irregularSeal1">
            <a:avLst/>
          </a:prstGeom>
          <a:solidFill>
            <a:srgbClr val="4A66AC">
              <a:lumMod val="50000"/>
            </a:srgbClr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ar-EG" sz="1600" b="1" kern="0" dirty="0">
                <a:solidFill>
                  <a:srgbClr val="FFFF00"/>
                </a:solidFill>
                <a:latin typeface="Simplified Arabic" pitchFamily="18" charset="-78"/>
                <a:cs typeface="Simplified Arabic" pitchFamily="18" charset="-78"/>
              </a:rPr>
              <a:t>وقت أقل جهد أقل</a:t>
            </a:r>
            <a:endParaRPr lang="en-US" sz="1600" b="1" kern="0" dirty="0">
              <a:solidFill>
                <a:srgbClr val="FFFF00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61682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0" name="Picture 2" descr="camera_icon.png image by martyt76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 bwMode="auto">
          <a:xfrm>
            <a:off x="8126016" y="2214563"/>
            <a:ext cx="1470421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AutoShape 14"/>
          <p:cNvSpPr>
            <a:spLocks noChangeArrowheads="1"/>
          </p:cNvSpPr>
          <p:nvPr/>
        </p:nvSpPr>
        <p:spPr bwMode="auto">
          <a:xfrm>
            <a:off x="7630781" y="857551"/>
            <a:ext cx="2120471" cy="304800"/>
          </a:xfrm>
          <a:prstGeom prst="roundRect">
            <a:avLst>
              <a:gd name="adj" fmla="val 16667"/>
            </a:avLst>
          </a:prstGeom>
          <a:solidFill>
            <a:srgbClr val="10253F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EG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عدد المواقع الكلي</a:t>
            </a:r>
            <a:endParaRPr lang="en-US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AutoShape 14"/>
          <p:cNvSpPr>
            <a:spLocks noChangeArrowheads="1"/>
          </p:cNvSpPr>
          <p:nvPr/>
        </p:nvSpPr>
        <p:spPr bwMode="auto">
          <a:xfrm>
            <a:off x="5953919" y="857250"/>
            <a:ext cx="1320800" cy="325438"/>
          </a:xfrm>
          <a:prstGeom prst="roundRect">
            <a:avLst>
              <a:gd name="adj" fmla="val 16667"/>
            </a:avLst>
          </a:prstGeom>
          <a:solidFill>
            <a:srgbClr val="10253F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ar-EG" b="1" dirty="0">
                <a:solidFill>
                  <a:prstClr val="white"/>
                </a:solidFill>
                <a:latin typeface="Arial" charset="0"/>
                <a:cs typeface="Arial" charset="0"/>
              </a:rPr>
              <a:t>94</a:t>
            </a:r>
            <a:endParaRPr lang="en-US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30" name="Picture 4" descr="C:\Documents and Settings\Boqloz\Desktop\pic\pic\pic2\12.JPG"/>
          <p:cNvPicPr>
            <a:picLocks noChangeAspect="1" noChangeArrowheads="1"/>
          </p:cNvPicPr>
          <p:nvPr/>
        </p:nvPicPr>
        <p:blipFill>
          <a:blip r:embed="rId4" cstate="print"/>
          <a:srcRect t="13229" b="14009"/>
          <a:stretch>
            <a:fillRect/>
          </a:stretch>
        </p:blipFill>
        <p:spPr bwMode="auto">
          <a:xfrm>
            <a:off x="5421052" y="2708920"/>
            <a:ext cx="2999000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Picture 2" descr="F:\tawthiq-photo\YOS_02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56790">
            <a:off x="2740561" y="4606902"/>
            <a:ext cx="2482052" cy="168100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2" name="Picture 2" descr="C:\Documents and Settings\Boqloz\Desktop\pic\pic\pic2\8.JPG"/>
          <p:cNvPicPr>
            <a:picLocks noChangeAspect="1" noChangeArrowheads="1"/>
          </p:cNvPicPr>
          <p:nvPr/>
        </p:nvPicPr>
        <p:blipFill>
          <a:blip r:embed="rId6" cstate="print"/>
          <a:srcRect t="11111" b="11111"/>
          <a:stretch>
            <a:fillRect/>
          </a:stretch>
        </p:blipFill>
        <p:spPr bwMode="auto">
          <a:xfrm>
            <a:off x="662523" y="2708920"/>
            <a:ext cx="2841963" cy="1860238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3" name="Explosion 1 32">
            <a:hlinkClick r:id="" action="ppaction://noaction"/>
          </p:cNvPr>
          <p:cNvSpPr/>
          <p:nvPr/>
        </p:nvSpPr>
        <p:spPr>
          <a:xfrm>
            <a:off x="7346950" y="4267200"/>
            <a:ext cx="2476491" cy="2143116"/>
          </a:xfrm>
          <a:prstGeom prst="irregularSeal1">
            <a:avLst/>
          </a:prstGeom>
          <a:solidFill>
            <a:srgbClr val="10253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EG" sz="16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صور لأعمال التطوير والتحديث بالمشروع</a:t>
            </a:r>
            <a:endParaRPr lang="en-US" sz="1600" b="1" dirty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3200" dirty="0" smtClean="0">
                <a:cs typeface="DecoType Naskh" pitchFamily="2" charset="-78"/>
              </a:rPr>
              <a:t>بنية تحتية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32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3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1" y="1276352"/>
            <a:ext cx="1656160" cy="24384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324618" name="Text Box 10"/>
          <p:cNvSpPr txBox="1">
            <a:spLocks noChangeArrowheads="1"/>
          </p:cNvSpPr>
          <p:nvPr/>
        </p:nvSpPr>
        <p:spPr bwMode="auto">
          <a:xfrm>
            <a:off x="4292600" y="4527551"/>
            <a:ext cx="4875644" cy="670183"/>
          </a:xfrm>
          <a:prstGeom prst="rect">
            <a:avLst/>
          </a:prstGeom>
          <a:solidFill>
            <a:srgbClr val="10253F"/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 eaLnBrk="0" hangingPunct="0">
              <a:lnSpc>
                <a:spcPct val="93000"/>
              </a:lnSpc>
              <a:spcBef>
                <a:spcPct val="50000"/>
              </a:spcBef>
              <a:buClr>
                <a:srgbClr val="FF9900"/>
              </a:buClr>
              <a:buSzPct val="100000"/>
            </a:pPr>
            <a:r>
              <a:rPr lang="ar-EG" sz="2000" b="1" dirty="0" smtClean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يتم </a:t>
            </a:r>
            <a:r>
              <a:rPr lang="ar-EG" sz="20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ارسال ملف يحتوى على استمارة الرفع الحقلى  الى المديرية من خلال </a:t>
            </a:r>
            <a:r>
              <a:rPr lang="en-US" sz="20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GPRS </a:t>
            </a:r>
            <a:r>
              <a:rPr lang="ar-EG" sz="20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 من خلال شبكة </a:t>
            </a:r>
            <a:r>
              <a:rPr lang="en-US" sz="2000" b="1" dirty="0" smtClean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GSM</a:t>
            </a:r>
            <a:endParaRPr lang="en-US" sz="2000" b="1" dirty="0">
              <a:solidFill>
                <a:prstClr val="white"/>
              </a:solidFill>
              <a:latin typeface="Simplified Arabic" pitchFamily="18" charset="-78"/>
              <a:ea typeface="MS Gothic" pitchFamily="49" charset="-128"/>
              <a:cs typeface="Simplified Arabic" pitchFamily="18" charset="-78"/>
            </a:endParaRPr>
          </a:p>
        </p:txBody>
      </p:sp>
      <p:sp>
        <p:nvSpPr>
          <p:cNvPr id="324619" name="Text Box 11"/>
          <p:cNvSpPr txBox="1">
            <a:spLocks noChangeArrowheads="1"/>
          </p:cNvSpPr>
          <p:nvPr/>
        </p:nvSpPr>
        <p:spPr bwMode="auto">
          <a:xfrm>
            <a:off x="4292600" y="2643183"/>
            <a:ext cx="4870450" cy="956416"/>
          </a:xfrm>
          <a:prstGeom prst="rect">
            <a:avLst/>
          </a:prstGeom>
          <a:solidFill>
            <a:srgbClr val="10253F"/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 eaLnBrk="0" hangingPunct="0">
              <a:lnSpc>
                <a:spcPct val="93000"/>
              </a:lnSpc>
              <a:spcBef>
                <a:spcPct val="50000"/>
              </a:spcBef>
              <a:buClr>
                <a:srgbClr val="FF9900"/>
              </a:buClr>
              <a:buSzPct val="100000"/>
            </a:pPr>
            <a:r>
              <a:rPr lang="ar-EG" sz="2000" b="1" dirty="0" smtClean="0">
                <a:solidFill>
                  <a:prstClr val="white"/>
                </a:solidFill>
                <a:latin typeface="Simplified Arabic" pitchFamily="18" charset="-78"/>
                <a:ea typeface="MS Gothic" pitchFamily="49" charset="-128"/>
                <a:cs typeface="Simplified Arabic" pitchFamily="18" charset="-78"/>
              </a:rPr>
              <a:t>يتم </a:t>
            </a:r>
            <a:r>
              <a:rPr lang="ar-EG" sz="2000" b="1" dirty="0">
                <a:solidFill>
                  <a:prstClr val="white"/>
                </a:solidFill>
                <a:latin typeface="Simplified Arabic" pitchFamily="18" charset="-78"/>
                <a:ea typeface="MS Gothic" pitchFamily="49" charset="-128"/>
                <a:cs typeface="Simplified Arabic" pitchFamily="18" charset="-78"/>
              </a:rPr>
              <a:t>اخذ الارصاد من الموقع على القطع محل التعامل ورسم الكروكى الخاص بها بدقة تصل الى اقل من </a:t>
            </a:r>
            <a:r>
              <a:rPr lang="ar-EG" sz="2000" b="1" dirty="0" smtClean="0">
                <a:solidFill>
                  <a:prstClr val="white"/>
                </a:solidFill>
                <a:latin typeface="Simplified Arabic" pitchFamily="18" charset="-78"/>
                <a:ea typeface="MS Gothic" pitchFamily="49" charset="-128"/>
                <a:cs typeface="Simplified Arabic" pitchFamily="18" charset="-78"/>
              </a:rPr>
              <a:t>سنتيمتر</a:t>
            </a:r>
            <a:endParaRPr lang="ar-EG" sz="2000" b="1" dirty="0">
              <a:solidFill>
                <a:prstClr val="white"/>
              </a:solidFill>
              <a:latin typeface="Simplified Arabic" pitchFamily="18" charset="-78"/>
              <a:ea typeface="MS Gothic" pitchFamily="49" charset="-128"/>
              <a:cs typeface="Simplified Arabic" pitchFamily="18" charset="-78"/>
            </a:endParaRPr>
          </a:p>
        </p:txBody>
      </p:sp>
      <p:pic>
        <p:nvPicPr>
          <p:cNvPr id="324620" name="Picture 12" descr="juno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495800"/>
            <a:ext cx="1651000" cy="15240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4267200" y="1415466"/>
            <a:ext cx="4902200" cy="584775"/>
          </a:xfrm>
          <a:prstGeom prst="rect">
            <a:avLst/>
          </a:prstGeom>
          <a:solidFill>
            <a:srgbClr val="10253F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EG" sz="1600" b="1" dirty="0" smtClean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أجهزة مسح حقلي بمديريات المساحة بالمحافظات</a:t>
            </a:r>
          </a:p>
          <a:p>
            <a:pPr algn="ctr" rtl="1"/>
            <a:r>
              <a:rPr lang="ar-EG" sz="1600" b="1" dirty="0" smtClean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(</a:t>
            </a:r>
            <a:r>
              <a:rPr lang="en-US" sz="16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GPS – Total Station</a:t>
            </a:r>
            <a:r>
              <a:rPr lang="ar-EG" sz="16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)</a:t>
            </a:r>
            <a:r>
              <a:rPr lang="ar-SA" sz="16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: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err="1" smtClean="0"/>
              <a:t>انشاء</a:t>
            </a:r>
            <a:r>
              <a:rPr lang="ar-EG" dirty="0" smtClean="0"/>
              <a:t> شبكة للثوابت </a:t>
            </a:r>
            <a:r>
              <a:rPr lang="ar-EG" dirty="0" err="1" smtClean="0"/>
              <a:t>الارضية</a:t>
            </a:r>
            <a:r>
              <a:rPr lang="ar-EG" dirty="0" smtClean="0"/>
              <a:t> ومحطات رصد مرجعية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672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smtClean="0"/>
              <a:t>مؤشرات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5861050" y="1600201"/>
            <a:ext cx="3219450" cy="48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1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ar-EG" sz="2800" b="1" spc="50" dirty="0" smtClean="0">
                <a:ln w="11430"/>
                <a:solidFill>
                  <a:srgbClr val="10253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T Bold"/>
                <a:cs typeface="PT Bold Heading" pitchFamily="2" charset="-78"/>
              </a:rPr>
              <a:t>المسطحات الخاضعة للسجل العيني الزراعي بالجمهورية</a:t>
            </a:r>
            <a:endParaRPr lang="ar-EG" sz="2800" b="1" spc="50" dirty="0">
              <a:ln w="11430"/>
              <a:solidFill>
                <a:srgbClr val="10253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PT Bold"/>
              <a:cs typeface="PT Bold Heading" pitchFamily="2" charset="-78"/>
            </a:endParaRPr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>
            <p:extLst/>
          </p:nvPr>
        </p:nvGraphicFramePr>
        <p:xfrm>
          <a:off x="-92869" y="889000"/>
          <a:ext cx="5787100" cy="392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Worksheet" r:id="rId4" imgW="5343406" imgH="3924294" progId="Excel.Sheet.8">
                  <p:embed/>
                </p:oleObj>
              </mc:Choice>
              <mc:Fallback>
                <p:oleObj name="Worksheet" r:id="rId4" imgW="5343406" imgH="392429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2869" y="889000"/>
                        <a:ext cx="5787100" cy="3925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ounded Rectangle 9">
            <a:hlinkClick r:id="rId6" action="ppaction://hlinkfile"/>
          </p:cNvPr>
          <p:cNvSpPr>
            <a:spLocks noChangeArrowheads="1"/>
          </p:cNvSpPr>
          <p:nvPr/>
        </p:nvSpPr>
        <p:spPr bwMode="auto">
          <a:xfrm rot="16200000">
            <a:off x="-844550" y="2228850"/>
            <a:ext cx="2514600" cy="495300"/>
          </a:xfrm>
          <a:prstGeom prst="roundRect">
            <a:avLst>
              <a:gd name="adj" fmla="val 16667"/>
            </a:avLst>
          </a:prstGeom>
          <a:solidFill>
            <a:srgbClr val="10253F"/>
          </a:solidFill>
          <a:ln w="38100" algn="ctr">
            <a:solidFill>
              <a:sysClr val="window" lastClr="FFFFFF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ar-EG" sz="2000" b="1" kern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مليون فدان</a:t>
            </a:r>
            <a:endParaRPr lang="en-US" sz="2000" b="1" kern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36" name="AutoShape 5"/>
          <p:cNvSpPr>
            <a:spLocks noChangeArrowheads="1"/>
          </p:cNvSpPr>
          <p:nvPr/>
        </p:nvSpPr>
        <p:spPr bwMode="auto">
          <a:xfrm rot="10705612" flipH="1">
            <a:off x="2476500" y="4341814"/>
            <a:ext cx="2474781" cy="898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04 h 21600"/>
              <a:gd name="T14" fmla="*/ 19469 w 21600"/>
              <a:gd name="T15" fmla="*/ 80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040" y="0"/>
                </a:lnTo>
                <a:lnTo>
                  <a:pt x="15040" y="4104"/>
                </a:lnTo>
                <a:lnTo>
                  <a:pt x="12427" y="4104"/>
                </a:lnTo>
                <a:cubicBezTo>
                  <a:pt x="5564" y="4104"/>
                  <a:pt x="0" y="7710"/>
                  <a:pt x="0" y="12158"/>
                </a:cubicBezTo>
                <a:lnTo>
                  <a:pt x="0" y="21600"/>
                </a:lnTo>
                <a:lnTo>
                  <a:pt x="4037" y="21600"/>
                </a:lnTo>
                <a:lnTo>
                  <a:pt x="4037" y="12158"/>
                </a:lnTo>
                <a:cubicBezTo>
                  <a:pt x="4037" y="9891"/>
                  <a:pt x="7793" y="8054"/>
                  <a:pt x="12427" y="8054"/>
                </a:cubicBezTo>
                <a:lnTo>
                  <a:pt x="15040" y="8054"/>
                </a:lnTo>
                <a:lnTo>
                  <a:pt x="15040" y="12158"/>
                </a:lnTo>
                <a:close/>
              </a:path>
            </a:pathLst>
          </a:custGeom>
          <a:solidFill>
            <a:srgbClr val="85DFD0">
              <a:alpha val="50195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ar-EG" kern="0">
              <a:solidFill>
                <a:sysClr val="windowText" lastClr="000000"/>
              </a:solidFill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1540933" y="5283200"/>
            <a:ext cx="3714750" cy="762000"/>
          </a:xfrm>
          <a:prstGeom prst="rect">
            <a:avLst/>
          </a:prstGeom>
          <a:solidFill>
            <a:srgbClr val="10253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ar-SA" sz="2400" u="sng" kern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توزيع المسطحات</a:t>
            </a:r>
            <a:br>
              <a:rPr lang="ar-SA" sz="2400" u="sng" kern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</a:br>
            <a:r>
              <a:rPr lang="ar-SA" sz="2400" u="sng" kern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حسب الاستخدام</a:t>
            </a:r>
            <a:endParaRPr lang="en-US" sz="2400" u="sng" kern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graphicFrame>
        <p:nvGraphicFramePr>
          <p:cNvPr id="38" name="Object 3"/>
          <p:cNvGraphicFramePr>
            <a:graphicFrameLocks noChangeAspect="1"/>
          </p:cNvGraphicFramePr>
          <p:nvPr>
            <p:extLst/>
          </p:nvPr>
        </p:nvGraphicFramePr>
        <p:xfrm>
          <a:off x="4529931" y="3098800"/>
          <a:ext cx="5787100" cy="391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Worksheet" r:id="rId8" imgW="5343406" imgH="3924294" progId="Excel.Sheet.8">
                  <p:embed/>
                </p:oleObj>
              </mc:Choice>
              <mc:Fallback>
                <p:oleObj name="Worksheet" r:id="rId8" imgW="5343406" imgH="392429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931" y="3098800"/>
                        <a:ext cx="5787100" cy="3919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ounded Rectangle 38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7346950" y="4038600"/>
            <a:ext cx="1898650" cy="381000"/>
          </a:xfrm>
          <a:prstGeom prst="roundRect">
            <a:avLst>
              <a:gd name="adj" fmla="val 16667"/>
            </a:avLst>
          </a:prstGeom>
          <a:solidFill>
            <a:srgbClr val="10253F"/>
          </a:solidFill>
          <a:ln w="38100" algn="ctr">
            <a:solidFill>
              <a:sysClr val="window" lastClr="FFFFFF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ar-SA" sz="1600" b="1" kern="0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المساحة بالألف فدان</a:t>
            </a:r>
            <a:endParaRPr lang="en-US" sz="1600" b="1" kern="0" dirty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831614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smtClean="0"/>
              <a:t>مؤشرات</a:t>
            </a:r>
            <a:endParaRPr lang="en-US" dirty="0"/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4210050" y="1066801"/>
            <a:ext cx="5423470" cy="48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1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ar-EG" sz="2800" b="1" spc="50" dirty="0" smtClean="0">
                <a:ln w="11430"/>
                <a:solidFill>
                  <a:srgbClr val="10253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PT Bold"/>
                <a:cs typeface="PT Bold Heading" pitchFamily="2" charset="-78"/>
              </a:rPr>
              <a:t>نسب مسطحات أقاليم الجمهورية الزراعية المسجلة عينيا</a:t>
            </a:r>
            <a:endParaRPr lang="ar-EG" sz="2800" b="1" spc="50" dirty="0">
              <a:ln w="11430"/>
              <a:solidFill>
                <a:srgbClr val="10253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PT Bold"/>
              <a:cs typeface="PT Bold Heading" pitchFamily="2" charset="-78"/>
            </a:endParaRPr>
          </a:p>
        </p:txBody>
      </p:sp>
      <p:graphicFrame>
        <p:nvGraphicFramePr>
          <p:cNvPr id="5122" name="Chart 27"/>
          <p:cNvGraphicFramePr>
            <a:graphicFrameLocks/>
          </p:cNvGraphicFramePr>
          <p:nvPr/>
        </p:nvGraphicFramePr>
        <p:xfrm>
          <a:off x="1651000" y="1397000"/>
          <a:ext cx="6604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r:id="rId4" imgW="6096528" imgH="4066384" progId="Excel.Sheet.8">
                  <p:embed/>
                </p:oleObj>
              </mc:Choice>
              <mc:Fallback>
                <p:oleObj r:id="rId4" imgW="6096528" imgH="4066384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0" y="1397000"/>
                        <a:ext cx="66040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5842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1287463"/>
            <a:ext cx="9144000" cy="3200400"/>
          </a:xfrm>
          <a:prstGeom prst="rect">
            <a:avLst/>
          </a:prstGeom>
          <a:solidFill>
            <a:schemeClr val="bg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mbria"/>
              <a:cs typeface="DecoType Naskh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1000" y="990600"/>
            <a:ext cx="9144000" cy="381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lnSpc>
                <a:spcPct val="200000"/>
              </a:lnSpc>
              <a:defRPr/>
            </a:pPr>
            <a:endParaRPr lang="ar-EG" sz="3200" b="1" dirty="0">
              <a:solidFill>
                <a:srgbClr val="1F497D">
                  <a:lumMod val="5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  <a:p>
            <a:pPr algn="ctr" rtl="1">
              <a:lnSpc>
                <a:spcPct val="200000"/>
              </a:lnSpc>
              <a:defRPr/>
            </a:pPr>
            <a:r>
              <a:rPr lang="ar-EG" sz="3200" b="1" dirty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تطوير منظومة الحيازة الزراعية</a:t>
            </a:r>
          </a:p>
        </p:txBody>
      </p:sp>
      <p:pic>
        <p:nvPicPr>
          <p:cNvPr id="6" name="Picture 3" descr="C:\Users\rsorour\Desktop\Pictur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1257659"/>
            <a:ext cx="1569071" cy="113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0" descr="12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295401"/>
            <a:ext cx="2066064" cy="99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6809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8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773857" fontAlgn="base">
              <a:spcAft>
                <a:spcPct val="0"/>
              </a:spcAft>
            </a:pPr>
            <a:r>
              <a:rPr lang="ar-EG" dirty="0"/>
              <a:t>تطوير منظومة الحيازة الزراعية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169894" y="1165411"/>
            <a:ext cx="8431472" cy="596005"/>
          </a:xfrm>
          <a:prstGeom prst="roundRect">
            <a:avLst/>
          </a:prstGeom>
          <a:gradFill rotWithShape="1">
            <a:gsLst>
              <a:gs pos="0">
                <a:srgbClr val="297FD5">
                  <a:shade val="51000"/>
                  <a:satMod val="130000"/>
                </a:srgbClr>
              </a:gs>
              <a:gs pos="80000">
                <a:srgbClr val="297FD5">
                  <a:shade val="93000"/>
                  <a:satMod val="130000"/>
                </a:srgbClr>
              </a:gs>
              <a:gs pos="100000">
                <a:srgbClr val="297FD5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297FD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ＭＳ ゴシック" panose="020B0609070205080204" pitchFamily="49" charset="-128"/>
                <a:cs typeface="Arial" panose="020B0604020202020204" pitchFamily="34" charset="0"/>
              </a:rPr>
              <a:t>التعامل مع المواطن من خلال بطاقة حيازة الكترونية مرتبطة برقم قومي للحيازة</a:t>
            </a:r>
            <a:endParaRPr kumimoji="0" lang="en-US" altLang="ja-JP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169894" y="2201030"/>
            <a:ext cx="8458200" cy="654378"/>
          </a:xfrm>
          <a:prstGeom prst="roundRect">
            <a:avLst>
              <a:gd name="adj" fmla="val 21291"/>
            </a:avLst>
          </a:prstGeom>
          <a:gradFill rotWithShape="1">
            <a:gsLst>
              <a:gs pos="0">
                <a:srgbClr val="297FD5">
                  <a:shade val="51000"/>
                  <a:satMod val="130000"/>
                </a:srgbClr>
              </a:gs>
              <a:gs pos="80000">
                <a:srgbClr val="297FD5">
                  <a:shade val="93000"/>
                  <a:satMod val="130000"/>
                </a:srgbClr>
              </a:gs>
              <a:gs pos="100000">
                <a:srgbClr val="297FD5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297FD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r" rtl="1"/>
            <a:r>
              <a:rPr lang="ar-EG" altLang="ja-JP" b="1" kern="0" dirty="0">
                <a:solidFill>
                  <a:prstClr val="white"/>
                </a:solidFill>
                <a:latin typeface="Cambria" pitchFamily="18" charset="0"/>
                <a:ea typeface="ＭＳ ゴシック" panose="020B0609070205080204" pitchFamily="49" charset="-128"/>
                <a:cs typeface="Arial" panose="020B0604020202020204" pitchFamily="34" charset="0"/>
              </a:rPr>
              <a:t>السيطرة على التعديات وضمان وصول الأسمدة إلى مستحقيها والمتابعة الدورية للمساحات المحصولية</a:t>
            </a:r>
            <a:endParaRPr lang="en-US" altLang="ja-JP" b="1" kern="0" dirty="0">
              <a:solidFill>
                <a:prstClr val="white"/>
              </a:solidFill>
              <a:latin typeface="Cambria" pitchFamily="18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169894" y="3299012"/>
            <a:ext cx="8431472" cy="596005"/>
          </a:xfrm>
          <a:prstGeom prst="roundRect">
            <a:avLst/>
          </a:prstGeom>
          <a:gradFill rotWithShape="1">
            <a:gsLst>
              <a:gs pos="0">
                <a:srgbClr val="297FD5">
                  <a:shade val="51000"/>
                  <a:satMod val="130000"/>
                </a:srgbClr>
              </a:gs>
              <a:gs pos="80000">
                <a:srgbClr val="297FD5">
                  <a:shade val="93000"/>
                  <a:satMod val="130000"/>
                </a:srgbClr>
              </a:gs>
              <a:gs pos="100000">
                <a:srgbClr val="297FD5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297FD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ＭＳ ゴシック" panose="020B0609070205080204" pitchFamily="49" charset="-128"/>
                <a:cs typeface="Arial" panose="020B0604020202020204" pitchFamily="34" charset="0"/>
              </a:rPr>
              <a:t>ضمان وصول الدعم الذى تقدمه الدولة لمستلزمات الإنتاج إلى صغار المزارعين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169894" y="4272025"/>
            <a:ext cx="8458200" cy="654378"/>
          </a:xfrm>
          <a:prstGeom prst="roundRect">
            <a:avLst>
              <a:gd name="adj" fmla="val 21291"/>
            </a:avLst>
          </a:prstGeom>
          <a:gradFill rotWithShape="1">
            <a:gsLst>
              <a:gs pos="0">
                <a:srgbClr val="297FD5">
                  <a:shade val="51000"/>
                  <a:satMod val="130000"/>
                </a:srgbClr>
              </a:gs>
              <a:gs pos="80000">
                <a:srgbClr val="297FD5">
                  <a:shade val="93000"/>
                  <a:satMod val="130000"/>
                </a:srgbClr>
              </a:gs>
              <a:gs pos="100000">
                <a:srgbClr val="297FD5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297FD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r" rtl="1"/>
            <a:r>
              <a:rPr lang="ar-EG" altLang="ja-JP" b="1" kern="0" dirty="0">
                <a:solidFill>
                  <a:prstClr val="white"/>
                </a:solidFill>
                <a:latin typeface="Cambria" pitchFamily="18" charset="0"/>
                <a:ea typeface="ＭＳ ゴシック" panose="020B0609070205080204" pitchFamily="49" charset="-128"/>
                <a:cs typeface="Arial" panose="020B0604020202020204" pitchFamily="34" charset="0"/>
              </a:rPr>
              <a:t>تسهيل صرف المقررات السمادية دون التقيد بمنفذ أو موقع معين بأى محافظة</a:t>
            </a:r>
            <a:endParaRPr lang="en-US" altLang="ja-JP" b="1" kern="0" dirty="0">
              <a:solidFill>
                <a:prstClr val="white"/>
              </a:solidFill>
              <a:latin typeface="Cambria" pitchFamily="18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169894" y="5370007"/>
            <a:ext cx="8431472" cy="596005"/>
          </a:xfrm>
          <a:prstGeom prst="roundRect">
            <a:avLst/>
          </a:prstGeom>
          <a:gradFill rotWithShape="1">
            <a:gsLst>
              <a:gs pos="0">
                <a:srgbClr val="297FD5">
                  <a:shade val="51000"/>
                  <a:satMod val="130000"/>
                </a:srgbClr>
              </a:gs>
              <a:gs pos="80000">
                <a:srgbClr val="297FD5">
                  <a:shade val="93000"/>
                  <a:satMod val="130000"/>
                </a:srgbClr>
              </a:gs>
              <a:gs pos="100000">
                <a:srgbClr val="297FD5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297FD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ＭＳ ゴシック" panose="020B0609070205080204" pitchFamily="49" charset="-128"/>
                <a:cs typeface="Arial" panose="020B0604020202020204" pitchFamily="34" charset="0"/>
              </a:rPr>
              <a:t>توسيع القاعدة الائتمانية فى الاستثمار الزراعى (تسهيل القروض الزراعية)</a:t>
            </a:r>
            <a:endParaRPr kumimoji="0" lang="en-US" altLang="ja-JP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ＭＳ ゴシック" panose="020B0609070205080204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5833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4" descr="GPS_pre">
            <a:extLst>
              <a:ext uri="{FF2B5EF4-FFF2-40B4-BE49-F238E27FC236}">
                <a16:creationId xmlns:a16="http://schemas.microsoft.com/office/drawing/2014/main" xmlns="" id="{E9734473-3D8E-4C95-98B2-6D0DE7053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256" y="1011654"/>
            <a:ext cx="799306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0">
            <a:extLst>
              <a:ext uri="{FF2B5EF4-FFF2-40B4-BE49-F238E27FC236}">
                <a16:creationId xmlns:a16="http://schemas.microsoft.com/office/drawing/2014/main" xmlns="" id="{0FB3C9EE-AC3F-4938-A2C5-26E753F09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783" y="3291304"/>
            <a:ext cx="22621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EG" sz="2000" b="1">
                <a:solidFill>
                  <a:prstClr val="white"/>
                </a:solidFill>
                <a:latin typeface="Arial" charset="0"/>
                <a:cs typeface="Arial" charset="0"/>
              </a:rPr>
              <a:t>تطبيقات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EG" sz="2000" b="1">
                <a:solidFill>
                  <a:prstClr val="white"/>
                </a:solidFill>
                <a:latin typeface="Arial" charset="0"/>
                <a:cs typeface="Arial" charset="0"/>
              </a:rPr>
              <a:t> نظم المعلومات الجغرافية</a:t>
            </a:r>
            <a:endParaRPr lang="en-US" sz="2000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xmlns="" id="{7C35FAEE-FEAB-4732-88A9-D5FDD901F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476" y="1557754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EG" sz="2000" b="1">
                <a:solidFill>
                  <a:prstClr val="white"/>
                </a:solidFill>
                <a:latin typeface="Arial" charset="0"/>
                <a:cs typeface="Arial" charset="0"/>
              </a:rPr>
              <a:t>نظم 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EG" sz="2000" b="1">
                <a:solidFill>
                  <a:prstClr val="white"/>
                </a:solidFill>
                <a:latin typeface="Arial" charset="0"/>
                <a:cs typeface="Arial" charset="0"/>
              </a:rPr>
              <a:t>المعلومات الجغرافية</a:t>
            </a:r>
            <a:endParaRPr lang="en-US" sz="2000" b="1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xmlns="" id="{BFA3B81E-457B-48FA-A066-844EA6D13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8719" y="4972466"/>
            <a:ext cx="4826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sz="1500" dirty="0">
                <a:solidFill>
                  <a:prstClr val="black"/>
                </a:solidFill>
                <a:latin typeface="Tahoma" pitchFamily="34" charset="0"/>
              </a:rPr>
              <a:t>توفر إمـكـانية رؤية ورصد وتحليل الـمـتـغيرات المكانية وإضافة </a:t>
            </a:r>
          </a:p>
          <a:p>
            <a:pPr marL="342900" indent="-34290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sz="1500" dirty="0">
                <a:solidFill>
                  <a:prstClr val="black"/>
                </a:solidFill>
                <a:latin typeface="Tahoma" pitchFamily="34" charset="0"/>
              </a:rPr>
              <a:t>البعد المكاني الى مؤشرات الأداء والى نظم العمل التي من </a:t>
            </a:r>
          </a:p>
          <a:p>
            <a:pPr marL="342900" indent="-34290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sz="1500" dirty="0">
                <a:solidFill>
                  <a:prstClr val="black"/>
                </a:solidFill>
                <a:latin typeface="Tahoma" pitchFamily="34" charset="0"/>
              </a:rPr>
              <a:t>شأنها المساعدة في تحسين الخدمات الزراعية المقدمة للمواطنين بسرعة ويسر</a:t>
            </a:r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xmlns="" id="{9301C2C9-0CDB-409B-8ADE-0A65CE3DD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482" y="3329404"/>
            <a:ext cx="481647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sz="1500" dirty="0">
                <a:solidFill>
                  <a:prstClr val="black"/>
                </a:solidFill>
                <a:latin typeface="Tahoma" pitchFamily="34" charset="0"/>
              </a:rPr>
              <a:t>لم تعـد قاصرة على قطـاع دون الأخـر بل تمتد استخداماتها </a:t>
            </a:r>
          </a:p>
          <a:p>
            <a:pPr marL="342900" indent="-34290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sz="1500" dirty="0">
                <a:solidFill>
                  <a:prstClr val="black"/>
                </a:solidFill>
                <a:latin typeface="Tahoma" pitchFamily="34" charset="0"/>
              </a:rPr>
              <a:t>لتشمل كافة القطـاعات بالدولة وأصبـحت لا غنى عنها في </a:t>
            </a:r>
          </a:p>
          <a:p>
            <a:pPr marL="342900" indent="-34290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sz="1500" dirty="0">
                <a:solidFill>
                  <a:prstClr val="black"/>
                </a:solidFill>
                <a:latin typeface="Tahoma" pitchFamily="34" charset="0"/>
              </a:rPr>
              <a:t>جميع أنشطة الحياة اليومية</a:t>
            </a: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xmlns="" id="{4C9397AF-1530-46C8-9CE8-2741C18B4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3121" y="5116929"/>
            <a:ext cx="23455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EG" sz="2000" b="1" dirty="0">
                <a:solidFill>
                  <a:prstClr val="white"/>
                </a:solidFill>
                <a:latin typeface="Arial" charset="0"/>
                <a:cs typeface="Arial" charset="0"/>
              </a:rPr>
              <a:t>تطبيقات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EG" sz="2000" b="1" dirty="0">
                <a:solidFill>
                  <a:prstClr val="white"/>
                </a:solidFill>
                <a:latin typeface="Arial" charset="0"/>
                <a:cs typeface="Arial" charset="0"/>
              </a:rPr>
              <a:t> تحسين الخدمات الزراعية</a:t>
            </a:r>
            <a:endParaRPr lang="en-US" sz="20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30" name="Picture 11" descr="LAMP">
            <a:extLst>
              <a:ext uri="{FF2B5EF4-FFF2-40B4-BE49-F238E27FC236}">
                <a16:creationId xmlns:a16="http://schemas.microsoft.com/office/drawing/2014/main" xmlns="" id="{C264736F-FBA6-4F6A-9D17-8DCD5CF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4550" y="1514892"/>
            <a:ext cx="214318" cy="3040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</p:pic>
      <p:pic>
        <p:nvPicPr>
          <p:cNvPr id="31" name="Picture 13" descr="LAMP">
            <a:extLst>
              <a:ext uri="{FF2B5EF4-FFF2-40B4-BE49-F238E27FC236}">
                <a16:creationId xmlns:a16="http://schemas.microsoft.com/office/drawing/2014/main" xmlns="" id="{67E0CCC7-7E5A-4188-B0E1-1467AD22D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4550" y="3362742"/>
            <a:ext cx="214318" cy="304064"/>
          </a:xfrm>
          <a:prstGeom prst="rect">
            <a:avLst/>
          </a:prstGeom>
          <a:noFill/>
        </p:spPr>
      </p:pic>
      <p:pic>
        <p:nvPicPr>
          <p:cNvPr id="32" name="Picture 14" descr="LAMP">
            <a:extLst>
              <a:ext uri="{FF2B5EF4-FFF2-40B4-BE49-F238E27FC236}">
                <a16:creationId xmlns:a16="http://schemas.microsoft.com/office/drawing/2014/main" xmlns="" id="{1F7E8086-D2A4-46FE-B968-4051ACCAA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4550" y="5043904"/>
            <a:ext cx="214318" cy="304063"/>
          </a:xfrm>
          <a:prstGeom prst="rect">
            <a:avLst/>
          </a:prstGeom>
          <a:noFill/>
        </p:spPr>
      </p:pic>
      <p:sp>
        <p:nvSpPr>
          <p:cNvPr id="33" name="Rectangle 24">
            <a:extLst>
              <a:ext uri="{FF2B5EF4-FFF2-40B4-BE49-F238E27FC236}">
                <a16:creationId xmlns:a16="http://schemas.microsoft.com/office/drawing/2014/main" xmlns="" id="{2AA26F73-70E9-4C3C-832E-FCEC02DD9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8719" y="1462504"/>
            <a:ext cx="482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sz="1500" dirty="0">
                <a:solidFill>
                  <a:prstClr val="black"/>
                </a:solidFill>
                <a:latin typeface="Arial" charset="0"/>
              </a:rPr>
              <a:t>تعتبر </a:t>
            </a:r>
            <a:r>
              <a:rPr lang="ar-SA" sz="1500" dirty="0" err="1">
                <a:solidFill>
                  <a:prstClr val="black"/>
                </a:solidFill>
                <a:latin typeface="Arial" charset="0"/>
              </a:rPr>
              <a:t>إح</a:t>
            </a:r>
            <a:r>
              <a:rPr lang="ar-EG" sz="1500" dirty="0">
                <a:solidFill>
                  <a:prstClr val="black"/>
                </a:solidFill>
                <a:latin typeface="Arial" charset="0"/>
              </a:rPr>
              <a:t>ـ</a:t>
            </a:r>
            <a:r>
              <a:rPr lang="ar-SA" sz="1500" dirty="0" err="1">
                <a:solidFill>
                  <a:prstClr val="black"/>
                </a:solidFill>
                <a:latin typeface="Arial" charset="0"/>
              </a:rPr>
              <a:t>دى</a:t>
            </a:r>
            <a:r>
              <a:rPr lang="ar-SA" sz="15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ar-SA" sz="1500" dirty="0" err="1">
                <a:solidFill>
                  <a:prstClr val="black"/>
                </a:solidFill>
                <a:latin typeface="Arial" charset="0"/>
              </a:rPr>
              <a:t>ال</a:t>
            </a:r>
            <a:r>
              <a:rPr lang="ar-EG" sz="1500" dirty="0">
                <a:solidFill>
                  <a:prstClr val="black"/>
                </a:solidFill>
                <a:latin typeface="Arial" charset="0"/>
              </a:rPr>
              <a:t>ـ</a:t>
            </a:r>
            <a:r>
              <a:rPr lang="ar-SA" sz="1500" dirty="0">
                <a:solidFill>
                  <a:prstClr val="black"/>
                </a:solidFill>
                <a:latin typeface="Arial" charset="0"/>
              </a:rPr>
              <a:t>ت</a:t>
            </a:r>
            <a:r>
              <a:rPr lang="ar-EG" sz="1500" dirty="0">
                <a:solidFill>
                  <a:prstClr val="black"/>
                </a:solidFill>
                <a:latin typeface="Arial" charset="0"/>
              </a:rPr>
              <a:t>ـ</a:t>
            </a:r>
            <a:r>
              <a:rPr lang="ar-SA" sz="1500" dirty="0" err="1">
                <a:solidFill>
                  <a:prstClr val="black"/>
                </a:solidFill>
                <a:latin typeface="Arial" charset="0"/>
              </a:rPr>
              <a:t>قن</a:t>
            </a:r>
            <a:r>
              <a:rPr lang="ar-EG" sz="1500" dirty="0">
                <a:solidFill>
                  <a:prstClr val="black"/>
                </a:solidFill>
                <a:latin typeface="Arial" charset="0"/>
              </a:rPr>
              <a:t>ـ</a:t>
            </a:r>
            <a:r>
              <a:rPr lang="ar-SA" sz="1500" dirty="0">
                <a:solidFill>
                  <a:prstClr val="black"/>
                </a:solidFill>
                <a:latin typeface="Arial" charset="0"/>
              </a:rPr>
              <a:t>ي</a:t>
            </a:r>
            <a:r>
              <a:rPr lang="ar-EG" sz="1500" dirty="0">
                <a:solidFill>
                  <a:prstClr val="black"/>
                </a:solidFill>
                <a:latin typeface="Arial" charset="0"/>
              </a:rPr>
              <a:t>ـ</a:t>
            </a:r>
            <a:r>
              <a:rPr lang="ar-SA" sz="1500" dirty="0" err="1">
                <a:solidFill>
                  <a:prstClr val="black"/>
                </a:solidFill>
                <a:latin typeface="Arial" charset="0"/>
              </a:rPr>
              <a:t>ات</a:t>
            </a:r>
            <a:r>
              <a:rPr lang="ar-EG" sz="15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ar-SA" sz="1500" dirty="0">
                <a:solidFill>
                  <a:prstClr val="black"/>
                </a:solidFill>
                <a:latin typeface="Arial" charset="0"/>
              </a:rPr>
              <a:t>الحديثة التي تعتمد على استخدام </a:t>
            </a:r>
            <a:endParaRPr lang="ar-EG" sz="1500" dirty="0">
              <a:solidFill>
                <a:prstClr val="black"/>
              </a:solidFill>
              <a:latin typeface="Arial" charset="0"/>
            </a:endParaRPr>
          </a:p>
          <a:p>
            <a:pPr marL="342900" indent="-34290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1500" dirty="0">
                <a:solidFill>
                  <a:prstClr val="black"/>
                </a:solidFill>
                <a:latin typeface="Arial" charset="0"/>
              </a:rPr>
              <a:t>الحاسب الآلي في جمع وإدارة ومعالجة وتحليل البيانات ذات</a:t>
            </a:r>
            <a:r>
              <a:rPr lang="ar-EG" sz="1500" dirty="0">
                <a:solidFill>
                  <a:prstClr val="black"/>
                </a:solidFill>
                <a:latin typeface="Arial" charset="0"/>
              </a:rPr>
              <a:t> </a:t>
            </a:r>
          </a:p>
          <a:p>
            <a:pPr marL="342900" indent="-34290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1500" dirty="0">
                <a:solidFill>
                  <a:prstClr val="black"/>
                </a:solidFill>
                <a:latin typeface="Arial" charset="0"/>
              </a:rPr>
              <a:t>الطبيعة المكانية وذلك بهدف الحصول على معلومات تساعد </a:t>
            </a:r>
            <a:endParaRPr lang="ar-EG" sz="1500" dirty="0">
              <a:solidFill>
                <a:prstClr val="black"/>
              </a:solidFill>
              <a:latin typeface="Arial" charset="0"/>
            </a:endParaRPr>
          </a:p>
          <a:p>
            <a:pPr marL="342900" indent="-34290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1500" dirty="0">
                <a:solidFill>
                  <a:prstClr val="black"/>
                </a:solidFill>
                <a:latin typeface="Arial" charset="0"/>
              </a:rPr>
              <a:t>في اتخاذ القرارات</a:t>
            </a:r>
            <a:r>
              <a:rPr lang="ar-EG" sz="15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ar-SA" sz="1500" dirty="0">
                <a:solidFill>
                  <a:prstClr val="black"/>
                </a:solidFill>
                <a:latin typeface="Arial" charset="0"/>
              </a:rPr>
              <a:t>المناسبة</a:t>
            </a:r>
            <a:endParaRPr lang="ar-EG" sz="1500" dirty="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D3F96286-DFC8-4B14-B4BE-CF7CFEC680DE}"/>
              </a:ext>
            </a:extLst>
          </p:cNvPr>
          <p:cNvSpPr txBox="1">
            <a:spLocks/>
          </p:cNvSpPr>
          <p:nvPr/>
        </p:nvSpPr>
        <p:spPr>
          <a:xfrm>
            <a:off x="19050" y="39973"/>
            <a:ext cx="8185723" cy="68392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ar-EG" sz="2800" dirty="0">
                <a:solidFill>
                  <a:schemeClr val="bg1"/>
                </a:solidFill>
              </a:rPr>
              <a:t>مقدمة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37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401A73-5DDE-41B4-AD5C-C3C0561B1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73" y="1748087"/>
            <a:ext cx="4953692" cy="3551136"/>
          </a:xfrm>
          <a:prstGeom prst="rect">
            <a:avLst/>
          </a:prstGeom>
        </p:spPr>
      </p:pic>
      <p:sp>
        <p:nvSpPr>
          <p:cNvPr id="81" name="Title 8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773857" fontAlgn="base">
              <a:spcAft>
                <a:spcPct val="0"/>
              </a:spcAft>
            </a:pPr>
            <a:r>
              <a:rPr lang="ar-EG" dirty="0"/>
              <a:t>تطوير منظومة الحيازة الزراعية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7357820" y="981579"/>
            <a:ext cx="2469773" cy="395942"/>
          </a:xfrm>
          <a:prstGeom prst="roundRect">
            <a:avLst>
              <a:gd name="adj" fmla="val 0"/>
            </a:avLst>
          </a:prstGeom>
          <a:solidFill>
            <a:srgbClr val="1F497D">
              <a:lumMod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algn="ctr" defTabSz="773857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1600" b="1" kern="0" dirty="0">
                <a:solidFill>
                  <a:schemeClr val="bg1"/>
                </a:solidFill>
                <a:latin typeface="Simplified Arabic" pitchFamily="18" charset="-78"/>
                <a:cs typeface="Simplified Arabic" pitchFamily="18" charset="-78"/>
              </a:rPr>
              <a:t>27 محافظة (9 مليون فدان)</a:t>
            </a:r>
            <a:endParaRPr lang="en-US" sz="1600" b="1" kern="0" dirty="0">
              <a:solidFill>
                <a:schemeClr val="bg1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4824019" y="1107344"/>
            <a:ext cx="0" cy="5030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2" name="Picture 2" descr="J:\MyData\KnowledgeBase\Consultation\Porposal DataBase\Egyption Ministry of Agriculture\Images\1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t="6906" r="32591" b="12518"/>
          <a:stretch>
            <a:fillRect/>
          </a:stretch>
        </p:blipFill>
        <p:spPr bwMode="auto">
          <a:xfrm>
            <a:off x="74569" y="1752248"/>
            <a:ext cx="4620469" cy="4062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5" name="Freeform 94"/>
          <p:cNvSpPr/>
          <p:nvPr/>
        </p:nvSpPr>
        <p:spPr>
          <a:xfrm>
            <a:off x="910795" y="3316498"/>
            <a:ext cx="3719753" cy="2132992"/>
          </a:xfrm>
          <a:custGeom>
            <a:avLst/>
            <a:gdLst>
              <a:gd name="connsiteX0" fmla="*/ 0 w 6845300"/>
              <a:gd name="connsiteY0" fmla="*/ 1676400 h 3606800"/>
              <a:gd name="connsiteX1" fmla="*/ 812800 w 6845300"/>
              <a:gd name="connsiteY1" fmla="*/ 1612900 h 3606800"/>
              <a:gd name="connsiteX2" fmla="*/ 2044700 w 6845300"/>
              <a:gd name="connsiteY2" fmla="*/ 1536700 h 3606800"/>
              <a:gd name="connsiteX3" fmla="*/ 2743200 w 6845300"/>
              <a:gd name="connsiteY3" fmla="*/ 1498600 h 3606800"/>
              <a:gd name="connsiteX4" fmla="*/ 3276600 w 6845300"/>
              <a:gd name="connsiteY4" fmla="*/ 1435100 h 3606800"/>
              <a:gd name="connsiteX5" fmla="*/ 3898900 w 6845300"/>
              <a:gd name="connsiteY5" fmla="*/ 1257300 h 3606800"/>
              <a:gd name="connsiteX6" fmla="*/ 4521200 w 6845300"/>
              <a:gd name="connsiteY6" fmla="*/ 977900 h 3606800"/>
              <a:gd name="connsiteX7" fmla="*/ 5054600 w 6845300"/>
              <a:gd name="connsiteY7" fmla="*/ 635000 h 3606800"/>
              <a:gd name="connsiteX8" fmla="*/ 5651500 w 6845300"/>
              <a:gd name="connsiteY8" fmla="*/ 266700 h 3606800"/>
              <a:gd name="connsiteX9" fmla="*/ 5981700 w 6845300"/>
              <a:gd name="connsiteY9" fmla="*/ 0 h 3606800"/>
              <a:gd name="connsiteX10" fmla="*/ 6451600 w 6845300"/>
              <a:gd name="connsiteY10" fmla="*/ 1701800 h 3606800"/>
              <a:gd name="connsiteX11" fmla="*/ 6769100 w 6845300"/>
              <a:gd name="connsiteY11" fmla="*/ 3022600 h 3606800"/>
              <a:gd name="connsiteX12" fmla="*/ 6845300 w 6845300"/>
              <a:gd name="connsiteY12" fmla="*/ 3365500 h 3606800"/>
              <a:gd name="connsiteX13" fmla="*/ 5232400 w 6845300"/>
              <a:gd name="connsiteY13" fmla="*/ 3467100 h 3606800"/>
              <a:gd name="connsiteX14" fmla="*/ 3733800 w 6845300"/>
              <a:gd name="connsiteY14" fmla="*/ 3556000 h 3606800"/>
              <a:gd name="connsiteX15" fmla="*/ 2895600 w 6845300"/>
              <a:gd name="connsiteY15" fmla="*/ 3606800 h 3606800"/>
              <a:gd name="connsiteX16" fmla="*/ 2260600 w 6845300"/>
              <a:gd name="connsiteY16" fmla="*/ 3556000 h 3606800"/>
              <a:gd name="connsiteX17" fmla="*/ 482600 w 6845300"/>
              <a:gd name="connsiteY17" fmla="*/ 3429000 h 3606800"/>
              <a:gd name="connsiteX18" fmla="*/ 0 w 6845300"/>
              <a:gd name="connsiteY18" fmla="*/ 1676400 h 3606800"/>
              <a:gd name="connsiteX0" fmla="*/ 0 w 6845300"/>
              <a:gd name="connsiteY0" fmla="*/ 1409700 h 3340100"/>
              <a:gd name="connsiteX1" fmla="*/ 812800 w 6845300"/>
              <a:gd name="connsiteY1" fmla="*/ 1346200 h 3340100"/>
              <a:gd name="connsiteX2" fmla="*/ 2044700 w 6845300"/>
              <a:gd name="connsiteY2" fmla="*/ 1270000 h 3340100"/>
              <a:gd name="connsiteX3" fmla="*/ 2743200 w 6845300"/>
              <a:gd name="connsiteY3" fmla="*/ 1231900 h 3340100"/>
              <a:gd name="connsiteX4" fmla="*/ 3276600 w 6845300"/>
              <a:gd name="connsiteY4" fmla="*/ 1168400 h 3340100"/>
              <a:gd name="connsiteX5" fmla="*/ 3898900 w 6845300"/>
              <a:gd name="connsiteY5" fmla="*/ 990600 h 3340100"/>
              <a:gd name="connsiteX6" fmla="*/ 4521200 w 6845300"/>
              <a:gd name="connsiteY6" fmla="*/ 711200 h 3340100"/>
              <a:gd name="connsiteX7" fmla="*/ 5054600 w 6845300"/>
              <a:gd name="connsiteY7" fmla="*/ 368300 h 3340100"/>
              <a:gd name="connsiteX8" fmla="*/ 5651500 w 6845300"/>
              <a:gd name="connsiteY8" fmla="*/ 0 h 3340100"/>
              <a:gd name="connsiteX9" fmla="*/ 6642341 w 6845300"/>
              <a:gd name="connsiteY9" fmla="*/ 603796 h 3340100"/>
              <a:gd name="connsiteX10" fmla="*/ 6451600 w 6845300"/>
              <a:gd name="connsiteY10" fmla="*/ 1435100 h 3340100"/>
              <a:gd name="connsiteX11" fmla="*/ 6769100 w 6845300"/>
              <a:gd name="connsiteY11" fmla="*/ 2755900 h 3340100"/>
              <a:gd name="connsiteX12" fmla="*/ 6845300 w 6845300"/>
              <a:gd name="connsiteY12" fmla="*/ 3098800 h 3340100"/>
              <a:gd name="connsiteX13" fmla="*/ 5232400 w 6845300"/>
              <a:gd name="connsiteY13" fmla="*/ 3200400 h 3340100"/>
              <a:gd name="connsiteX14" fmla="*/ 3733800 w 6845300"/>
              <a:gd name="connsiteY14" fmla="*/ 3289300 h 3340100"/>
              <a:gd name="connsiteX15" fmla="*/ 2895600 w 6845300"/>
              <a:gd name="connsiteY15" fmla="*/ 3340100 h 3340100"/>
              <a:gd name="connsiteX16" fmla="*/ 2260600 w 6845300"/>
              <a:gd name="connsiteY16" fmla="*/ 3289300 h 3340100"/>
              <a:gd name="connsiteX17" fmla="*/ 482600 w 6845300"/>
              <a:gd name="connsiteY17" fmla="*/ 3162300 h 3340100"/>
              <a:gd name="connsiteX18" fmla="*/ 0 w 6845300"/>
              <a:gd name="connsiteY18" fmla="*/ 1409700 h 3340100"/>
              <a:gd name="connsiteX0" fmla="*/ 0 w 6845300"/>
              <a:gd name="connsiteY0" fmla="*/ 1041400 h 2971800"/>
              <a:gd name="connsiteX1" fmla="*/ 812800 w 6845300"/>
              <a:gd name="connsiteY1" fmla="*/ 977900 h 2971800"/>
              <a:gd name="connsiteX2" fmla="*/ 2044700 w 6845300"/>
              <a:gd name="connsiteY2" fmla="*/ 901700 h 2971800"/>
              <a:gd name="connsiteX3" fmla="*/ 2743200 w 6845300"/>
              <a:gd name="connsiteY3" fmla="*/ 863600 h 2971800"/>
              <a:gd name="connsiteX4" fmla="*/ 3276600 w 6845300"/>
              <a:gd name="connsiteY4" fmla="*/ 800100 h 2971800"/>
              <a:gd name="connsiteX5" fmla="*/ 3898900 w 6845300"/>
              <a:gd name="connsiteY5" fmla="*/ 622300 h 2971800"/>
              <a:gd name="connsiteX6" fmla="*/ 4521200 w 6845300"/>
              <a:gd name="connsiteY6" fmla="*/ 342900 h 2971800"/>
              <a:gd name="connsiteX7" fmla="*/ 5054600 w 6845300"/>
              <a:gd name="connsiteY7" fmla="*/ 0 h 2971800"/>
              <a:gd name="connsiteX8" fmla="*/ 6033462 w 6845300"/>
              <a:gd name="connsiteY8" fmla="*/ 451520 h 2971800"/>
              <a:gd name="connsiteX9" fmla="*/ 6642341 w 6845300"/>
              <a:gd name="connsiteY9" fmla="*/ 235496 h 2971800"/>
              <a:gd name="connsiteX10" fmla="*/ 6451600 w 6845300"/>
              <a:gd name="connsiteY10" fmla="*/ 1066800 h 2971800"/>
              <a:gd name="connsiteX11" fmla="*/ 6769100 w 6845300"/>
              <a:gd name="connsiteY11" fmla="*/ 2387600 h 2971800"/>
              <a:gd name="connsiteX12" fmla="*/ 6845300 w 6845300"/>
              <a:gd name="connsiteY12" fmla="*/ 2730500 h 2971800"/>
              <a:gd name="connsiteX13" fmla="*/ 5232400 w 6845300"/>
              <a:gd name="connsiteY13" fmla="*/ 2832100 h 2971800"/>
              <a:gd name="connsiteX14" fmla="*/ 3733800 w 6845300"/>
              <a:gd name="connsiteY14" fmla="*/ 2921000 h 2971800"/>
              <a:gd name="connsiteX15" fmla="*/ 2895600 w 6845300"/>
              <a:gd name="connsiteY15" fmla="*/ 2971800 h 2971800"/>
              <a:gd name="connsiteX16" fmla="*/ 2260600 w 6845300"/>
              <a:gd name="connsiteY16" fmla="*/ 2921000 h 2971800"/>
              <a:gd name="connsiteX17" fmla="*/ 482600 w 6845300"/>
              <a:gd name="connsiteY17" fmla="*/ 2794000 h 2971800"/>
              <a:gd name="connsiteX18" fmla="*/ 0 w 6845300"/>
              <a:gd name="connsiteY18" fmla="*/ 1041400 h 2971800"/>
              <a:gd name="connsiteX0" fmla="*/ 0 w 6845300"/>
              <a:gd name="connsiteY0" fmla="*/ 805904 h 2736304"/>
              <a:gd name="connsiteX1" fmla="*/ 812800 w 6845300"/>
              <a:gd name="connsiteY1" fmla="*/ 742404 h 2736304"/>
              <a:gd name="connsiteX2" fmla="*/ 2044700 w 6845300"/>
              <a:gd name="connsiteY2" fmla="*/ 666204 h 2736304"/>
              <a:gd name="connsiteX3" fmla="*/ 2743200 w 6845300"/>
              <a:gd name="connsiteY3" fmla="*/ 628104 h 2736304"/>
              <a:gd name="connsiteX4" fmla="*/ 3276600 w 6845300"/>
              <a:gd name="connsiteY4" fmla="*/ 564604 h 2736304"/>
              <a:gd name="connsiteX5" fmla="*/ 3898900 w 6845300"/>
              <a:gd name="connsiteY5" fmla="*/ 386804 h 2736304"/>
              <a:gd name="connsiteX6" fmla="*/ 4521200 w 6845300"/>
              <a:gd name="connsiteY6" fmla="*/ 107404 h 2736304"/>
              <a:gd name="connsiteX7" fmla="*/ 5424584 w 6845300"/>
              <a:gd name="connsiteY7" fmla="*/ 432048 h 2736304"/>
              <a:gd name="connsiteX8" fmla="*/ 6033462 w 6845300"/>
              <a:gd name="connsiteY8" fmla="*/ 216024 h 2736304"/>
              <a:gd name="connsiteX9" fmla="*/ 6642341 w 6845300"/>
              <a:gd name="connsiteY9" fmla="*/ 0 h 2736304"/>
              <a:gd name="connsiteX10" fmla="*/ 6451600 w 6845300"/>
              <a:gd name="connsiteY10" fmla="*/ 831304 h 2736304"/>
              <a:gd name="connsiteX11" fmla="*/ 6769100 w 6845300"/>
              <a:gd name="connsiteY11" fmla="*/ 2152104 h 2736304"/>
              <a:gd name="connsiteX12" fmla="*/ 6845300 w 6845300"/>
              <a:gd name="connsiteY12" fmla="*/ 2495004 h 2736304"/>
              <a:gd name="connsiteX13" fmla="*/ 5232400 w 6845300"/>
              <a:gd name="connsiteY13" fmla="*/ 2596604 h 2736304"/>
              <a:gd name="connsiteX14" fmla="*/ 3733800 w 6845300"/>
              <a:gd name="connsiteY14" fmla="*/ 2685504 h 2736304"/>
              <a:gd name="connsiteX15" fmla="*/ 2895600 w 6845300"/>
              <a:gd name="connsiteY15" fmla="*/ 2736304 h 2736304"/>
              <a:gd name="connsiteX16" fmla="*/ 2260600 w 6845300"/>
              <a:gd name="connsiteY16" fmla="*/ 2685504 h 2736304"/>
              <a:gd name="connsiteX17" fmla="*/ 482600 w 6845300"/>
              <a:gd name="connsiteY17" fmla="*/ 2558504 h 2736304"/>
              <a:gd name="connsiteX18" fmla="*/ 0 w 6845300"/>
              <a:gd name="connsiteY18" fmla="*/ 805904 h 2736304"/>
              <a:gd name="connsiteX0" fmla="*/ 0 w 6845300"/>
              <a:gd name="connsiteY0" fmla="*/ 805904 h 2736304"/>
              <a:gd name="connsiteX1" fmla="*/ 812800 w 6845300"/>
              <a:gd name="connsiteY1" fmla="*/ 742404 h 2736304"/>
              <a:gd name="connsiteX2" fmla="*/ 2044700 w 6845300"/>
              <a:gd name="connsiteY2" fmla="*/ 666204 h 2736304"/>
              <a:gd name="connsiteX3" fmla="*/ 2743200 w 6845300"/>
              <a:gd name="connsiteY3" fmla="*/ 628104 h 2736304"/>
              <a:gd name="connsiteX4" fmla="*/ 3276600 w 6845300"/>
              <a:gd name="connsiteY4" fmla="*/ 564604 h 2736304"/>
              <a:gd name="connsiteX5" fmla="*/ 3898900 w 6845300"/>
              <a:gd name="connsiteY5" fmla="*/ 386804 h 2736304"/>
              <a:gd name="connsiteX6" fmla="*/ 4612746 w 6845300"/>
              <a:gd name="connsiteY6" fmla="*/ 576064 h 2736304"/>
              <a:gd name="connsiteX7" fmla="*/ 5424584 w 6845300"/>
              <a:gd name="connsiteY7" fmla="*/ 432048 h 2736304"/>
              <a:gd name="connsiteX8" fmla="*/ 6033462 w 6845300"/>
              <a:gd name="connsiteY8" fmla="*/ 216024 h 2736304"/>
              <a:gd name="connsiteX9" fmla="*/ 6642341 w 6845300"/>
              <a:gd name="connsiteY9" fmla="*/ 0 h 2736304"/>
              <a:gd name="connsiteX10" fmla="*/ 6451600 w 6845300"/>
              <a:gd name="connsiteY10" fmla="*/ 831304 h 2736304"/>
              <a:gd name="connsiteX11" fmla="*/ 6769100 w 6845300"/>
              <a:gd name="connsiteY11" fmla="*/ 2152104 h 2736304"/>
              <a:gd name="connsiteX12" fmla="*/ 6845300 w 6845300"/>
              <a:gd name="connsiteY12" fmla="*/ 2495004 h 2736304"/>
              <a:gd name="connsiteX13" fmla="*/ 5232400 w 6845300"/>
              <a:gd name="connsiteY13" fmla="*/ 2596604 h 2736304"/>
              <a:gd name="connsiteX14" fmla="*/ 3733800 w 6845300"/>
              <a:gd name="connsiteY14" fmla="*/ 2685504 h 2736304"/>
              <a:gd name="connsiteX15" fmla="*/ 2895600 w 6845300"/>
              <a:gd name="connsiteY15" fmla="*/ 2736304 h 2736304"/>
              <a:gd name="connsiteX16" fmla="*/ 2260600 w 6845300"/>
              <a:gd name="connsiteY16" fmla="*/ 2685504 h 2736304"/>
              <a:gd name="connsiteX17" fmla="*/ 482600 w 6845300"/>
              <a:gd name="connsiteY17" fmla="*/ 2558504 h 2736304"/>
              <a:gd name="connsiteX18" fmla="*/ 0 w 6845300"/>
              <a:gd name="connsiteY18" fmla="*/ 805904 h 2736304"/>
              <a:gd name="connsiteX0" fmla="*/ 0 w 6845300"/>
              <a:gd name="connsiteY0" fmla="*/ 805904 h 2736304"/>
              <a:gd name="connsiteX1" fmla="*/ 812800 w 6845300"/>
              <a:gd name="connsiteY1" fmla="*/ 742404 h 2736304"/>
              <a:gd name="connsiteX2" fmla="*/ 2044700 w 6845300"/>
              <a:gd name="connsiteY2" fmla="*/ 666204 h 2736304"/>
              <a:gd name="connsiteX3" fmla="*/ 2743200 w 6845300"/>
              <a:gd name="connsiteY3" fmla="*/ 628104 h 2736304"/>
              <a:gd name="connsiteX4" fmla="*/ 3276600 w 6845300"/>
              <a:gd name="connsiteY4" fmla="*/ 564604 h 2736304"/>
              <a:gd name="connsiteX5" fmla="*/ 3902387 w 6845300"/>
              <a:gd name="connsiteY5" fmla="*/ 576064 h 2736304"/>
              <a:gd name="connsiteX6" fmla="*/ 4612746 w 6845300"/>
              <a:gd name="connsiteY6" fmla="*/ 576064 h 2736304"/>
              <a:gd name="connsiteX7" fmla="*/ 5424584 w 6845300"/>
              <a:gd name="connsiteY7" fmla="*/ 432048 h 2736304"/>
              <a:gd name="connsiteX8" fmla="*/ 6033462 w 6845300"/>
              <a:gd name="connsiteY8" fmla="*/ 216024 h 2736304"/>
              <a:gd name="connsiteX9" fmla="*/ 6642341 w 6845300"/>
              <a:gd name="connsiteY9" fmla="*/ 0 h 2736304"/>
              <a:gd name="connsiteX10" fmla="*/ 6451600 w 6845300"/>
              <a:gd name="connsiteY10" fmla="*/ 831304 h 2736304"/>
              <a:gd name="connsiteX11" fmla="*/ 6769100 w 6845300"/>
              <a:gd name="connsiteY11" fmla="*/ 2152104 h 2736304"/>
              <a:gd name="connsiteX12" fmla="*/ 6845300 w 6845300"/>
              <a:gd name="connsiteY12" fmla="*/ 2495004 h 2736304"/>
              <a:gd name="connsiteX13" fmla="*/ 5232400 w 6845300"/>
              <a:gd name="connsiteY13" fmla="*/ 2596604 h 2736304"/>
              <a:gd name="connsiteX14" fmla="*/ 3733800 w 6845300"/>
              <a:gd name="connsiteY14" fmla="*/ 2685504 h 2736304"/>
              <a:gd name="connsiteX15" fmla="*/ 2895600 w 6845300"/>
              <a:gd name="connsiteY15" fmla="*/ 2736304 h 2736304"/>
              <a:gd name="connsiteX16" fmla="*/ 2260600 w 6845300"/>
              <a:gd name="connsiteY16" fmla="*/ 2685504 h 2736304"/>
              <a:gd name="connsiteX17" fmla="*/ 482600 w 6845300"/>
              <a:gd name="connsiteY17" fmla="*/ 2558504 h 2736304"/>
              <a:gd name="connsiteX18" fmla="*/ 0 w 6845300"/>
              <a:gd name="connsiteY18" fmla="*/ 805904 h 2736304"/>
              <a:gd name="connsiteX0" fmla="*/ 0 w 6845300"/>
              <a:gd name="connsiteY0" fmla="*/ 805904 h 2736304"/>
              <a:gd name="connsiteX1" fmla="*/ 812800 w 6845300"/>
              <a:gd name="connsiteY1" fmla="*/ 742404 h 2736304"/>
              <a:gd name="connsiteX2" fmla="*/ 2044700 w 6845300"/>
              <a:gd name="connsiteY2" fmla="*/ 666204 h 2736304"/>
              <a:gd name="connsiteX3" fmla="*/ 2743200 w 6845300"/>
              <a:gd name="connsiteY3" fmla="*/ 628104 h 2736304"/>
              <a:gd name="connsiteX4" fmla="*/ 3293509 w 6845300"/>
              <a:gd name="connsiteY4" fmla="*/ 648072 h 2736304"/>
              <a:gd name="connsiteX5" fmla="*/ 3902387 w 6845300"/>
              <a:gd name="connsiteY5" fmla="*/ 576064 h 2736304"/>
              <a:gd name="connsiteX6" fmla="*/ 4612746 w 6845300"/>
              <a:gd name="connsiteY6" fmla="*/ 576064 h 2736304"/>
              <a:gd name="connsiteX7" fmla="*/ 5424584 w 6845300"/>
              <a:gd name="connsiteY7" fmla="*/ 432048 h 2736304"/>
              <a:gd name="connsiteX8" fmla="*/ 6033462 w 6845300"/>
              <a:gd name="connsiteY8" fmla="*/ 216024 h 2736304"/>
              <a:gd name="connsiteX9" fmla="*/ 6642341 w 6845300"/>
              <a:gd name="connsiteY9" fmla="*/ 0 h 2736304"/>
              <a:gd name="connsiteX10" fmla="*/ 6451600 w 6845300"/>
              <a:gd name="connsiteY10" fmla="*/ 831304 h 2736304"/>
              <a:gd name="connsiteX11" fmla="*/ 6769100 w 6845300"/>
              <a:gd name="connsiteY11" fmla="*/ 2152104 h 2736304"/>
              <a:gd name="connsiteX12" fmla="*/ 6845300 w 6845300"/>
              <a:gd name="connsiteY12" fmla="*/ 2495004 h 2736304"/>
              <a:gd name="connsiteX13" fmla="*/ 5232400 w 6845300"/>
              <a:gd name="connsiteY13" fmla="*/ 2596604 h 2736304"/>
              <a:gd name="connsiteX14" fmla="*/ 3733800 w 6845300"/>
              <a:gd name="connsiteY14" fmla="*/ 2685504 h 2736304"/>
              <a:gd name="connsiteX15" fmla="*/ 2895600 w 6845300"/>
              <a:gd name="connsiteY15" fmla="*/ 2736304 h 2736304"/>
              <a:gd name="connsiteX16" fmla="*/ 2260600 w 6845300"/>
              <a:gd name="connsiteY16" fmla="*/ 2685504 h 2736304"/>
              <a:gd name="connsiteX17" fmla="*/ 482600 w 6845300"/>
              <a:gd name="connsiteY17" fmla="*/ 2558504 h 2736304"/>
              <a:gd name="connsiteX18" fmla="*/ 0 w 6845300"/>
              <a:gd name="connsiteY18" fmla="*/ 805904 h 2736304"/>
              <a:gd name="connsiteX0" fmla="*/ 0 w 6946780"/>
              <a:gd name="connsiteY0" fmla="*/ 805904 h 2736304"/>
              <a:gd name="connsiteX1" fmla="*/ 812800 w 6946780"/>
              <a:gd name="connsiteY1" fmla="*/ 742404 h 2736304"/>
              <a:gd name="connsiteX2" fmla="*/ 2044700 w 6946780"/>
              <a:gd name="connsiteY2" fmla="*/ 666204 h 2736304"/>
              <a:gd name="connsiteX3" fmla="*/ 2743200 w 6946780"/>
              <a:gd name="connsiteY3" fmla="*/ 628104 h 2736304"/>
              <a:gd name="connsiteX4" fmla="*/ 3293509 w 6946780"/>
              <a:gd name="connsiteY4" fmla="*/ 648072 h 2736304"/>
              <a:gd name="connsiteX5" fmla="*/ 3902387 w 6946780"/>
              <a:gd name="connsiteY5" fmla="*/ 576064 h 2736304"/>
              <a:gd name="connsiteX6" fmla="*/ 4612746 w 6946780"/>
              <a:gd name="connsiteY6" fmla="*/ 576064 h 2736304"/>
              <a:gd name="connsiteX7" fmla="*/ 5424584 w 6946780"/>
              <a:gd name="connsiteY7" fmla="*/ 432048 h 2736304"/>
              <a:gd name="connsiteX8" fmla="*/ 6033462 w 6946780"/>
              <a:gd name="connsiteY8" fmla="*/ 216024 h 2736304"/>
              <a:gd name="connsiteX9" fmla="*/ 6642341 w 6946780"/>
              <a:gd name="connsiteY9" fmla="*/ 0 h 2736304"/>
              <a:gd name="connsiteX10" fmla="*/ 6946780 w 6946780"/>
              <a:gd name="connsiteY10" fmla="*/ 1152128 h 2736304"/>
              <a:gd name="connsiteX11" fmla="*/ 6769100 w 6946780"/>
              <a:gd name="connsiteY11" fmla="*/ 2152104 h 2736304"/>
              <a:gd name="connsiteX12" fmla="*/ 6845300 w 6946780"/>
              <a:gd name="connsiteY12" fmla="*/ 2495004 h 2736304"/>
              <a:gd name="connsiteX13" fmla="*/ 5232400 w 6946780"/>
              <a:gd name="connsiteY13" fmla="*/ 2596604 h 2736304"/>
              <a:gd name="connsiteX14" fmla="*/ 3733800 w 6946780"/>
              <a:gd name="connsiteY14" fmla="*/ 2685504 h 2736304"/>
              <a:gd name="connsiteX15" fmla="*/ 2895600 w 6946780"/>
              <a:gd name="connsiteY15" fmla="*/ 2736304 h 2736304"/>
              <a:gd name="connsiteX16" fmla="*/ 2260600 w 6946780"/>
              <a:gd name="connsiteY16" fmla="*/ 2685504 h 2736304"/>
              <a:gd name="connsiteX17" fmla="*/ 482600 w 6946780"/>
              <a:gd name="connsiteY17" fmla="*/ 2558504 h 2736304"/>
              <a:gd name="connsiteX18" fmla="*/ 0 w 6946780"/>
              <a:gd name="connsiteY18" fmla="*/ 805904 h 2736304"/>
              <a:gd name="connsiteX0" fmla="*/ 0 w 6946780"/>
              <a:gd name="connsiteY0" fmla="*/ 589880 h 2520280"/>
              <a:gd name="connsiteX1" fmla="*/ 812800 w 6946780"/>
              <a:gd name="connsiteY1" fmla="*/ 526380 h 2520280"/>
              <a:gd name="connsiteX2" fmla="*/ 2044700 w 6946780"/>
              <a:gd name="connsiteY2" fmla="*/ 450180 h 2520280"/>
              <a:gd name="connsiteX3" fmla="*/ 2743200 w 6946780"/>
              <a:gd name="connsiteY3" fmla="*/ 412080 h 2520280"/>
              <a:gd name="connsiteX4" fmla="*/ 3293509 w 6946780"/>
              <a:gd name="connsiteY4" fmla="*/ 432048 h 2520280"/>
              <a:gd name="connsiteX5" fmla="*/ 3902387 w 6946780"/>
              <a:gd name="connsiteY5" fmla="*/ 360040 h 2520280"/>
              <a:gd name="connsiteX6" fmla="*/ 4612746 w 6946780"/>
              <a:gd name="connsiteY6" fmla="*/ 360040 h 2520280"/>
              <a:gd name="connsiteX7" fmla="*/ 5424584 w 6946780"/>
              <a:gd name="connsiteY7" fmla="*/ 216024 h 2520280"/>
              <a:gd name="connsiteX8" fmla="*/ 6033462 w 6946780"/>
              <a:gd name="connsiteY8" fmla="*/ 0 h 2520280"/>
              <a:gd name="connsiteX9" fmla="*/ 6946780 w 6946780"/>
              <a:gd name="connsiteY9" fmla="*/ 936104 h 2520280"/>
              <a:gd name="connsiteX10" fmla="*/ 6769100 w 6946780"/>
              <a:gd name="connsiteY10" fmla="*/ 1936080 h 2520280"/>
              <a:gd name="connsiteX11" fmla="*/ 6845300 w 6946780"/>
              <a:gd name="connsiteY11" fmla="*/ 2278980 h 2520280"/>
              <a:gd name="connsiteX12" fmla="*/ 5232400 w 6946780"/>
              <a:gd name="connsiteY12" fmla="*/ 2380580 h 2520280"/>
              <a:gd name="connsiteX13" fmla="*/ 3733800 w 6946780"/>
              <a:gd name="connsiteY13" fmla="*/ 2469480 h 2520280"/>
              <a:gd name="connsiteX14" fmla="*/ 2895600 w 6946780"/>
              <a:gd name="connsiteY14" fmla="*/ 2520280 h 2520280"/>
              <a:gd name="connsiteX15" fmla="*/ 2260600 w 6946780"/>
              <a:gd name="connsiteY15" fmla="*/ 2469480 h 2520280"/>
              <a:gd name="connsiteX16" fmla="*/ 482600 w 6946780"/>
              <a:gd name="connsiteY16" fmla="*/ 2342480 h 2520280"/>
              <a:gd name="connsiteX17" fmla="*/ 0 w 6946780"/>
              <a:gd name="connsiteY17" fmla="*/ 589880 h 2520280"/>
              <a:gd name="connsiteX0" fmla="*/ 0 w 6845300"/>
              <a:gd name="connsiteY0" fmla="*/ 589880 h 2520280"/>
              <a:gd name="connsiteX1" fmla="*/ 812800 w 6845300"/>
              <a:gd name="connsiteY1" fmla="*/ 526380 h 2520280"/>
              <a:gd name="connsiteX2" fmla="*/ 2044700 w 6845300"/>
              <a:gd name="connsiteY2" fmla="*/ 450180 h 2520280"/>
              <a:gd name="connsiteX3" fmla="*/ 2743200 w 6845300"/>
              <a:gd name="connsiteY3" fmla="*/ 412080 h 2520280"/>
              <a:gd name="connsiteX4" fmla="*/ 3293509 w 6845300"/>
              <a:gd name="connsiteY4" fmla="*/ 432048 h 2520280"/>
              <a:gd name="connsiteX5" fmla="*/ 3902387 w 6845300"/>
              <a:gd name="connsiteY5" fmla="*/ 360040 h 2520280"/>
              <a:gd name="connsiteX6" fmla="*/ 4612746 w 6845300"/>
              <a:gd name="connsiteY6" fmla="*/ 360040 h 2520280"/>
              <a:gd name="connsiteX7" fmla="*/ 5424584 w 6845300"/>
              <a:gd name="connsiteY7" fmla="*/ 216024 h 2520280"/>
              <a:gd name="connsiteX8" fmla="*/ 6033462 w 6845300"/>
              <a:gd name="connsiteY8" fmla="*/ 0 h 2520280"/>
              <a:gd name="connsiteX9" fmla="*/ 6337901 w 6845300"/>
              <a:gd name="connsiteY9" fmla="*/ 1152128 h 2520280"/>
              <a:gd name="connsiteX10" fmla="*/ 6769100 w 6845300"/>
              <a:gd name="connsiteY10" fmla="*/ 1936080 h 2520280"/>
              <a:gd name="connsiteX11" fmla="*/ 6845300 w 6845300"/>
              <a:gd name="connsiteY11" fmla="*/ 2278980 h 2520280"/>
              <a:gd name="connsiteX12" fmla="*/ 5232400 w 6845300"/>
              <a:gd name="connsiteY12" fmla="*/ 2380580 h 2520280"/>
              <a:gd name="connsiteX13" fmla="*/ 3733800 w 6845300"/>
              <a:gd name="connsiteY13" fmla="*/ 2469480 h 2520280"/>
              <a:gd name="connsiteX14" fmla="*/ 2895600 w 6845300"/>
              <a:gd name="connsiteY14" fmla="*/ 2520280 h 2520280"/>
              <a:gd name="connsiteX15" fmla="*/ 2260600 w 6845300"/>
              <a:gd name="connsiteY15" fmla="*/ 2469480 h 2520280"/>
              <a:gd name="connsiteX16" fmla="*/ 482600 w 6845300"/>
              <a:gd name="connsiteY16" fmla="*/ 2342480 h 2520280"/>
              <a:gd name="connsiteX17" fmla="*/ 0 w 6845300"/>
              <a:gd name="connsiteY17" fmla="*/ 589880 h 2520280"/>
              <a:gd name="connsiteX0" fmla="*/ 0 w 6769100"/>
              <a:gd name="connsiteY0" fmla="*/ 589880 h 2520280"/>
              <a:gd name="connsiteX1" fmla="*/ 812800 w 6769100"/>
              <a:gd name="connsiteY1" fmla="*/ 526380 h 2520280"/>
              <a:gd name="connsiteX2" fmla="*/ 2044700 w 6769100"/>
              <a:gd name="connsiteY2" fmla="*/ 450180 h 2520280"/>
              <a:gd name="connsiteX3" fmla="*/ 2743200 w 6769100"/>
              <a:gd name="connsiteY3" fmla="*/ 412080 h 2520280"/>
              <a:gd name="connsiteX4" fmla="*/ 3293509 w 6769100"/>
              <a:gd name="connsiteY4" fmla="*/ 432048 h 2520280"/>
              <a:gd name="connsiteX5" fmla="*/ 3902387 w 6769100"/>
              <a:gd name="connsiteY5" fmla="*/ 360040 h 2520280"/>
              <a:gd name="connsiteX6" fmla="*/ 4612746 w 6769100"/>
              <a:gd name="connsiteY6" fmla="*/ 360040 h 2520280"/>
              <a:gd name="connsiteX7" fmla="*/ 5424584 w 6769100"/>
              <a:gd name="connsiteY7" fmla="*/ 216024 h 2520280"/>
              <a:gd name="connsiteX8" fmla="*/ 6033462 w 6769100"/>
              <a:gd name="connsiteY8" fmla="*/ 0 h 2520280"/>
              <a:gd name="connsiteX9" fmla="*/ 6337901 w 6769100"/>
              <a:gd name="connsiteY9" fmla="*/ 1152128 h 2520280"/>
              <a:gd name="connsiteX10" fmla="*/ 6769100 w 6769100"/>
              <a:gd name="connsiteY10" fmla="*/ 1936080 h 2520280"/>
              <a:gd name="connsiteX11" fmla="*/ 5232400 w 6769100"/>
              <a:gd name="connsiteY11" fmla="*/ 2380580 h 2520280"/>
              <a:gd name="connsiteX12" fmla="*/ 3733800 w 6769100"/>
              <a:gd name="connsiteY12" fmla="*/ 2469480 h 2520280"/>
              <a:gd name="connsiteX13" fmla="*/ 2895600 w 6769100"/>
              <a:gd name="connsiteY13" fmla="*/ 2520280 h 2520280"/>
              <a:gd name="connsiteX14" fmla="*/ 2260600 w 6769100"/>
              <a:gd name="connsiteY14" fmla="*/ 2469480 h 2520280"/>
              <a:gd name="connsiteX15" fmla="*/ 482600 w 6769100"/>
              <a:gd name="connsiteY15" fmla="*/ 2342480 h 2520280"/>
              <a:gd name="connsiteX16" fmla="*/ 0 w 6769100"/>
              <a:gd name="connsiteY16" fmla="*/ 589880 h 2520280"/>
              <a:gd name="connsiteX0" fmla="*/ 0 w 6743820"/>
              <a:gd name="connsiteY0" fmla="*/ 589880 h 2520280"/>
              <a:gd name="connsiteX1" fmla="*/ 812800 w 6743820"/>
              <a:gd name="connsiteY1" fmla="*/ 526380 h 2520280"/>
              <a:gd name="connsiteX2" fmla="*/ 2044700 w 6743820"/>
              <a:gd name="connsiteY2" fmla="*/ 450180 h 2520280"/>
              <a:gd name="connsiteX3" fmla="*/ 2743200 w 6743820"/>
              <a:gd name="connsiteY3" fmla="*/ 412080 h 2520280"/>
              <a:gd name="connsiteX4" fmla="*/ 3293509 w 6743820"/>
              <a:gd name="connsiteY4" fmla="*/ 432048 h 2520280"/>
              <a:gd name="connsiteX5" fmla="*/ 3902387 w 6743820"/>
              <a:gd name="connsiteY5" fmla="*/ 360040 h 2520280"/>
              <a:gd name="connsiteX6" fmla="*/ 4612746 w 6743820"/>
              <a:gd name="connsiteY6" fmla="*/ 360040 h 2520280"/>
              <a:gd name="connsiteX7" fmla="*/ 5424584 w 6743820"/>
              <a:gd name="connsiteY7" fmla="*/ 216024 h 2520280"/>
              <a:gd name="connsiteX8" fmla="*/ 6033462 w 6743820"/>
              <a:gd name="connsiteY8" fmla="*/ 0 h 2520280"/>
              <a:gd name="connsiteX9" fmla="*/ 6337901 w 6743820"/>
              <a:gd name="connsiteY9" fmla="*/ 1152128 h 2520280"/>
              <a:gd name="connsiteX10" fmla="*/ 6743820 w 6743820"/>
              <a:gd name="connsiteY10" fmla="*/ 2376264 h 2520280"/>
              <a:gd name="connsiteX11" fmla="*/ 5232400 w 6743820"/>
              <a:gd name="connsiteY11" fmla="*/ 2380580 h 2520280"/>
              <a:gd name="connsiteX12" fmla="*/ 3733800 w 6743820"/>
              <a:gd name="connsiteY12" fmla="*/ 2469480 h 2520280"/>
              <a:gd name="connsiteX13" fmla="*/ 2895600 w 6743820"/>
              <a:gd name="connsiteY13" fmla="*/ 2520280 h 2520280"/>
              <a:gd name="connsiteX14" fmla="*/ 2260600 w 6743820"/>
              <a:gd name="connsiteY14" fmla="*/ 2469480 h 2520280"/>
              <a:gd name="connsiteX15" fmla="*/ 482600 w 6743820"/>
              <a:gd name="connsiteY15" fmla="*/ 2342480 h 2520280"/>
              <a:gd name="connsiteX16" fmla="*/ 0 w 6743820"/>
              <a:gd name="connsiteY16" fmla="*/ 589880 h 2520280"/>
              <a:gd name="connsiteX0" fmla="*/ 0 w 6743820"/>
              <a:gd name="connsiteY0" fmla="*/ 589880 h 2469480"/>
              <a:gd name="connsiteX1" fmla="*/ 812800 w 6743820"/>
              <a:gd name="connsiteY1" fmla="*/ 526380 h 2469480"/>
              <a:gd name="connsiteX2" fmla="*/ 2044700 w 6743820"/>
              <a:gd name="connsiteY2" fmla="*/ 450180 h 2469480"/>
              <a:gd name="connsiteX3" fmla="*/ 2743200 w 6743820"/>
              <a:gd name="connsiteY3" fmla="*/ 412080 h 2469480"/>
              <a:gd name="connsiteX4" fmla="*/ 3293509 w 6743820"/>
              <a:gd name="connsiteY4" fmla="*/ 432048 h 2469480"/>
              <a:gd name="connsiteX5" fmla="*/ 3902387 w 6743820"/>
              <a:gd name="connsiteY5" fmla="*/ 360040 h 2469480"/>
              <a:gd name="connsiteX6" fmla="*/ 4612746 w 6743820"/>
              <a:gd name="connsiteY6" fmla="*/ 360040 h 2469480"/>
              <a:gd name="connsiteX7" fmla="*/ 5424584 w 6743820"/>
              <a:gd name="connsiteY7" fmla="*/ 216024 h 2469480"/>
              <a:gd name="connsiteX8" fmla="*/ 6033462 w 6743820"/>
              <a:gd name="connsiteY8" fmla="*/ 0 h 2469480"/>
              <a:gd name="connsiteX9" fmla="*/ 6337901 w 6743820"/>
              <a:gd name="connsiteY9" fmla="*/ 1152128 h 2469480"/>
              <a:gd name="connsiteX10" fmla="*/ 6743820 w 6743820"/>
              <a:gd name="connsiteY10" fmla="*/ 2376264 h 2469480"/>
              <a:gd name="connsiteX11" fmla="*/ 5232400 w 6743820"/>
              <a:gd name="connsiteY11" fmla="*/ 2380580 h 2469480"/>
              <a:gd name="connsiteX12" fmla="*/ 3733800 w 6743820"/>
              <a:gd name="connsiteY12" fmla="*/ 2469480 h 2469480"/>
              <a:gd name="connsiteX13" fmla="*/ 2684630 w 6743820"/>
              <a:gd name="connsiteY13" fmla="*/ 2448272 h 2469480"/>
              <a:gd name="connsiteX14" fmla="*/ 2260600 w 6743820"/>
              <a:gd name="connsiteY14" fmla="*/ 2469480 h 2469480"/>
              <a:gd name="connsiteX15" fmla="*/ 482600 w 6743820"/>
              <a:gd name="connsiteY15" fmla="*/ 2342480 h 2469480"/>
              <a:gd name="connsiteX16" fmla="*/ 0 w 6743820"/>
              <a:gd name="connsiteY16" fmla="*/ 589880 h 2469480"/>
              <a:gd name="connsiteX0" fmla="*/ 0 w 6743820"/>
              <a:gd name="connsiteY0" fmla="*/ 589880 h 2469480"/>
              <a:gd name="connsiteX1" fmla="*/ 812800 w 6743820"/>
              <a:gd name="connsiteY1" fmla="*/ 526380 h 2469480"/>
              <a:gd name="connsiteX2" fmla="*/ 2044700 w 6743820"/>
              <a:gd name="connsiteY2" fmla="*/ 450180 h 2469480"/>
              <a:gd name="connsiteX3" fmla="*/ 2743200 w 6743820"/>
              <a:gd name="connsiteY3" fmla="*/ 412080 h 2469480"/>
              <a:gd name="connsiteX4" fmla="*/ 3293509 w 6743820"/>
              <a:gd name="connsiteY4" fmla="*/ 432048 h 2469480"/>
              <a:gd name="connsiteX5" fmla="*/ 3902387 w 6743820"/>
              <a:gd name="connsiteY5" fmla="*/ 360040 h 2469480"/>
              <a:gd name="connsiteX6" fmla="*/ 4612746 w 6743820"/>
              <a:gd name="connsiteY6" fmla="*/ 360040 h 2469480"/>
              <a:gd name="connsiteX7" fmla="*/ 5424584 w 6743820"/>
              <a:gd name="connsiteY7" fmla="*/ 216024 h 2469480"/>
              <a:gd name="connsiteX8" fmla="*/ 6033462 w 6743820"/>
              <a:gd name="connsiteY8" fmla="*/ 0 h 2469480"/>
              <a:gd name="connsiteX9" fmla="*/ 6337901 w 6743820"/>
              <a:gd name="connsiteY9" fmla="*/ 1152128 h 2469480"/>
              <a:gd name="connsiteX10" fmla="*/ 6743820 w 6743820"/>
              <a:gd name="connsiteY10" fmla="*/ 2376264 h 2469480"/>
              <a:gd name="connsiteX11" fmla="*/ 5232400 w 6743820"/>
              <a:gd name="connsiteY11" fmla="*/ 2380580 h 2469480"/>
              <a:gd name="connsiteX12" fmla="*/ 3733800 w 6743820"/>
              <a:gd name="connsiteY12" fmla="*/ 2469480 h 2469480"/>
              <a:gd name="connsiteX13" fmla="*/ 2684630 w 6743820"/>
              <a:gd name="connsiteY13" fmla="*/ 2448272 h 2469480"/>
              <a:gd name="connsiteX14" fmla="*/ 2075752 w 6743820"/>
              <a:gd name="connsiteY14" fmla="*/ 2448272 h 2469480"/>
              <a:gd name="connsiteX15" fmla="*/ 482600 w 6743820"/>
              <a:gd name="connsiteY15" fmla="*/ 2342480 h 2469480"/>
              <a:gd name="connsiteX16" fmla="*/ 0 w 6743820"/>
              <a:gd name="connsiteY16" fmla="*/ 589880 h 2469480"/>
              <a:gd name="connsiteX0" fmla="*/ 0 w 6743820"/>
              <a:gd name="connsiteY0" fmla="*/ 589880 h 2520280"/>
              <a:gd name="connsiteX1" fmla="*/ 812800 w 6743820"/>
              <a:gd name="connsiteY1" fmla="*/ 526380 h 2520280"/>
              <a:gd name="connsiteX2" fmla="*/ 2044700 w 6743820"/>
              <a:gd name="connsiteY2" fmla="*/ 450180 h 2520280"/>
              <a:gd name="connsiteX3" fmla="*/ 2743200 w 6743820"/>
              <a:gd name="connsiteY3" fmla="*/ 412080 h 2520280"/>
              <a:gd name="connsiteX4" fmla="*/ 3293509 w 6743820"/>
              <a:gd name="connsiteY4" fmla="*/ 432048 h 2520280"/>
              <a:gd name="connsiteX5" fmla="*/ 3902387 w 6743820"/>
              <a:gd name="connsiteY5" fmla="*/ 360040 h 2520280"/>
              <a:gd name="connsiteX6" fmla="*/ 4612746 w 6743820"/>
              <a:gd name="connsiteY6" fmla="*/ 360040 h 2520280"/>
              <a:gd name="connsiteX7" fmla="*/ 5424584 w 6743820"/>
              <a:gd name="connsiteY7" fmla="*/ 216024 h 2520280"/>
              <a:gd name="connsiteX8" fmla="*/ 6033462 w 6743820"/>
              <a:gd name="connsiteY8" fmla="*/ 0 h 2520280"/>
              <a:gd name="connsiteX9" fmla="*/ 6337901 w 6743820"/>
              <a:gd name="connsiteY9" fmla="*/ 1152128 h 2520280"/>
              <a:gd name="connsiteX10" fmla="*/ 6743820 w 6743820"/>
              <a:gd name="connsiteY10" fmla="*/ 2376264 h 2520280"/>
              <a:gd name="connsiteX11" fmla="*/ 5323104 w 6743820"/>
              <a:gd name="connsiteY11" fmla="*/ 2520280 h 2520280"/>
              <a:gd name="connsiteX12" fmla="*/ 3733800 w 6743820"/>
              <a:gd name="connsiteY12" fmla="*/ 2469480 h 2520280"/>
              <a:gd name="connsiteX13" fmla="*/ 2684630 w 6743820"/>
              <a:gd name="connsiteY13" fmla="*/ 2448272 h 2520280"/>
              <a:gd name="connsiteX14" fmla="*/ 2075752 w 6743820"/>
              <a:gd name="connsiteY14" fmla="*/ 2448272 h 2520280"/>
              <a:gd name="connsiteX15" fmla="*/ 482600 w 6743820"/>
              <a:gd name="connsiteY15" fmla="*/ 2342480 h 2520280"/>
              <a:gd name="connsiteX16" fmla="*/ 0 w 6743820"/>
              <a:gd name="connsiteY16" fmla="*/ 589880 h 2520280"/>
              <a:gd name="connsiteX0" fmla="*/ 0 w 6743820"/>
              <a:gd name="connsiteY0" fmla="*/ 589880 h 2520280"/>
              <a:gd name="connsiteX1" fmla="*/ 812800 w 6743820"/>
              <a:gd name="connsiteY1" fmla="*/ 526380 h 2520280"/>
              <a:gd name="connsiteX2" fmla="*/ 2044700 w 6743820"/>
              <a:gd name="connsiteY2" fmla="*/ 450180 h 2520280"/>
              <a:gd name="connsiteX3" fmla="*/ 2786110 w 6743820"/>
              <a:gd name="connsiteY3" fmla="*/ 432048 h 2520280"/>
              <a:gd name="connsiteX4" fmla="*/ 3293509 w 6743820"/>
              <a:gd name="connsiteY4" fmla="*/ 432048 h 2520280"/>
              <a:gd name="connsiteX5" fmla="*/ 3902387 w 6743820"/>
              <a:gd name="connsiteY5" fmla="*/ 360040 h 2520280"/>
              <a:gd name="connsiteX6" fmla="*/ 4612746 w 6743820"/>
              <a:gd name="connsiteY6" fmla="*/ 360040 h 2520280"/>
              <a:gd name="connsiteX7" fmla="*/ 5424584 w 6743820"/>
              <a:gd name="connsiteY7" fmla="*/ 216024 h 2520280"/>
              <a:gd name="connsiteX8" fmla="*/ 6033462 w 6743820"/>
              <a:gd name="connsiteY8" fmla="*/ 0 h 2520280"/>
              <a:gd name="connsiteX9" fmla="*/ 6337901 w 6743820"/>
              <a:gd name="connsiteY9" fmla="*/ 1152128 h 2520280"/>
              <a:gd name="connsiteX10" fmla="*/ 6743820 w 6743820"/>
              <a:gd name="connsiteY10" fmla="*/ 2376264 h 2520280"/>
              <a:gd name="connsiteX11" fmla="*/ 5323104 w 6743820"/>
              <a:gd name="connsiteY11" fmla="*/ 2520280 h 2520280"/>
              <a:gd name="connsiteX12" fmla="*/ 3733800 w 6743820"/>
              <a:gd name="connsiteY12" fmla="*/ 2469480 h 2520280"/>
              <a:gd name="connsiteX13" fmla="*/ 2684630 w 6743820"/>
              <a:gd name="connsiteY13" fmla="*/ 2448272 h 2520280"/>
              <a:gd name="connsiteX14" fmla="*/ 2075752 w 6743820"/>
              <a:gd name="connsiteY14" fmla="*/ 2448272 h 2520280"/>
              <a:gd name="connsiteX15" fmla="*/ 482600 w 6743820"/>
              <a:gd name="connsiteY15" fmla="*/ 2342480 h 2520280"/>
              <a:gd name="connsiteX16" fmla="*/ 0 w 6743820"/>
              <a:gd name="connsiteY16" fmla="*/ 589880 h 2520280"/>
              <a:gd name="connsiteX0" fmla="*/ 0 w 6743820"/>
              <a:gd name="connsiteY0" fmla="*/ 589880 h 2520280"/>
              <a:gd name="connsiteX1" fmla="*/ 812800 w 6743820"/>
              <a:gd name="connsiteY1" fmla="*/ 526380 h 2520280"/>
              <a:gd name="connsiteX2" fmla="*/ 2044700 w 6743820"/>
              <a:gd name="connsiteY2" fmla="*/ 450180 h 2520280"/>
              <a:gd name="connsiteX3" fmla="*/ 2786110 w 6743820"/>
              <a:gd name="connsiteY3" fmla="*/ 432048 h 2520280"/>
              <a:gd name="connsiteX4" fmla="*/ 3293509 w 6743820"/>
              <a:gd name="connsiteY4" fmla="*/ 432048 h 2520280"/>
              <a:gd name="connsiteX5" fmla="*/ 3902387 w 6743820"/>
              <a:gd name="connsiteY5" fmla="*/ 432048 h 2520280"/>
              <a:gd name="connsiteX6" fmla="*/ 4612746 w 6743820"/>
              <a:gd name="connsiteY6" fmla="*/ 360040 h 2520280"/>
              <a:gd name="connsiteX7" fmla="*/ 5424584 w 6743820"/>
              <a:gd name="connsiteY7" fmla="*/ 216024 h 2520280"/>
              <a:gd name="connsiteX8" fmla="*/ 6033462 w 6743820"/>
              <a:gd name="connsiteY8" fmla="*/ 0 h 2520280"/>
              <a:gd name="connsiteX9" fmla="*/ 6337901 w 6743820"/>
              <a:gd name="connsiteY9" fmla="*/ 1152128 h 2520280"/>
              <a:gd name="connsiteX10" fmla="*/ 6743820 w 6743820"/>
              <a:gd name="connsiteY10" fmla="*/ 2376264 h 2520280"/>
              <a:gd name="connsiteX11" fmla="*/ 5323104 w 6743820"/>
              <a:gd name="connsiteY11" fmla="*/ 2520280 h 2520280"/>
              <a:gd name="connsiteX12" fmla="*/ 3733800 w 6743820"/>
              <a:gd name="connsiteY12" fmla="*/ 2469480 h 2520280"/>
              <a:gd name="connsiteX13" fmla="*/ 2684630 w 6743820"/>
              <a:gd name="connsiteY13" fmla="*/ 2448272 h 2520280"/>
              <a:gd name="connsiteX14" fmla="*/ 2075752 w 6743820"/>
              <a:gd name="connsiteY14" fmla="*/ 2448272 h 2520280"/>
              <a:gd name="connsiteX15" fmla="*/ 482600 w 6743820"/>
              <a:gd name="connsiteY15" fmla="*/ 2342480 h 2520280"/>
              <a:gd name="connsiteX16" fmla="*/ 0 w 6743820"/>
              <a:gd name="connsiteY16" fmla="*/ 589880 h 2520280"/>
              <a:gd name="connsiteX0" fmla="*/ 0 w 6743820"/>
              <a:gd name="connsiteY0" fmla="*/ 589880 h 2520280"/>
              <a:gd name="connsiteX1" fmla="*/ 812800 w 6743820"/>
              <a:gd name="connsiteY1" fmla="*/ 526380 h 2520280"/>
              <a:gd name="connsiteX2" fmla="*/ 2044700 w 6743820"/>
              <a:gd name="connsiteY2" fmla="*/ 450180 h 2520280"/>
              <a:gd name="connsiteX3" fmla="*/ 2786110 w 6743820"/>
              <a:gd name="connsiteY3" fmla="*/ 432048 h 2520280"/>
              <a:gd name="connsiteX4" fmla="*/ 3293509 w 6743820"/>
              <a:gd name="connsiteY4" fmla="*/ 432048 h 2520280"/>
              <a:gd name="connsiteX5" fmla="*/ 3902387 w 6743820"/>
              <a:gd name="connsiteY5" fmla="*/ 432048 h 2520280"/>
              <a:gd name="connsiteX6" fmla="*/ 6008782 w 6743820"/>
              <a:gd name="connsiteY6" fmla="*/ 360040 h 2520280"/>
              <a:gd name="connsiteX7" fmla="*/ 5424584 w 6743820"/>
              <a:gd name="connsiteY7" fmla="*/ 216024 h 2520280"/>
              <a:gd name="connsiteX8" fmla="*/ 6033462 w 6743820"/>
              <a:gd name="connsiteY8" fmla="*/ 0 h 2520280"/>
              <a:gd name="connsiteX9" fmla="*/ 6337901 w 6743820"/>
              <a:gd name="connsiteY9" fmla="*/ 1152128 h 2520280"/>
              <a:gd name="connsiteX10" fmla="*/ 6743820 w 6743820"/>
              <a:gd name="connsiteY10" fmla="*/ 2376264 h 2520280"/>
              <a:gd name="connsiteX11" fmla="*/ 5323104 w 6743820"/>
              <a:gd name="connsiteY11" fmla="*/ 2520280 h 2520280"/>
              <a:gd name="connsiteX12" fmla="*/ 3733800 w 6743820"/>
              <a:gd name="connsiteY12" fmla="*/ 2469480 h 2520280"/>
              <a:gd name="connsiteX13" fmla="*/ 2684630 w 6743820"/>
              <a:gd name="connsiteY13" fmla="*/ 2448272 h 2520280"/>
              <a:gd name="connsiteX14" fmla="*/ 2075752 w 6743820"/>
              <a:gd name="connsiteY14" fmla="*/ 2448272 h 2520280"/>
              <a:gd name="connsiteX15" fmla="*/ 482600 w 6743820"/>
              <a:gd name="connsiteY15" fmla="*/ 2342480 h 2520280"/>
              <a:gd name="connsiteX16" fmla="*/ 0 w 6743820"/>
              <a:gd name="connsiteY16" fmla="*/ 589880 h 2520280"/>
              <a:gd name="connsiteX0" fmla="*/ 0 w 9362473"/>
              <a:gd name="connsiteY0" fmla="*/ 589880 h 2520280"/>
              <a:gd name="connsiteX1" fmla="*/ 812800 w 9362473"/>
              <a:gd name="connsiteY1" fmla="*/ 526380 h 2520280"/>
              <a:gd name="connsiteX2" fmla="*/ 2044700 w 9362473"/>
              <a:gd name="connsiteY2" fmla="*/ 450180 h 2520280"/>
              <a:gd name="connsiteX3" fmla="*/ 2786110 w 9362473"/>
              <a:gd name="connsiteY3" fmla="*/ 432048 h 2520280"/>
              <a:gd name="connsiteX4" fmla="*/ 3293509 w 9362473"/>
              <a:gd name="connsiteY4" fmla="*/ 432048 h 2520280"/>
              <a:gd name="connsiteX5" fmla="*/ 3902387 w 9362473"/>
              <a:gd name="connsiteY5" fmla="*/ 432048 h 2520280"/>
              <a:gd name="connsiteX6" fmla="*/ 6008782 w 9362473"/>
              <a:gd name="connsiteY6" fmla="*/ 360040 h 2520280"/>
              <a:gd name="connsiteX7" fmla="*/ 5424584 w 9362473"/>
              <a:gd name="connsiteY7" fmla="*/ 216024 h 2520280"/>
              <a:gd name="connsiteX8" fmla="*/ 9362473 w 9362473"/>
              <a:gd name="connsiteY8" fmla="*/ 0 h 2520280"/>
              <a:gd name="connsiteX9" fmla="*/ 6337901 w 9362473"/>
              <a:gd name="connsiteY9" fmla="*/ 1152128 h 2520280"/>
              <a:gd name="connsiteX10" fmla="*/ 6743820 w 9362473"/>
              <a:gd name="connsiteY10" fmla="*/ 2376264 h 2520280"/>
              <a:gd name="connsiteX11" fmla="*/ 5323104 w 9362473"/>
              <a:gd name="connsiteY11" fmla="*/ 2520280 h 2520280"/>
              <a:gd name="connsiteX12" fmla="*/ 3733800 w 9362473"/>
              <a:gd name="connsiteY12" fmla="*/ 2469480 h 2520280"/>
              <a:gd name="connsiteX13" fmla="*/ 2684630 w 9362473"/>
              <a:gd name="connsiteY13" fmla="*/ 2448272 h 2520280"/>
              <a:gd name="connsiteX14" fmla="*/ 2075752 w 9362473"/>
              <a:gd name="connsiteY14" fmla="*/ 2448272 h 2520280"/>
              <a:gd name="connsiteX15" fmla="*/ 482600 w 9362473"/>
              <a:gd name="connsiteY15" fmla="*/ 2342480 h 2520280"/>
              <a:gd name="connsiteX16" fmla="*/ 0 w 9362473"/>
              <a:gd name="connsiteY16" fmla="*/ 589880 h 2520280"/>
              <a:gd name="connsiteX0" fmla="*/ 0 w 9362473"/>
              <a:gd name="connsiteY0" fmla="*/ 589880 h 2520280"/>
              <a:gd name="connsiteX1" fmla="*/ 812800 w 9362473"/>
              <a:gd name="connsiteY1" fmla="*/ 526380 h 2520280"/>
              <a:gd name="connsiteX2" fmla="*/ 2044700 w 9362473"/>
              <a:gd name="connsiteY2" fmla="*/ 450180 h 2520280"/>
              <a:gd name="connsiteX3" fmla="*/ 2786110 w 9362473"/>
              <a:gd name="connsiteY3" fmla="*/ 432048 h 2520280"/>
              <a:gd name="connsiteX4" fmla="*/ 3293509 w 9362473"/>
              <a:gd name="connsiteY4" fmla="*/ 432048 h 2520280"/>
              <a:gd name="connsiteX5" fmla="*/ 3902387 w 9362473"/>
              <a:gd name="connsiteY5" fmla="*/ 432048 h 2520280"/>
              <a:gd name="connsiteX6" fmla="*/ 6008782 w 9362473"/>
              <a:gd name="connsiteY6" fmla="*/ 360040 h 2520280"/>
              <a:gd name="connsiteX7" fmla="*/ 7357559 w 9362473"/>
              <a:gd name="connsiteY7" fmla="*/ 368424 h 2520280"/>
              <a:gd name="connsiteX8" fmla="*/ 9362473 w 9362473"/>
              <a:gd name="connsiteY8" fmla="*/ 0 h 2520280"/>
              <a:gd name="connsiteX9" fmla="*/ 6337901 w 9362473"/>
              <a:gd name="connsiteY9" fmla="*/ 1152128 h 2520280"/>
              <a:gd name="connsiteX10" fmla="*/ 6743820 w 9362473"/>
              <a:gd name="connsiteY10" fmla="*/ 2376264 h 2520280"/>
              <a:gd name="connsiteX11" fmla="*/ 5323104 w 9362473"/>
              <a:gd name="connsiteY11" fmla="*/ 2520280 h 2520280"/>
              <a:gd name="connsiteX12" fmla="*/ 3733800 w 9362473"/>
              <a:gd name="connsiteY12" fmla="*/ 2469480 h 2520280"/>
              <a:gd name="connsiteX13" fmla="*/ 2684630 w 9362473"/>
              <a:gd name="connsiteY13" fmla="*/ 2448272 h 2520280"/>
              <a:gd name="connsiteX14" fmla="*/ 2075752 w 9362473"/>
              <a:gd name="connsiteY14" fmla="*/ 2448272 h 2520280"/>
              <a:gd name="connsiteX15" fmla="*/ 482600 w 9362473"/>
              <a:gd name="connsiteY15" fmla="*/ 2342480 h 2520280"/>
              <a:gd name="connsiteX16" fmla="*/ 0 w 9362473"/>
              <a:gd name="connsiteY16" fmla="*/ 589880 h 2520280"/>
              <a:gd name="connsiteX0" fmla="*/ 0 w 9881687"/>
              <a:gd name="connsiteY0" fmla="*/ 589880 h 2520280"/>
              <a:gd name="connsiteX1" fmla="*/ 812800 w 9881687"/>
              <a:gd name="connsiteY1" fmla="*/ 526380 h 2520280"/>
              <a:gd name="connsiteX2" fmla="*/ 2044700 w 9881687"/>
              <a:gd name="connsiteY2" fmla="*/ 450180 h 2520280"/>
              <a:gd name="connsiteX3" fmla="*/ 2786110 w 9881687"/>
              <a:gd name="connsiteY3" fmla="*/ 432048 h 2520280"/>
              <a:gd name="connsiteX4" fmla="*/ 3293509 w 9881687"/>
              <a:gd name="connsiteY4" fmla="*/ 432048 h 2520280"/>
              <a:gd name="connsiteX5" fmla="*/ 3902387 w 9881687"/>
              <a:gd name="connsiteY5" fmla="*/ 432048 h 2520280"/>
              <a:gd name="connsiteX6" fmla="*/ 6008782 w 9881687"/>
              <a:gd name="connsiteY6" fmla="*/ 360040 h 2520280"/>
              <a:gd name="connsiteX7" fmla="*/ 7357559 w 9881687"/>
              <a:gd name="connsiteY7" fmla="*/ 368424 h 2520280"/>
              <a:gd name="connsiteX8" fmla="*/ 9362473 w 9881687"/>
              <a:gd name="connsiteY8" fmla="*/ 0 h 2520280"/>
              <a:gd name="connsiteX9" fmla="*/ 9881687 w 9881687"/>
              <a:gd name="connsiteY9" fmla="*/ 1152128 h 2520280"/>
              <a:gd name="connsiteX10" fmla="*/ 6743820 w 9881687"/>
              <a:gd name="connsiteY10" fmla="*/ 2376264 h 2520280"/>
              <a:gd name="connsiteX11" fmla="*/ 5323104 w 9881687"/>
              <a:gd name="connsiteY11" fmla="*/ 2520280 h 2520280"/>
              <a:gd name="connsiteX12" fmla="*/ 3733800 w 9881687"/>
              <a:gd name="connsiteY12" fmla="*/ 2469480 h 2520280"/>
              <a:gd name="connsiteX13" fmla="*/ 2684630 w 9881687"/>
              <a:gd name="connsiteY13" fmla="*/ 2448272 h 2520280"/>
              <a:gd name="connsiteX14" fmla="*/ 2075752 w 9881687"/>
              <a:gd name="connsiteY14" fmla="*/ 2448272 h 2520280"/>
              <a:gd name="connsiteX15" fmla="*/ 482600 w 9881687"/>
              <a:gd name="connsiteY15" fmla="*/ 2342480 h 2520280"/>
              <a:gd name="connsiteX16" fmla="*/ 0 w 9881687"/>
              <a:gd name="connsiteY16" fmla="*/ 589880 h 2520280"/>
              <a:gd name="connsiteX0" fmla="*/ 0 w 10104856"/>
              <a:gd name="connsiteY0" fmla="*/ 589880 h 2520280"/>
              <a:gd name="connsiteX1" fmla="*/ 812800 w 10104856"/>
              <a:gd name="connsiteY1" fmla="*/ 526380 h 2520280"/>
              <a:gd name="connsiteX2" fmla="*/ 2044700 w 10104856"/>
              <a:gd name="connsiteY2" fmla="*/ 450180 h 2520280"/>
              <a:gd name="connsiteX3" fmla="*/ 2786110 w 10104856"/>
              <a:gd name="connsiteY3" fmla="*/ 432048 h 2520280"/>
              <a:gd name="connsiteX4" fmla="*/ 3293509 w 10104856"/>
              <a:gd name="connsiteY4" fmla="*/ 432048 h 2520280"/>
              <a:gd name="connsiteX5" fmla="*/ 3902387 w 10104856"/>
              <a:gd name="connsiteY5" fmla="*/ 432048 h 2520280"/>
              <a:gd name="connsiteX6" fmla="*/ 6008782 w 10104856"/>
              <a:gd name="connsiteY6" fmla="*/ 360040 h 2520280"/>
              <a:gd name="connsiteX7" fmla="*/ 7357559 w 10104856"/>
              <a:gd name="connsiteY7" fmla="*/ 368424 h 2520280"/>
              <a:gd name="connsiteX8" fmla="*/ 9362473 w 10104856"/>
              <a:gd name="connsiteY8" fmla="*/ 0 h 2520280"/>
              <a:gd name="connsiteX9" fmla="*/ 9881687 w 10104856"/>
              <a:gd name="connsiteY9" fmla="*/ 1152128 h 2520280"/>
              <a:gd name="connsiteX10" fmla="*/ 6743820 w 10104856"/>
              <a:gd name="connsiteY10" fmla="*/ 2376264 h 2520280"/>
              <a:gd name="connsiteX11" fmla="*/ 5323104 w 10104856"/>
              <a:gd name="connsiteY11" fmla="*/ 2520280 h 2520280"/>
              <a:gd name="connsiteX12" fmla="*/ 3733800 w 10104856"/>
              <a:gd name="connsiteY12" fmla="*/ 2469480 h 2520280"/>
              <a:gd name="connsiteX13" fmla="*/ 2684630 w 10104856"/>
              <a:gd name="connsiteY13" fmla="*/ 2448272 h 2520280"/>
              <a:gd name="connsiteX14" fmla="*/ 2075752 w 10104856"/>
              <a:gd name="connsiteY14" fmla="*/ 2448272 h 2520280"/>
              <a:gd name="connsiteX15" fmla="*/ 482600 w 10104856"/>
              <a:gd name="connsiteY15" fmla="*/ 2342480 h 2520280"/>
              <a:gd name="connsiteX16" fmla="*/ 0 w 10104856"/>
              <a:gd name="connsiteY16" fmla="*/ 589880 h 2520280"/>
              <a:gd name="connsiteX0" fmla="*/ 0 w 10104856"/>
              <a:gd name="connsiteY0" fmla="*/ 589880 h 2520280"/>
              <a:gd name="connsiteX1" fmla="*/ 812800 w 10104856"/>
              <a:gd name="connsiteY1" fmla="*/ 526380 h 2520280"/>
              <a:gd name="connsiteX2" fmla="*/ 2044700 w 10104856"/>
              <a:gd name="connsiteY2" fmla="*/ 450180 h 2520280"/>
              <a:gd name="connsiteX3" fmla="*/ 2786110 w 10104856"/>
              <a:gd name="connsiteY3" fmla="*/ 432048 h 2520280"/>
              <a:gd name="connsiteX4" fmla="*/ 3293509 w 10104856"/>
              <a:gd name="connsiteY4" fmla="*/ 432048 h 2520280"/>
              <a:gd name="connsiteX5" fmla="*/ 3902387 w 10104856"/>
              <a:gd name="connsiteY5" fmla="*/ 432048 h 2520280"/>
              <a:gd name="connsiteX6" fmla="*/ 6008782 w 10104856"/>
              <a:gd name="connsiteY6" fmla="*/ 360040 h 2520280"/>
              <a:gd name="connsiteX7" fmla="*/ 7357559 w 10104856"/>
              <a:gd name="connsiteY7" fmla="*/ 368424 h 2520280"/>
              <a:gd name="connsiteX8" fmla="*/ 9362473 w 10104856"/>
              <a:gd name="connsiteY8" fmla="*/ 0 h 2520280"/>
              <a:gd name="connsiteX9" fmla="*/ 9881687 w 10104856"/>
              <a:gd name="connsiteY9" fmla="*/ 1152128 h 2520280"/>
              <a:gd name="connsiteX10" fmla="*/ 6743820 w 10104856"/>
              <a:gd name="connsiteY10" fmla="*/ 2376264 h 2520280"/>
              <a:gd name="connsiteX11" fmla="*/ 6710037 w 10104856"/>
              <a:gd name="connsiteY11" fmla="*/ 2372207 h 2520280"/>
              <a:gd name="connsiteX12" fmla="*/ 5323104 w 10104856"/>
              <a:gd name="connsiteY12" fmla="*/ 2520280 h 2520280"/>
              <a:gd name="connsiteX13" fmla="*/ 3733800 w 10104856"/>
              <a:gd name="connsiteY13" fmla="*/ 2469480 h 2520280"/>
              <a:gd name="connsiteX14" fmla="*/ 2684630 w 10104856"/>
              <a:gd name="connsiteY14" fmla="*/ 2448272 h 2520280"/>
              <a:gd name="connsiteX15" fmla="*/ 2075752 w 10104856"/>
              <a:gd name="connsiteY15" fmla="*/ 2448272 h 2520280"/>
              <a:gd name="connsiteX16" fmla="*/ 482600 w 10104856"/>
              <a:gd name="connsiteY16" fmla="*/ 2342480 h 2520280"/>
              <a:gd name="connsiteX17" fmla="*/ 0 w 10104856"/>
              <a:gd name="connsiteY17" fmla="*/ 589880 h 2520280"/>
              <a:gd name="connsiteX0" fmla="*/ 0 w 10104856"/>
              <a:gd name="connsiteY0" fmla="*/ 589880 h 2520280"/>
              <a:gd name="connsiteX1" fmla="*/ 812800 w 10104856"/>
              <a:gd name="connsiteY1" fmla="*/ 526380 h 2520280"/>
              <a:gd name="connsiteX2" fmla="*/ 2044700 w 10104856"/>
              <a:gd name="connsiteY2" fmla="*/ 450180 h 2520280"/>
              <a:gd name="connsiteX3" fmla="*/ 2786110 w 10104856"/>
              <a:gd name="connsiteY3" fmla="*/ 432048 h 2520280"/>
              <a:gd name="connsiteX4" fmla="*/ 3293509 w 10104856"/>
              <a:gd name="connsiteY4" fmla="*/ 432048 h 2520280"/>
              <a:gd name="connsiteX5" fmla="*/ 3902387 w 10104856"/>
              <a:gd name="connsiteY5" fmla="*/ 432048 h 2520280"/>
              <a:gd name="connsiteX6" fmla="*/ 6008782 w 10104856"/>
              <a:gd name="connsiteY6" fmla="*/ 360040 h 2520280"/>
              <a:gd name="connsiteX7" fmla="*/ 7357559 w 10104856"/>
              <a:gd name="connsiteY7" fmla="*/ 368424 h 2520280"/>
              <a:gd name="connsiteX8" fmla="*/ 9362473 w 10104856"/>
              <a:gd name="connsiteY8" fmla="*/ 0 h 2520280"/>
              <a:gd name="connsiteX9" fmla="*/ 9881687 w 10104856"/>
              <a:gd name="connsiteY9" fmla="*/ 1152128 h 2520280"/>
              <a:gd name="connsiteX10" fmla="*/ 6743820 w 10104856"/>
              <a:gd name="connsiteY10" fmla="*/ 2376264 h 2520280"/>
              <a:gd name="connsiteX11" fmla="*/ 6710037 w 10104856"/>
              <a:gd name="connsiteY11" fmla="*/ 2372207 h 2520280"/>
              <a:gd name="connsiteX12" fmla="*/ 5323104 w 10104856"/>
              <a:gd name="connsiteY12" fmla="*/ 2520280 h 2520280"/>
              <a:gd name="connsiteX13" fmla="*/ 3733800 w 10104856"/>
              <a:gd name="connsiteY13" fmla="*/ 2469480 h 2520280"/>
              <a:gd name="connsiteX14" fmla="*/ 2684630 w 10104856"/>
              <a:gd name="connsiteY14" fmla="*/ 2448272 h 2520280"/>
              <a:gd name="connsiteX15" fmla="*/ 2075752 w 10104856"/>
              <a:gd name="connsiteY15" fmla="*/ 2448272 h 2520280"/>
              <a:gd name="connsiteX16" fmla="*/ 482600 w 10104856"/>
              <a:gd name="connsiteY16" fmla="*/ 2342480 h 2520280"/>
              <a:gd name="connsiteX17" fmla="*/ 0 w 10104856"/>
              <a:gd name="connsiteY17" fmla="*/ 589880 h 2520280"/>
              <a:gd name="connsiteX0" fmla="*/ 0 w 10104856"/>
              <a:gd name="connsiteY0" fmla="*/ 589880 h 2520280"/>
              <a:gd name="connsiteX1" fmla="*/ 812800 w 10104856"/>
              <a:gd name="connsiteY1" fmla="*/ 526380 h 2520280"/>
              <a:gd name="connsiteX2" fmla="*/ 2044700 w 10104856"/>
              <a:gd name="connsiteY2" fmla="*/ 450180 h 2520280"/>
              <a:gd name="connsiteX3" fmla="*/ 2786110 w 10104856"/>
              <a:gd name="connsiteY3" fmla="*/ 432048 h 2520280"/>
              <a:gd name="connsiteX4" fmla="*/ 3293509 w 10104856"/>
              <a:gd name="connsiteY4" fmla="*/ 432048 h 2520280"/>
              <a:gd name="connsiteX5" fmla="*/ 3902387 w 10104856"/>
              <a:gd name="connsiteY5" fmla="*/ 432048 h 2520280"/>
              <a:gd name="connsiteX6" fmla="*/ 6008782 w 10104856"/>
              <a:gd name="connsiteY6" fmla="*/ 360040 h 2520280"/>
              <a:gd name="connsiteX7" fmla="*/ 7357559 w 10104856"/>
              <a:gd name="connsiteY7" fmla="*/ 368424 h 2520280"/>
              <a:gd name="connsiteX8" fmla="*/ 9362473 w 10104856"/>
              <a:gd name="connsiteY8" fmla="*/ 0 h 2520280"/>
              <a:gd name="connsiteX9" fmla="*/ 9881687 w 10104856"/>
              <a:gd name="connsiteY9" fmla="*/ 1152128 h 2520280"/>
              <a:gd name="connsiteX10" fmla="*/ 6743820 w 10104856"/>
              <a:gd name="connsiteY10" fmla="*/ 2376264 h 2520280"/>
              <a:gd name="connsiteX11" fmla="*/ 6710037 w 10104856"/>
              <a:gd name="connsiteY11" fmla="*/ 2372207 h 2520280"/>
              <a:gd name="connsiteX12" fmla="*/ 5323104 w 10104856"/>
              <a:gd name="connsiteY12" fmla="*/ 2520280 h 2520280"/>
              <a:gd name="connsiteX13" fmla="*/ 3733800 w 10104856"/>
              <a:gd name="connsiteY13" fmla="*/ 2469480 h 2520280"/>
              <a:gd name="connsiteX14" fmla="*/ 2684630 w 10104856"/>
              <a:gd name="connsiteY14" fmla="*/ 2448272 h 2520280"/>
              <a:gd name="connsiteX15" fmla="*/ 2075752 w 10104856"/>
              <a:gd name="connsiteY15" fmla="*/ 2448272 h 2520280"/>
              <a:gd name="connsiteX16" fmla="*/ 482600 w 10104856"/>
              <a:gd name="connsiteY16" fmla="*/ 2342480 h 2520280"/>
              <a:gd name="connsiteX17" fmla="*/ 0 w 10104856"/>
              <a:gd name="connsiteY17" fmla="*/ 589880 h 2520280"/>
              <a:gd name="connsiteX0" fmla="*/ 0 w 10104856"/>
              <a:gd name="connsiteY0" fmla="*/ 589880 h 2671936"/>
              <a:gd name="connsiteX1" fmla="*/ 812800 w 10104856"/>
              <a:gd name="connsiteY1" fmla="*/ 526380 h 2671936"/>
              <a:gd name="connsiteX2" fmla="*/ 2044700 w 10104856"/>
              <a:gd name="connsiteY2" fmla="*/ 450180 h 2671936"/>
              <a:gd name="connsiteX3" fmla="*/ 2786110 w 10104856"/>
              <a:gd name="connsiteY3" fmla="*/ 432048 h 2671936"/>
              <a:gd name="connsiteX4" fmla="*/ 3293509 w 10104856"/>
              <a:gd name="connsiteY4" fmla="*/ 432048 h 2671936"/>
              <a:gd name="connsiteX5" fmla="*/ 3902387 w 10104856"/>
              <a:gd name="connsiteY5" fmla="*/ 432048 h 2671936"/>
              <a:gd name="connsiteX6" fmla="*/ 6008782 w 10104856"/>
              <a:gd name="connsiteY6" fmla="*/ 360040 h 2671936"/>
              <a:gd name="connsiteX7" fmla="*/ 7357559 w 10104856"/>
              <a:gd name="connsiteY7" fmla="*/ 368424 h 2671936"/>
              <a:gd name="connsiteX8" fmla="*/ 9362473 w 10104856"/>
              <a:gd name="connsiteY8" fmla="*/ 0 h 2671936"/>
              <a:gd name="connsiteX9" fmla="*/ 9881687 w 10104856"/>
              <a:gd name="connsiteY9" fmla="*/ 1152128 h 2671936"/>
              <a:gd name="connsiteX10" fmla="*/ 6743820 w 10104856"/>
              <a:gd name="connsiteY10" fmla="*/ 2376264 h 2671936"/>
              <a:gd name="connsiteX11" fmla="*/ 6924812 w 10104856"/>
              <a:gd name="connsiteY11" fmla="*/ 2524607 h 2671936"/>
              <a:gd name="connsiteX12" fmla="*/ 5323104 w 10104856"/>
              <a:gd name="connsiteY12" fmla="*/ 2520280 h 2671936"/>
              <a:gd name="connsiteX13" fmla="*/ 3733800 w 10104856"/>
              <a:gd name="connsiteY13" fmla="*/ 2469480 h 2671936"/>
              <a:gd name="connsiteX14" fmla="*/ 2684630 w 10104856"/>
              <a:gd name="connsiteY14" fmla="*/ 2448272 h 2671936"/>
              <a:gd name="connsiteX15" fmla="*/ 2075752 w 10104856"/>
              <a:gd name="connsiteY15" fmla="*/ 2448272 h 2671936"/>
              <a:gd name="connsiteX16" fmla="*/ 482600 w 10104856"/>
              <a:gd name="connsiteY16" fmla="*/ 2342480 h 2671936"/>
              <a:gd name="connsiteX17" fmla="*/ 0 w 10104856"/>
              <a:gd name="connsiteY17" fmla="*/ 589880 h 2671936"/>
              <a:gd name="connsiteX0" fmla="*/ 0 w 10796624"/>
              <a:gd name="connsiteY0" fmla="*/ 589880 h 2671936"/>
              <a:gd name="connsiteX1" fmla="*/ 812800 w 10796624"/>
              <a:gd name="connsiteY1" fmla="*/ 526380 h 2671936"/>
              <a:gd name="connsiteX2" fmla="*/ 2044700 w 10796624"/>
              <a:gd name="connsiteY2" fmla="*/ 450180 h 2671936"/>
              <a:gd name="connsiteX3" fmla="*/ 2786110 w 10796624"/>
              <a:gd name="connsiteY3" fmla="*/ 432048 h 2671936"/>
              <a:gd name="connsiteX4" fmla="*/ 3293509 w 10796624"/>
              <a:gd name="connsiteY4" fmla="*/ 432048 h 2671936"/>
              <a:gd name="connsiteX5" fmla="*/ 3902387 w 10796624"/>
              <a:gd name="connsiteY5" fmla="*/ 432048 h 2671936"/>
              <a:gd name="connsiteX6" fmla="*/ 6008782 w 10796624"/>
              <a:gd name="connsiteY6" fmla="*/ 360040 h 2671936"/>
              <a:gd name="connsiteX7" fmla="*/ 7357559 w 10796624"/>
              <a:gd name="connsiteY7" fmla="*/ 368424 h 2671936"/>
              <a:gd name="connsiteX8" fmla="*/ 9362473 w 10796624"/>
              <a:gd name="connsiteY8" fmla="*/ 0 h 2671936"/>
              <a:gd name="connsiteX9" fmla="*/ 9881687 w 10796624"/>
              <a:gd name="connsiteY9" fmla="*/ 1152128 h 2671936"/>
              <a:gd name="connsiteX10" fmla="*/ 9750669 w 10796624"/>
              <a:gd name="connsiteY10" fmla="*/ 2376264 h 2671936"/>
              <a:gd name="connsiteX11" fmla="*/ 6924812 w 10796624"/>
              <a:gd name="connsiteY11" fmla="*/ 2524607 h 2671936"/>
              <a:gd name="connsiteX12" fmla="*/ 5323104 w 10796624"/>
              <a:gd name="connsiteY12" fmla="*/ 2520280 h 2671936"/>
              <a:gd name="connsiteX13" fmla="*/ 3733800 w 10796624"/>
              <a:gd name="connsiteY13" fmla="*/ 2469480 h 2671936"/>
              <a:gd name="connsiteX14" fmla="*/ 2684630 w 10796624"/>
              <a:gd name="connsiteY14" fmla="*/ 2448272 h 2671936"/>
              <a:gd name="connsiteX15" fmla="*/ 2075752 w 10796624"/>
              <a:gd name="connsiteY15" fmla="*/ 2448272 h 2671936"/>
              <a:gd name="connsiteX16" fmla="*/ 482600 w 10796624"/>
              <a:gd name="connsiteY16" fmla="*/ 2342480 h 2671936"/>
              <a:gd name="connsiteX17" fmla="*/ 0 w 10796624"/>
              <a:gd name="connsiteY17" fmla="*/ 589880 h 2671936"/>
              <a:gd name="connsiteX0" fmla="*/ 0 w 10283396"/>
              <a:gd name="connsiteY0" fmla="*/ 589880 h 2671936"/>
              <a:gd name="connsiteX1" fmla="*/ 812800 w 10283396"/>
              <a:gd name="connsiteY1" fmla="*/ 526380 h 2671936"/>
              <a:gd name="connsiteX2" fmla="*/ 2044700 w 10283396"/>
              <a:gd name="connsiteY2" fmla="*/ 450180 h 2671936"/>
              <a:gd name="connsiteX3" fmla="*/ 2786110 w 10283396"/>
              <a:gd name="connsiteY3" fmla="*/ 432048 h 2671936"/>
              <a:gd name="connsiteX4" fmla="*/ 3293509 w 10283396"/>
              <a:gd name="connsiteY4" fmla="*/ 432048 h 2671936"/>
              <a:gd name="connsiteX5" fmla="*/ 3902387 w 10283396"/>
              <a:gd name="connsiteY5" fmla="*/ 432048 h 2671936"/>
              <a:gd name="connsiteX6" fmla="*/ 6008782 w 10283396"/>
              <a:gd name="connsiteY6" fmla="*/ 360040 h 2671936"/>
              <a:gd name="connsiteX7" fmla="*/ 7357559 w 10283396"/>
              <a:gd name="connsiteY7" fmla="*/ 368424 h 2671936"/>
              <a:gd name="connsiteX8" fmla="*/ 9362473 w 10283396"/>
              <a:gd name="connsiteY8" fmla="*/ 0 h 2671936"/>
              <a:gd name="connsiteX9" fmla="*/ 9881687 w 10283396"/>
              <a:gd name="connsiteY9" fmla="*/ 1152128 h 2671936"/>
              <a:gd name="connsiteX10" fmla="*/ 9750669 w 10283396"/>
              <a:gd name="connsiteY10" fmla="*/ 2376264 h 2671936"/>
              <a:gd name="connsiteX11" fmla="*/ 6924812 w 10283396"/>
              <a:gd name="connsiteY11" fmla="*/ 2524607 h 2671936"/>
              <a:gd name="connsiteX12" fmla="*/ 5323104 w 10283396"/>
              <a:gd name="connsiteY12" fmla="*/ 2520280 h 2671936"/>
              <a:gd name="connsiteX13" fmla="*/ 3733800 w 10283396"/>
              <a:gd name="connsiteY13" fmla="*/ 2469480 h 2671936"/>
              <a:gd name="connsiteX14" fmla="*/ 2684630 w 10283396"/>
              <a:gd name="connsiteY14" fmla="*/ 2448272 h 2671936"/>
              <a:gd name="connsiteX15" fmla="*/ 2075752 w 10283396"/>
              <a:gd name="connsiteY15" fmla="*/ 2448272 h 2671936"/>
              <a:gd name="connsiteX16" fmla="*/ 482600 w 10283396"/>
              <a:gd name="connsiteY16" fmla="*/ 2342480 h 2671936"/>
              <a:gd name="connsiteX17" fmla="*/ 0 w 10283396"/>
              <a:gd name="connsiteY17" fmla="*/ 589880 h 2671936"/>
              <a:gd name="connsiteX0" fmla="*/ 0 w 9881687"/>
              <a:gd name="connsiteY0" fmla="*/ 589880 h 2671936"/>
              <a:gd name="connsiteX1" fmla="*/ 812800 w 9881687"/>
              <a:gd name="connsiteY1" fmla="*/ 526380 h 2671936"/>
              <a:gd name="connsiteX2" fmla="*/ 2044700 w 9881687"/>
              <a:gd name="connsiteY2" fmla="*/ 450180 h 2671936"/>
              <a:gd name="connsiteX3" fmla="*/ 2786110 w 9881687"/>
              <a:gd name="connsiteY3" fmla="*/ 432048 h 2671936"/>
              <a:gd name="connsiteX4" fmla="*/ 3293509 w 9881687"/>
              <a:gd name="connsiteY4" fmla="*/ 432048 h 2671936"/>
              <a:gd name="connsiteX5" fmla="*/ 3902387 w 9881687"/>
              <a:gd name="connsiteY5" fmla="*/ 432048 h 2671936"/>
              <a:gd name="connsiteX6" fmla="*/ 6008782 w 9881687"/>
              <a:gd name="connsiteY6" fmla="*/ 360040 h 2671936"/>
              <a:gd name="connsiteX7" fmla="*/ 7357559 w 9881687"/>
              <a:gd name="connsiteY7" fmla="*/ 368424 h 2671936"/>
              <a:gd name="connsiteX8" fmla="*/ 9362473 w 9881687"/>
              <a:gd name="connsiteY8" fmla="*/ 0 h 2671936"/>
              <a:gd name="connsiteX9" fmla="*/ 9881687 w 9881687"/>
              <a:gd name="connsiteY9" fmla="*/ 1152128 h 2671936"/>
              <a:gd name="connsiteX10" fmla="*/ 6924812 w 9881687"/>
              <a:gd name="connsiteY10" fmla="*/ 2524607 h 2671936"/>
              <a:gd name="connsiteX11" fmla="*/ 5323104 w 9881687"/>
              <a:gd name="connsiteY11" fmla="*/ 2520280 h 2671936"/>
              <a:gd name="connsiteX12" fmla="*/ 3733800 w 9881687"/>
              <a:gd name="connsiteY12" fmla="*/ 2469480 h 2671936"/>
              <a:gd name="connsiteX13" fmla="*/ 2684630 w 9881687"/>
              <a:gd name="connsiteY13" fmla="*/ 2448272 h 2671936"/>
              <a:gd name="connsiteX14" fmla="*/ 2075752 w 9881687"/>
              <a:gd name="connsiteY14" fmla="*/ 2448272 h 2671936"/>
              <a:gd name="connsiteX15" fmla="*/ 482600 w 9881687"/>
              <a:gd name="connsiteY15" fmla="*/ 2342480 h 2671936"/>
              <a:gd name="connsiteX16" fmla="*/ 0 w 9881687"/>
              <a:gd name="connsiteY16" fmla="*/ 589880 h 2671936"/>
              <a:gd name="connsiteX0" fmla="*/ 0 w 9881687"/>
              <a:gd name="connsiteY0" fmla="*/ 589880 h 2520280"/>
              <a:gd name="connsiteX1" fmla="*/ 812800 w 9881687"/>
              <a:gd name="connsiteY1" fmla="*/ 526380 h 2520280"/>
              <a:gd name="connsiteX2" fmla="*/ 2044700 w 9881687"/>
              <a:gd name="connsiteY2" fmla="*/ 450180 h 2520280"/>
              <a:gd name="connsiteX3" fmla="*/ 2786110 w 9881687"/>
              <a:gd name="connsiteY3" fmla="*/ 432048 h 2520280"/>
              <a:gd name="connsiteX4" fmla="*/ 3293509 w 9881687"/>
              <a:gd name="connsiteY4" fmla="*/ 432048 h 2520280"/>
              <a:gd name="connsiteX5" fmla="*/ 3902387 w 9881687"/>
              <a:gd name="connsiteY5" fmla="*/ 432048 h 2520280"/>
              <a:gd name="connsiteX6" fmla="*/ 6008782 w 9881687"/>
              <a:gd name="connsiteY6" fmla="*/ 360040 h 2520280"/>
              <a:gd name="connsiteX7" fmla="*/ 7357559 w 9881687"/>
              <a:gd name="connsiteY7" fmla="*/ 368424 h 2520280"/>
              <a:gd name="connsiteX8" fmla="*/ 9362473 w 9881687"/>
              <a:gd name="connsiteY8" fmla="*/ 0 h 2520280"/>
              <a:gd name="connsiteX9" fmla="*/ 9881687 w 9881687"/>
              <a:gd name="connsiteY9" fmla="*/ 1152128 h 2520280"/>
              <a:gd name="connsiteX10" fmla="*/ 5323104 w 9881687"/>
              <a:gd name="connsiteY10" fmla="*/ 2520280 h 2520280"/>
              <a:gd name="connsiteX11" fmla="*/ 3733800 w 9881687"/>
              <a:gd name="connsiteY11" fmla="*/ 2469480 h 2520280"/>
              <a:gd name="connsiteX12" fmla="*/ 2684630 w 9881687"/>
              <a:gd name="connsiteY12" fmla="*/ 2448272 h 2520280"/>
              <a:gd name="connsiteX13" fmla="*/ 2075752 w 9881687"/>
              <a:gd name="connsiteY13" fmla="*/ 2448272 h 2520280"/>
              <a:gd name="connsiteX14" fmla="*/ 482600 w 9881687"/>
              <a:gd name="connsiteY14" fmla="*/ 2342480 h 2520280"/>
              <a:gd name="connsiteX15" fmla="*/ 0 w 9881687"/>
              <a:gd name="connsiteY15" fmla="*/ 589880 h 2520280"/>
              <a:gd name="connsiteX0" fmla="*/ 0 w 9881687"/>
              <a:gd name="connsiteY0" fmla="*/ 589880 h 2520280"/>
              <a:gd name="connsiteX1" fmla="*/ 812800 w 9881687"/>
              <a:gd name="connsiteY1" fmla="*/ 526380 h 2520280"/>
              <a:gd name="connsiteX2" fmla="*/ 2044700 w 9881687"/>
              <a:gd name="connsiteY2" fmla="*/ 450180 h 2520280"/>
              <a:gd name="connsiteX3" fmla="*/ 2786110 w 9881687"/>
              <a:gd name="connsiteY3" fmla="*/ 432048 h 2520280"/>
              <a:gd name="connsiteX4" fmla="*/ 3293509 w 9881687"/>
              <a:gd name="connsiteY4" fmla="*/ 432048 h 2520280"/>
              <a:gd name="connsiteX5" fmla="*/ 3902387 w 9881687"/>
              <a:gd name="connsiteY5" fmla="*/ 432048 h 2520280"/>
              <a:gd name="connsiteX6" fmla="*/ 6008782 w 9881687"/>
              <a:gd name="connsiteY6" fmla="*/ 360040 h 2520280"/>
              <a:gd name="connsiteX7" fmla="*/ 7357559 w 9881687"/>
              <a:gd name="connsiteY7" fmla="*/ 368424 h 2520280"/>
              <a:gd name="connsiteX8" fmla="*/ 9362473 w 9881687"/>
              <a:gd name="connsiteY8" fmla="*/ 0 h 2520280"/>
              <a:gd name="connsiteX9" fmla="*/ 9881687 w 9881687"/>
              <a:gd name="connsiteY9" fmla="*/ 1152128 h 2520280"/>
              <a:gd name="connsiteX10" fmla="*/ 8232985 w 9881687"/>
              <a:gd name="connsiteY10" fmla="*/ 1766565 h 2520280"/>
              <a:gd name="connsiteX11" fmla="*/ 5323104 w 9881687"/>
              <a:gd name="connsiteY11" fmla="*/ 2520280 h 2520280"/>
              <a:gd name="connsiteX12" fmla="*/ 3733800 w 9881687"/>
              <a:gd name="connsiteY12" fmla="*/ 2469480 h 2520280"/>
              <a:gd name="connsiteX13" fmla="*/ 2684630 w 9881687"/>
              <a:gd name="connsiteY13" fmla="*/ 2448272 h 2520280"/>
              <a:gd name="connsiteX14" fmla="*/ 2075752 w 9881687"/>
              <a:gd name="connsiteY14" fmla="*/ 2448272 h 2520280"/>
              <a:gd name="connsiteX15" fmla="*/ 482600 w 9881687"/>
              <a:gd name="connsiteY15" fmla="*/ 2342480 h 2520280"/>
              <a:gd name="connsiteX16" fmla="*/ 0 w 9881687"/>
              <a:gd name="connsiteY16" fmla="*/ 589880 h 2520280"/>
              <a:gd name="connsiteX0" fmla="*/ 0 w 9881687"/>
              <a:gd name="connsiteY0" fmla="*/ 589880 h 2520280"/>
              <a:gd name="connsiteX1" fmla="*/ 812800 w 9881687"/>
              <a:gd name="connsiteY1" fmla="*/ 526380 h 2520280"/>
              <a:gd name="connsiteX2" fmla="*/ 2044700 w 9881687"/>
              <a:gd name="connsiteY2" fmla="*/ 450180 h 2520280"/>
              <a:gd name="connsiteX3" fmla="*/ 2786110 w 9881687"/>
              <a:gd name="connsiteY3" fmla="*/ 432048 h 2520280"/>
              <a:gd name="connsiteX4" fmla="*/ 3293509 w 9881687"/>
              <a:gd name="connsiteY4" fmla="*/ 432048 h 2520280"/>
              <a:gd name="connsiteX5" fmla="*/ 3902387 w 9881687"/>
              <a:gd name="connsiteY5" fmla="*/ 432048 h 2520280"/>
              <a:gd name="connsiteX6" fmla="*/ 6008782 w 9881687"/>
              <a:gd name="connsiteY6" fmla="*/ 360040 h 2520280"/>
              <a:gd name="connsiteX7" fmla="*/ 7357559 w 9881687"/>
              <a:gd name="connsiteY7" fmla="*/ 368424 h 2520280"/>
              <a:gd name="connsiteX8" fmla="*/ 9362473 w 9881687"/>
              <a:gd name="connsiteY8" fmla="*/ 0 h 2520280"/>
              <a:gd name="connsiteX9" fmla="*/ 9881687 w 9881687"/>
              <a:gd name="connsiteY9" fmla="*/ 1152128 h 2520280"/>
              <a:gd name="connsiteX10" fmla="*/ 8232985 w 9881687"/>
              <a:gd name="connsiteY10" fmla="*/ 1766565 h 2520280"/>
              <a:gd name="connsiteX11" fmla="*/ 5323104 w 9881687"/>
              <a:gd name="connsiteY11" fmla="*/ 2520280 h 2520280"/>
              <a:gd name="connsiteX12" fmla="*/ 3733800 w 9881687"/>
              <a:gd name="connsiteY12" fmla="*/ 2469480 h 2520280"/>
              <a:gd name="connsiteX13" fmla="*/ 2684630 w 9881687"/>
              <a:gd name="connsiteY13" fmla="*/ 2448272 h 2520280"/>
              <a:gd name="connsiteX14" fmla="*/ 2075752 w 9881687"/>
              <a:gd name="connsiteY14" fmla="*/ 2448272 h 2520280"/>
              <a:gd name="connsiteX15" fmla="*/ 482600 w 9881687"/>
              <a:gd name="connsiteY15" fmla="*/ 2342480 h 2520280"/>
              <a:gd name="connsiteX16" fmla="*/ 0 w 9881687"/>
              <a:gd name="connsiteY16" fmla="*/ 589880 h 2520280"/>
              <a:gd name="connsiteX0" fmla="*/ 0 w 10174011"/>
              <a:gd name="connsiteY0" fmla="*/ 589880 h 3106912"/>
              <a:gd name="connsiteX1" fmla="*/ 812800 w 10174011"/>
              <a:gd name="connsiteY1" fmla="*/ 526380 h 3106912"/>
              <a:gd name="connsiteX2" fmla="*/ 2044700 w 10174011"/>
              <a:gd name="connsiteY2" fmla="*/ 450180 h 3106912"/>
              <a:gd name="connsiteX3" fmla="*/ 2786110 w 10174011"/>
              <a:gd name="connsiteY3" fmla="*/ 432048 h 3106912"/>
              <a:gd name="connsiteX4" fmla="*/ 3293509 w 10174011"/>
              <a:gd name="connsiteY4" fmla="*/ 432048 h 3106912"/>
              <a:gd name="connsiteX5" fmla="*/ 3902387 w 10174011"/>
              <a:gd name="connsiteY5" fmla="*/ 432048 h 3106912"/>
              <a:gd name="connsiteX6" fmla="*/ 6008782 w 10174011"/>
              <a:gd name="connsiteY6" fmla="*/ 360040 h 3106912"/>
              <a:gd name="connsiteX7" fmla="*/ 7357559 w 10174011"/>
              <a:gd name="connsiteY7" fmla="*/ 368424 h 3106912"/>
              <a:gd name="connsiteX8" fmla="*/ 9362473 w 10174011"/>
              <a:gd name="connsiteY8" fmla="*/ 0 h 3106912"/>
              <a:gd name="connsiteX9" fmla="*/ 9881687 w 10174011"/>
              <a:gd name="connsiteY9" fmla="*/ 1152128 h 3106912"/>
              <a:gd name="connsiteX10" fmla="*/ 9414247 w 10174011"/>
              <a:gd name="connsiteY10" fmla="*/ 2376165 h 3106912"/>
              <a:gd name="connsiteX11" fmla="*/ 5323104 w 10174011"/>
              <a:gd name="connsiteY11" fmla="*/ 2520280 h 3106912"/>
              <a:gd name="connsiteX12" fmla="*/ 3733800 w 10174011"/>
              <a:gd name="connsiteY12" fmla="*/ 2469480 h 3106912"/>
              <a:gd name="connsiteX13" fmla="*/ 2684630 w 10174011"/>
              <a:gd name="connsiteY13" fmla="*/ 2448272 h 3106912"/>
              <a:gd name="connsiteX14" fmla="*/ 2075752 w 10174011"/>
              <a:gd name="connsiteY14" fmla="*/ 2448272 h 3106912"/>
              <a:gd name="connsiteX15" fmla="*/ 482600 w 10174011"/>
              <a:gd name="connsiteY15" fmla="*/ 2342480 h 3106912"/>
              <a:gd name="connsiteX16" fmla="*/ 0 w 10174011"/>
              <a:gd name="connsiteY16" fmla="*/ 589880 h 3106912"/>
              <a:gd name="connsiteX0" fmla="*/ 0 w 10526012"/>
              <a:gd name="connsiteY0" fmla="*/ 589880 h 3106912"/>
              <a:gd name="connsiteX1" fmla="*/ 812800 w 10526012"/>
              <a:gd name="connsiteY1" fmla="*/ 526380 h 3106912"/>
              <a:gd name="connsiteX2" fmla="*/ 2044700 w 10526012"/>
              <a:gd name="connsiteY2" fmla="*/ 450180 h 3106912"/>
              <a:gd name="connsiteX3" fmla="*/ 2786110 w 10526012"/>
              <a:gd name="connsiteY3" fmla="*/ 432048 h 3106912"/>
              <a:gd name="connsiteX4" fmla="*/ 3293509 w 10526012"/>
              <a:gd name="connsiteY4" fmla="*/ 432048 h 3106912"/>
              <a:gd name="connsiteX5" fmla="*/ 3902387 w 10526012"/>
              <a:gd name="connsiteY5" fmla="*/ 432048 h 3106912"/>
              <a:gd name="connsiteX6" fmla="*/ 6008782 w 10526012"/>
              <a:gd name="connsiteY6" fmla="*/ 360040 h 3106912"/>
              <a:gd name="connsiteX7" fmla="*/ 7357559 w 10526012"/>
              <a:gd name="connsiteY7" fmla="*/ 368424 h 3106912"/>
              <a:gd name="connsiteX8" fmla="*/ 9362473 w 10526012"/>
              <a:gd name="connsiteY8" fmla="*/ 0 h 3106912"/>
              <a:gd name="connsiteX9" fmla="*/ 10526012 w 10526012"/>
              <a:gd name="connsiteY9" fmla="*/ 2447528 h 3106912"/>
              <a:gd name="connsiteX10" fmla="*/ 9414247 w 10526012"/>
              <a:gd name="connsiteY10" fmla="*/ 2376165 h 3106912"/>
              <a:gd name="connsiteX11" fmla="*/ 5323104 w 10526012"/>
              <a:gd name="connsiteY11" fmla="*/ 2520280 h 3106912"/>
              <a:gd name="connsiteX12" fmla="*/ 3733800 w 10526012"/>
              <a:gd name="connsiteY12" fmla="*/ 2469480 h 3106912"/>
              <a:gd name="connsiteX13" fmla="*/ 2684630 w 10526012"/>
              <a:gd name="connsiteY13" fmla="*/ 2448272 h 3106912"/>
              <a:gd name="connsiteX14" fmla="*/ 2075752 w 10526012"/>
              <a:gd name="connsiteY14" fmla="*/ 2448272 h 3106912"/>
              <a:gd name="connsiteX15" fmla="*/ 482600 w 10526012"/>
              <a:gd name="connsiteY15" fmla="*/ 2342480 h 3106912"/>
              <a:gd name="connsiteX16" fmla="*/ 0 w 10526012"/>
              <a:gd name="connsiteY16" fmla="*/ 589880 h 3106912"/>
              <a:gd name="connsiteX0" fmla="*/ 0 w 10526012"/>
              <a:gd name="connsiteY0" fmla="*/ 589880 h 2867575"/>
              <a:gd name="connsiteX1" fmla="*/ 812800 w 10526012"/>
              <a:gd name="connsiteY1" fmla="*/ 526380 h 2867575"/>
              <a:gd name="connsiteX2" fmla="*/ 2044700 w 10526012"/>
              <a:gd name="connsiteY2" fmla="*/ 450180 h 2867575"/>
              <a:gd name="connsiteX3" fmla="*/ 2786110 w 10526012"/>
              <a:gd name="connsiteY3" fmla="*/ 432048 h 2867575"/>
              <a:gd name="connsiteX4" fmla="*/ 3293509 w 10526012"/>
              <a:gd name="connsiteY4" fmla="*/ 432048 h 2867575"/>
              <a:gd name="connsiteX5" fmla="*/ 3902387 w 10526012"/>
              <a:gd name="connsiteY5" fmla="*/ 432048 h 2867575"/>
              <a:gd name="connsiteX6" fmla="*/ 6008782 w 10526012"/>
              <a:gd name="connsiteY6" fmla="*/ 360040 h 2867575"/>
              <a:gd name="connsiteX7" fmla="*/ 7357559 w 10526012"/>
              <a:gd name="connsiteY7" fmla="*/ 368424 h 2867575"/>
              <a:gd name="connsiteX8" fmla="*/ 9362473 w 10526012"/>
              <a:gd name="connsiteY8" fmla="*/ 0 h 2867575"/>
              <a:gd name="connsiteX9" fmla="*/ 10526012 w 10526012"/>
              <a:gd name="connsiteY9" fmla="*/ 2447528 h 2867575"/>
              <a:gd name="connsiteX10" fmla="*/ 5323104 w 10526012"/>
              <a:gd name="connsiteY10" fmla="*/ 2520280 h 2867575"/>
              <a:gd name="connsiteX11" fmla="*/ 3733800 w 10526012"/>
              <a:gd name="connsiteY11" fmla="*/ 2469480 h 2867575"/>
              <a:gd name="connsiteX12" fmla="*/ 2684630 w 10526012"/>
              <a:gd name="connsiteY12" fmla="*/ 2448272 h 2867575"/>
              <a:gd name="connsiteX13" fmla="*/ 2075752 w 10526012"/>
              <a:gd name="connsiteY13" fmla="*/ 2448272 h 2867575"/>
              <a:gd name="connsiteX14" fmla="*/ 482600 w 10526012"/>
              <a:gd name="connsiteY14" fmla="*/ 2342480 h 2867575"/>
              <a:gd name="connsiteX15" fmla="*/ 0 w 10526012"/>
              <a:gd name="connsiteY15" fmla="*/ 589880 h 2867575"/>
              <a:gd name="connsiteX0" fmla="*/ 0 w 10526013"/>
              <a:gd name="connsiteY0" fmla="*/ 589880 h 2867575"/>
              <a:gd name="connsiteX1" fmla="*/ 812800 w 10526013"/>
              <a:gd name="connsiteY1" fmla="*/ 526380 h 2867575"/>
              <a:gd name="connsiteX2" fmla="*/ 2044700 w 10526013"/>
              <a:gd name="connsiteY2" fmla="*/ 450180 h 2867575"/>
              <a:gd name="connsiteX3" fmla="*/ 2786110 w 10526013"/>
              <a:gd name="connsiteY3" fmla="*/ 432048 h 2867575"/>
              <a:gd name="connsiteX4" fmla="*/ 3293509 w 10526013"/>
              <a:gd name="connsiteY4" fmla="*/ 432048 h 2867575"/>
              <a:gd name="connsiteX5" fmla="*/ 3902387 w 10526013"/>
              <a:gd name="connsiteY5" fmla="*/ 432048 h 2867575"/>
              <a:gd name="connsiteX6" fmla="*/ 6008782 w 10526013"/>
              <a:gd name="connsiteY6" fmla="*/ 360040 h 2867575"/>
              <a:gd name="connsiteX7" fmla="*/ 7357559 w 10526013"/>
              <a:gd name="connsiteY7" fmla="*/ 368424 h 2867575"/>
              <a:gd name="connsiteX8" fmla="*/ 9362473 w 10526013"/>
              <a:gd name="connsiteY8" fmla="*/ 0 h 2867575"/>
              <a:gd name="connsiteX9" fmla="*/ 10526013 w 10526013"/>
              <a:gd name="connsiteY9" fmla="*/ 2447528 h 2867575"/>
              <a:gd name="connsiteX10" fmla="*/ 5323104 w 10526013"/>
              <a:gd name="connsiteY10" fmla="*/ 2520280 h 2867575"/>
              <a:gd name="connsiteX11" fmla="*/ 3733800 w 10526013"/>
              <a:gd name="connsiteY11" fmla="*/ 2469480 h 2867575"/>
              <a:gd name="connsiteX12" fmla="*/ 2684630 w 10526013"/>
              <a:gd name="connsiteY12" fmla="*/ 2448272 h 2867575"/>
              <a:gd name="connsiteX13" fmla="*/ 2075752 w 10526013"/>
              <a:gd name="connsiteY13" fmla="*/ 2448272 h 2867575"/>
              <a:gd name="connsiteX14" fmla="*/ 482600 w 10526013"/>
              <a:gd name="connsiteY14" fmla="*/ 2342480 h 2867575"/>
              <a:gd name="connsiteX15" fmla="*/ 0 w 10526013"/>
              <a:gd name="connsiteY15" fmla="*/ 589880 h 2867575"/>
              <a:gd name="connsiteX0" fmla="*/ 0 w 10526013"/>
              <a:gd name="connsiteY0" fmla="*/ 589880 h 2520280"/>
              <a:gd name="connsiteX1" fmla="*/ 812800 w 10526013"/>
              <a:gd name="connsiteY1" fmla="*/ 526380 h 2520280"/>
              <a:gd name="connsiteX2" fmla="*/ 2044700 w 10526013"/>
              <a:gd name="connsiteY2" fmla="*/ 450180 h 2520280"/>
              <a:gd name="connsiteX3" fmla="*/ 2786110 w 10526013"/>
              <a:gd name="connsiteY3" fmla="*/ 432048 h 2520280"/>
              <a:gd name="connsiteX4" fmla="*/ 3293509 w 10526013"/>
              <a:gd name="connsiteY4" fmla="*/ 432048 h 2520280"/>
              <a:gd name="connsiteX5" fmla="*/ 3902387 w 10526013"/>
              <a:gd name="connsiteY5" fmla="*/ 432048 h 2520280"/>
              <a:gd name="connsiteX6" fmla="*/ 6008782 w 10526013"/>
              <a:gd name="connsiteY6" fmla="*/ 360040 h 2520280"/>
              <a:gd name="connsiteX7" fmla="*/ 7357559 w 10526013"/>
              <a:gd name="connsiteY7" fmla="*/ 368424 h 2520280"/>
              <a:gd name="connsiteX8" fmla="*/ 9362473 w 10526013"/>
              <a:gd name="connsiteY8" fmla="*/ 0 h 2520280"/>
              <a:gd name="connsiteX9" fmla="*/ 10526013 w 10526013"/>
              <a:gd name="connsiteY9" fmla="*/ 2447528 h 2520280"/>
              <a:gd name="connsiteX10" fmla="*/ 5323104 w 10526013"/>
              <a:gd name="connsiteY10" fmla="*/ 2520280 h 2520280"/>
              <a:gd name="connsiteX11" fmla="*/ 3733800 w 10526013"/>
              <a:gd name="connsiteY11" fmla="*/ 2469480 h 2520280"/>
              <a:gd name="connsiteX12" fmla="*/ 2684630 w 10526013"/>
              <a:gd name="connsiteY12" fmla="*/ 2448272 h 2520280"/>
              <a:gd name="connsiteX13" fmla="*/ 2075752 w 10526013"/>
              <a:gd name="connsiteY13" fmla="*/ 2448272 h 2520280"/>
              <a:gd name="connsiteX14" fmla="*/ 482600 w 10526013"/>
              <a:gd name="connsiteY14" fmla="*/ 2342480 h 2520280"/>
              <a:gd name="connsiteX15" fmla="*/ 0 w 10526013"/>
              <a:gd name="connsiteY15" fmla="*/ 589880 h 252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526013" h="2520280">
                <a:moveTo>
                  <a:pt x="0" y="589880"/>
                </a:moveTo>
                <a:lnTo>
                  <a:pt x="812800" y="526380"/>
                </a:lnTo>
                <a:lnTo>
                  <a:pt x="2044700" y="450180"/>
                </a:lnTo>
                <a:lnTo>
                  <a:pt x="2786110" y="432048"/>
                </a:lnTo>
                <a:lnTo>
                  <a:pt x="3293509" y="432048"/>
                </a:lnTo>
                <a:lnTo>
                  <a:pt x="3902387" y="432048"/>
                </a:lnTo>
                <a:lnTo>
                  <a:pt x="6008782" y="360040"/>
                </a:lnTo>
                <a:lnTo>
                  <a:pt x="7357559" y="368424"/>
                </a:lnTo>
                <a:lnTo>
                  <a:pt x="9362473" y="0"/>
                </a:lnTo>
                <a:lnTo>
                  <a:pt x="10526013" y="2447528"/>
                </a:lnTo>
                <a:lnTo>
                  <a:pt x="5323104" y="2520280"/>
                </a:lnTo>
                <a:lnTo>
                  <a:pt x="3733800" y="2469480"/>
                </a:lnTo>
                <a:lnTo>
                  <a:pt x="2684630" y="2448272"/>
                </a:lnTo>
                <a:lnTo>
                  <a:pt x="2075752" y="2448272"/>
                </a:lnTo>
                <a:lnTo>
                  <a:pt x="482600" y="2342480"/>
                </a:lnTo>
                <a:lnTo>
                  <a:pt x="0" y="58988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773857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3" kern="0" dirty="0">
              <a:noFill/>
              <a:latin typeface="Calibri"/>
            </a:endParaRPr>
          </a:p>
        </p:txBody>
      </p:sp>
      <p:sp>
        <p:nvSpPr>
          <p:cNvPr id="107" name="Rectangle 106"/>
          <p:cNvSpPr/>
          <p:nvPr/>
        </p:nvSpPr>
        <p:spPr>
          <a:xfrm rot="21035808">
            <a:off x="3455048" y="3603314"/>
            <a:ext cx="323234" cy="196605"/>
          </a:xfrm>
          <a:prstGeom prst="rect">
            <a:avLst/>
          </a:prstGeom>
          <a:noFill/>
          <a:ln w="349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773857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85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Rectangle 107"/>
          <p:cNvSpPr/>
          <p:nvPr/>
        </p:nvSpPr>
        <p:spPr>
          <a:xfrm rot="21035808">
            <a:off x="3485571" y="3809691"/>
            <a:ext cx="323233" cy="289066"/>
          </a:xfrm>
          <a:prstGeom prst="rect">
            <a:avLst/>
          </a:prstGeom>
          <a:noFill/>
          <a:ln w="349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773857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85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Rectangle 108"/>
          <p:cNvSpPr/>
          <p:nvPr/>
        </p:nvSpPr>
        <p:spPr>
          <a:xfrm rot="21035808">
            <a:off x="3551467" y="4060447"/>
            <a:ext cx="323233" cy="289066"/>
          </a:xfrm>
          <a:prstGeom prst="rect">
            <a:avLst/>
          </a:prstGeom>
          <a:noFill/>
          <a:ln w="349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773857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85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Rectangle 109"/>
          <p:cNvSpPr/>
          <p:nvPr/>
        </p:nvSpPr>
        <p:spPr>
          <a:xfrm rot="21035808">
            <a:off x="3604946" y="4322350"/>
            <a:ext cx="323233" cy="211252"/>
          </a:xfrm>
          <a:prstGeom prst="rect">
            <a:avLst/>
          </a:prstGeom>
          <a:noFill/>
          <a:ln w="349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773857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85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Rectangle 110"/>
          <p:cNvSpPr/>
          <p:nvPr/>
        </p:nvSpPr>
        <p:spPr>
          <a:xfrm rot="21035808">
            <a:off x="3697786" y="4538422"/>
            <a:ext cx="323233" cy="821568"/>
          </a:xfrm>
          <a:prstGeom prst="rect">
            <a:avLst/>
          </a:prstGeom>
          <a:noFill/>
          <a:ln w="349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773857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85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Rectangle 111"/>
          <p:cNvSpPr/>
          <p:nvPr/>
        </p:nvSpPr>
        <p:spPr>
          <a:xfrm rot="20956099">
            <a:off x="3573688" y="3544426"/>
            <a:ext cx="379485" cy="1844981"/>
          </a:xfrm>
          <a:prstGeom prst="rect">
            <a:avLst/>
          </a:prstGeom>
          <a:noFill/>
          <a:ln w="4445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 defTabSz="773857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85" kern="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3792175" y="2643842"/>
            <a:ext cx="664697" cy="914139"/>
            <a:chOff x="5436096" y="2276872"/>
            <a:chExt cx="1245792" cy="1080120"/>
          </a:xfrm>
        </p:grpSpPr>
        <p:sp>
          <p:nvSpPr>
            <p:cNvPr id="114" name="Rectangle 113"/>
            <p:cNvSpPr/>
            <p:nvPr/>
          </p:nvSpPr>
          <p:spPr>
            <a:xfrm>
              <a:off x="5449487" y="2276872"/>
              <a:ext cx="1232401" cy="540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773857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EG" sz="1185" b="1" kern="0" dirty="0">
                  <a:solidFill>
                    <a:srgbClr val="92D050"/>
                  </a:solidFill>
                  <a:latin typeface="Arial" pitchFamily="34" charset="0"/>
                  <a:cs typeface="Arial" pitchFamily="34" charset="0"/>
                </a:rPr>
                <a:t>طبقة قطع</a:t>
              </a:r>
            </a:p>
            <a:p>
              <a:pPr algn="ctr" defTabSz="773857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EG" sz="1185" b="1" kern="0" dirty="0">
                  <a:solidFill>
                    <a:srgbClr val="92D050"/>
                  </a:solidFill>
                  <a:latin typeface="Arial" pitchFamily="34" charset="0"/>
                  <a:cs typeface="Arial" pitchFamily="34" charset="0"/>
                </a:rPr>
                <a:t>الأراضي</a:t>
              </a:r>
              <a:endParaRPr lang="en-US" sz="1185" kern="0" dirty="0">
                <a:solidFill>
                  <a:srgbClr val="92D05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flipH="1">
              <a:off x="5436096" y="2852936"/>
              <a:ext cx="288032" cy="504056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5" name="Group 23"/>
          <p:cNvGrpSpPr/>
          <p:nvPr/>
        </p:nvGrpSpPr>
        <p:grpSpPr>
          <a:xfrm>
            <a:off x="-15620" y="4138396"/>
            <a:ext cx="987771" cy="914946"/>
            <a:chOff x="4365724" y="3968081"/>
            <a:chExt cx="1851309" cy="1081073"/>
          </a:xfrm>
        </p:grpSpPr>
        <p:sp>
          <p:nvSpPr>
            <p:cNvPr id="117" name="Rectangle 116"/>
            <p:cNvSpPr/>
            <p:nvPr/>
          </p:nvSpPr>
          <p:spPr>
            <a:xfrm>
              <a:off x="4365724" y="4509120"/>
              <a:ext cx="1851309" cy="540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773857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EG" sz="1185" b="1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طبقة الأحواض</a:t>
              </a:r>
            </a:p>
            <a:p>
              <a:pPr algn="ctr" defTabSz="773857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EG" sz="1185" b="1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(بهيئة المساحة)</a:t>
              </a:r>
              <a:endParaRPr lang="en-US" sz="1185" kern="0" dirty="0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18" name="Straight Arrow Connector 117"/>
            <p:cNvCxnSpPr>
              <a:stCxn id="117" idx="0"/>
            </p:cNvCxnSpPr>
            <p:nvPr/>
          </p:nvCxnSpPr>
          <p:spPr>
            <a:xfrm flipV="1">
              <a:off x="5291379" y="3968081"/>
              <a:ext cx="892746" cy="541039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pic>
        <p:nvPicPr>
          <p:cNvPr id="119" name="Picture 118" descr="uy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416442">
            <a:off x="2345779" y="2562163"/>
            <a:ext cx="726905" cy="41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" name="Picture 33" descr="qw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4494" y="1610106"/>
            <a:ext cx="614722" cy="100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" name="Rectangle 120"/>
          <p:cNvSpPr/>
          <p:nvPr/>
        </p:nvSpPr>
        <p:spPr>
          <a:xfrm>
            <a:off x="2437873" y="1916292"/>
            <a:ext cx="1729477" cy="45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3225" rtl="1" fontAlgn="base">
              <a:spcBef>
                <a:spcPct val="0"/>
              </a:spcBef>
              <a:spcAft>
                <a:spcPct val="0"/>
              </a:spcAft>
            </a:pPr>
            <a:r>
              <a:rPr lang="ar-EG" sz="1185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ربط كافة بيانات الحيازة ببيانات الرقم القومي للحائز</a:t>
            </a:r>
            <a:endParaRPr lang="en-US" sz="1185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6" name="Group 31"/>
          <p:cNvGrpSpPr/>
          <p:nvPr/>
        </p:nvGrpSpPr>
        <p:grpSpPr>
          <a:xfrm>
            <a:off x="304767" y="2280475"/>
            <a:ext cx="1012160" cy="1297754"/>
            <a:chOff x="683568" y="1916832"/>
            <a:chExt cx="1368152" cy="1224137"/>
          </a:xfrm>
        </p:grpSpPr>
        <p:pic>
          <p:nvPicPr>
            <p:cNvPr id="123" name="Picture 30" descr="werrty.gif"/>
            <p:cNvPicPr>
              <a:picLocks noChangeAspect="1"/>
            </p:cNvPicPr>
            <p:nvPr/>
          </p:nvPicPr>
          <p:blipFill>
            <a:blip r:embed="rId6" cstate="print"/>
            <a:srcRect l="21285" r="21969" b="31798"/>
            <a:stretch>
              <a:fillRect/>
            </a:stretch>
          </p:blipFill>
          <p:spPr bwMode="auto">
            <a:xfrm>
              <a:off x="683568" y="1916832"/>
              <a:ext cx="1368152" cy="122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" name="Rectangle 123"/>
            <p:cNvSpPr/>
            <p:nvPr/>
          </p:nvSpPr>
          <p:spPr>
            <a:xfrm>
              <a:off x="755576" y="2060848"/>
              <a:ext cx="1224136" cy="9144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73857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23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Curved Left Arrow 124"/>
          <p:cNvSpPr/>
          <p:nvPr/>
        </p:nvSpPr>
        <p:spPr>
          <a:xfrm rot="18446567" flipV="1">
            <a:off x="3098147" y="2322600"/>
            <a:ext cx="696302" cy="1032335"/>
          </a:xfrm>
          <a:prstGeom prst="curvedLeftArrow">
            <a:avLst/>
          </a:prstGeom>
          <a:solidFill>
            <a:sysClr val="window" lastClr="FFFFFF"/>
          </a:solidFill>
          <a:ln w="25400" cap="flat" cmpd="sng" algn="ctr">
            <a:solidFill>
              <a:srgbClr val="629DD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773857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85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7" name="Picture 126" descr="werrty.gif"/>
          <p:cNvPicPr>
            <a:picLocks noChangeAspect="1"/>
          </p:cNvPicPr>
          <p:nvPr/>
        </p:nvPicPr>
        <p:blipFill>
          <a:blip r:embed="rId6" cstate="print"/>
          <a:srcRect l="21285" t="8024" r="21969" b="39822"/>
          <a:stretch>
            <a:fillRect/>
          </a:stretch>
        </p:blipFill>
        <p:spPr bwMode="auto">
          <a:xfrm>
            <a:off x="341500" y="2402359"/>
            <a:ext cx="956133" cy="103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2"/>
          <p:cNvGrpSpPr/>
          <p:nvPr/>
        </p:nvGrpSpPr>
        <p:grpSpPr>
          <a:xfrm>
            <a:off x="2614255" y="3020141"/>
            <a:ext cx="1343638" cy="731311"/>
            <a:chOff x="3204320" y="2780928"/>
            <a:chExt cx="2518284" cy="864096"/>
          </a:xfrm>
        </p:grpSpPr>
        <p:cxnSp>
          <p:nvCxnSpPr>
            <p:cNvPr id="129" name="Straight Arrow Connector 128"/>
            <p:cNvCxnSpPr/>
            <p:nvPr/>
          </p:nvCxnSpPr>
          <p:spPr>
            <a:xfrm>
              <a:off x="4788024" y="3284984"/>
              <a:ext cx="576064" cy="36004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30" name="Rectangle 129"/>
            <p:cNvSpPr/>
            <p:nvPr/>
          </p:nvSpPr>
          <p:spPr>
            <a:xfrm>
              <a:off x="3204320" y="2780928"/>
              <a:ext cx="2518284" cy="540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773857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EG" sz="1185" b="1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ترسيم طبقة الحيازات</a:t>
              </a:r>
            </a:p>
            <a:p>
              <a:pPr algn="ctr" defTabSz="773857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ar-EG" sz="1185" b="1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وتجميع بيانات الحائزين</a:t>
              </a:r>
              <a:endParaRPr lang="en-US" sz="1185" kern="0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34" name="Rectangle 133"/>
          <p:cNvSpPr/>
          <p:nvPr/>
        </p:nvSpPr>
        <p:spPr>
          <a:xfrm>
            <a:off x="51727" y="5299223"/>
            <a:ext cx="1083574" cy="509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3857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1523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صورة جوية</a:t>
            </a:r>
          </a:p>
          <a:p>
            <a:pPr algn="ctr" defTabSz="773857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85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Ortho Photo</a:t>
            </a:r>
            <a:endParaRPr lang="ar-EG" sz="1185" dirty="0">
              <a:solidFill>
                <a:prstClr val="white"/>
              </a:solidFill>
              <a:latin typeface="Trebuchet MS"/>
              <a:cs typeface="Tahoma" panose="020B0604030504040204" pitchFamily="34" charset="0"/>
            </a:endParaRPr>
          </a:p>
        </p:txBody>
      </p:sp>
      <p:sp>
        <p:nvSpPr>
          <p:cNvPr id="96" name="Rounded Rectangle 9">
            <a:extLst>
              <a:ext uri="{FF2B5EF4-FFF2-40B4-BE49-F238E27FC236}">
                <a16:creationId xmlns:a16="http://schemas.microsoft.com/office/drawing/2014/main" xmlns="" id="{DAAAD36D-DFAB-4BD6-845E-673180E6B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011" y="5911374"/>
            <a:ext cx="2494328" cy="5825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indent="7938" algn="ctr" rtl="1">
              <a:spcBef>
                <a:spcPct val="0"/>
              </a:spcBef>
              <a:defRPr/>
            </a:pPr>
            <a:r>
              <a:rPr lang="ar-EG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رقم قومي موحد للحيازة</a:t>
            </a:r>
          </a:p>
        </p:txBody>
      </p:sp>
      <p:sp>
        <p:nvSpPr>
          <p:cNvPr id="103" name="Rounded Rectangle 9">
            <a:extLst>
              <a:ext uri="{FF2B5EF4-FFF2-40B4-BE49-F238E27FC236}">
                <a16:creationId xmlns:a16="http://schemas.microsoft.com/office/drawing/2014/main" xmlns="" id="{EE853C3B-2558-4332-9B6D-E34C7B894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638" y="5555085"/>
            <a:ext cx="2494328" cy="76832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indent="7938" algn="ctr" rtl="1">
              <a:spcBef>
                <a:spcPct val="0"/>
              </a:spcBef>
              <a:defRPr/>
            </a:pPr>
            <a:r>
              <a:rPr lang="ar-EG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تجميع بيانات الحائزين باستخدام تطبيقات الموبايل</a:t>
            </a:r>
            <a:endParaRPr lang="en-US" sz="2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98" name="Picture 97" descr="DataEntry.png">
            <a:extLst>
              <a:ext uri="{FF2B5EF4-FFF2-40B4-BE49-F238E27FC236}">
                <a16:creationId xmlns:a16="http://schemas.microsoft.com/office/drawing/2014/main" xmlns="" id="{EB1FC84C-4501-4F91-A2F8-D6EAB9132F02}"/>
              </a:ext>
            </a:extLst>
          </p:cNvPr>
          <p:cNvPicPr/>
          <p:nvPr/>
        </p:nvPicPr>
        <p:blipFill rotWithShape="1">
          <a:blip r:embed="rId7" cstate="print"/>
          <a:srcRect l="13915" t="16391" r="26970" b="34498"/>
          <a:stretch/>
        </p:blipFill>
        <p:spPr>
          <a:xfrm>
            <a:off x="5308591" y="3196075"/>
            <a:ext cx="711837" cy="177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5DEB5D-809A-473F-9E16-AFE4C790EF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4805" y="3988336"/>
            <a:ext cx="1197871" cy="1065006"/>
          </a:xfrm>
          <a:prstGeom prst="rect">
            <a:avLst/>
          </a:prstGeom>
        </p:spPr>
      </p:pic>
      <p:pic>
        <p:nvPicPr>
          <p:cNvPr id="147" name="Picture 146" descr="mobile_map.PNG">
            <a:extLst>
              <a:ext uri="{FF2B5EF4-FFF2-40B4-BE49-F238E27FC236}">
                <a16:creationId xmlns:a16="http://schemas.microsoft.com/office/drawing/2014/main" xmlns="" id="{E0DF2130-73CB-4DEC-A402-04B9A7148988}"/>
              </a:ext>
            </a:extLst>
          </p:cNvPr>
          <p:cNvPicPr/>
          <p:nvPr/>
        </p:nvPicPr>
        <p:blipFill rotWithShape="1">
          <a:blip r:embed="rId9" cstate="print"/>
          <a:srcRect l="14116" t="17680" r="29084" b="33450"/>
          <a:stretch/>
        </p:blipFill>
        <p:spPr>
          <a:xfrm>
            <a:off x="5918631" y="2111650"/>
            <a:ext cx="2320383" cy="2701704"/>
          </a:xfrm>
          <a:custGeom>
            <a:avLst/>
            <a:gdLst>
              <a:gd name="connsiteX0" fmla="*/ 0 w 2320383"/>
              <a:gd name="connsiteY0" fmla="*/ 0 h 2701704"/>
              <a:gd name="connsiteX1" fmla="*/ 2320383 w 2320383"/>
              <a:gd name="connsiteY1" fmla="*/ 0 h 2701704"/>
              <a:gd name="connsiteX2" fmla="*/ 2320383 w 2320383"/>
              <a:gd name="connsiteY2" fmla="*/ 1839617 h 2701704"/>
              <a:gd name="connsiteX3" fmla="*/ 1921657 w 2320383"/>
              <a:gd name="connsiteY3" fmla="*/ 1839617 h 2701704"/>
              <a:gd name="connsiteX4" fmla="*/ 1921657 w 2320383"/>
              <a:gd name="connsiteY4" fmla="*/ 1845647 h 2701704"/>
              <a:gd name="connsiteX5" fmla="*/ 1903290 w 2320383"/>
              <a:gd name="connsiteY5" fmla="*/ 1845647 h 2701704"/>
              <a:gd name="connsiteX6" fmla="*/ 1903290 w 2320383"/>
              <a:gd name="connsiteY6" fmla="*/ 2701704 h 2701704"/>
              <a:gd name="connsiteX7" fmla="*/ 0 w 2320383"/>
              <a:gd name="connsiteY7" fmla="*/ 2701704 h 2701704"/>
              <a:gd name="connsiteX8" fmla="*/ 0 w 2320383"/>
              <a:gd name="connsiteY8" fmla="*/ 2701703 h 2701704"/>
              <a:gd name="connsiteX9" fmla="*/ 136439 w 2320383"/>
              <a:gd name="connsiteY9" fmla="*/ 2701703 h 2701704"/>
              <a:gd name="connsiteX10" fmla="*/ 136439 w 2320383"/>
              <a:gd name="connsiteY10" fmla="*/ 944160 h 2701704"/>
              <a:gd name="connsiteX11" fmla="*/ 0 w 2320383"/>
              <a:gd name="connsiteY11" fmla="*/ 944160 h 2701704"/>
              <a:gd name="connsiteX12" fmla="*/ 0 w 2320383"/>
              <a:gd name="connsiteY12" fmla="*/ 0 h 270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20383" h="2701704">
                <a:moveTo>
                  <a:pt x="0" y="0"/>
                </a:moveTo>
                <a:lnTo>
                  <a:pt x="2320383" y="0"/>
                </a:lnTo>
                <a:lnTo>
                  <a:pt x="2320383" y="1839617"/>
                </a:lnTo>
                <a:lnTo>
                  <a:pt x="1921657" y="1839617"/>
                </a:lnTo>
                <a:lnTo>
                  <a:pt x="1921657" y="1845647"/>
                </a:lnTo>
                <a:lnTo>
                  <a:pt x="1903290" y="1845647"/>
                </a:lnTo>
                <a:lnTo>
                  <a:pt x="1903290" y="2701704"/>
                </a:lnTo>
                <a:lnTo>
                  <a:pt x="0" y="2701704"/>
                </a:lnTo>
                <a:lnTo>
                  <a:pt x="0" y="2701703"/>
                </a:lnTo>
                <a:lnTo>
                  <a:pt x="136439" y="2701703"/>
                </a:lnTo>
                <a:lnTo>
                  <a:pt x="136439" y="944160"/>
                </a:lnTo>
                <a:lnTo>
                  <a:pt x="0" y="9441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7" name="Rectangle 36"/>
          <p:cNvSpPr/>
          <p:nvPr/>
        </p:nvSpPr>
        <p:spPr>
          <a:xfrm>
            <a:off x="159633" y="781839"/>
            <a:ext cx="42972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EG" sz="1400" b="1" spc="50" dirty="0" smtClean="0">
                <a:ln w="11430"/>
                <a:solidFill>
                  <a:srgbClr val="10253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 مديرية زراعية</a:t>
            </a:r>
          </a:p>
          <a:p>
            <a:pPr algn="r" rtl="1"/>
            <a:r>
              <a:rPr lang="ar-EG" sz="1400" b="1" spc="50" dirty="0" smtClean="0">
                <a:ln w="11430"/>
                <a:solidFill>
                  <a:srgbClr val="10253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211 ادارة زراعية</a:t>
            </a:r>
          </a:p>
          <a:p>
            <a:pPr algn="r" rtl="1"/>
            <a:r>
              <a:rPr lang="ar-EG" sz="1400" b="1" spc="50" dirty="0" smtClean="0">
                <a:ln w="11430"/>
                <a:solidFill>
                  <a:srgbClr val="10253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2500 جمعية زراعية </a:t>
            </a:r>
          </a:p>
        </p:txBody>
      </p:sp>
    </p:spTree>
    <p:extLst>
      <p:ext uri="{BB962C8B-B14F-4D97-AF65-F5344CB8AC3E}">
        <p14:creationId xmlns:p14="http://schemas.microsoft.com/office/powerpoint/2010/main" val="3638052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474 -0.0923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21" grpId="0"/>
      <p:bldP spid="125" grpId="0" animBg="1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8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773857" fontAlgn="base">
              <a:spcAft>
                <a:spcPct val="0"/>
              </a:spcAft>
            </a:pPr>
            <a:r>
              <a:rPr lang="ar-EG" dirty="0"/>
              <a:t>تطوير منظومة الحيازة الزراعية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89212"/>
            <a:ext cx="9090958" cy="5054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83060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1287463"/>
            <a:ext cx="9144000" cy="3200400"/>
          </a:xfrm>
          <a:prstGeom prst="rect">
            <a:avLst/>
          </a:prstGeom>
          <a:solidFill>
            <a:schemeClr val="bg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mbria"/>
              <a:cs typeface="DecoType Naskh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1000" y="1287463"/>
            <a:ext cx="9144000" cy="3200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000" b="1" dirty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تطوير المعمل القومي للرقابة علي الانتاج الداجني</a:t>
            </a:r>
          </a:p>
        </p:txBody>
      </p:sp>
      <p:pic>
        <p:nvPicPr>
          <p:cNvPr id="9" name="Picture 8" descr="z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338642"/>
            <a:ext cx="1752600" cy="887104"/>
          </a:xfrm>
          <a:prstGeom prst="rect">
            <a:avLst/>
          </a:prstGeom>
        </p:spPr>
      </p:pic>
      <p:pic>
        <p:nvPicPr>
          <p:cNvPr id="10" name="Picture 3" descr="C:\Users\rsorour\Desktop\Picture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1287464"/>
            <a:ext cx="1569071" cy="113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970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/>
          <p:nvPr/>
        </p:nvGrpSpPr>
        <p:grpSpPr>
          <a:xfrm>
            <a:off x="457200" y="2133600"/>
            <a:ext cx="5734064" cy="4495800"/>
            <a:chOff x="3102123" y="547611"/>
            <a:chExt cx="4494213" cy="5257800"/>
          </a:xfrm>
        </p:grpSpPr>
        <p:pic>
          <p:nvPicPr>
            <p:cNvPr id="29" name="Picture 50" descr="Egypt"/>
            <p:cNvPicPr>
              <a:picLocks noChangeAspect="1" noChangeArrowheads="1"/>
            </p:cNvPicPr>
            <p:nvPr/>
          </p:nvPicPr>
          <p:blipFill>
            <a:blip r:embed="rId3" cstate="print"/>
            <a:srcRect l="32487" b="11681"/>
            <a:stretch>
              <a:fillRect/>
            </a:stretch>
          </p:blipFill>
          <p:spPr bwMode="auto">
            <a:xfrm>
              <a:off x="3102123" y="547611"/>
              <a:ext cx="4494213" cy="525780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</p:pic>
        <p:grpSp>
          <p:nvGrpSpPr>
            <p:cNvPr id="3" name="Group 23"/>
            <p:cNvGrpSpPr/>
            <p:nvPr/>
          </p:nvGrpSpPr>
          <p:grpSpPr>
            <a:xfrm>
              <a:off x="3406105" y="980728"/>
              <a:ext cx="2592288" cy="3393547"/>
              <a:chOff x="3406105" y="980728"/>
              <a:chExt cx="2592288" cy="3393547"/>
            </a:xfrm>
          </p:grpSpPr>
          <p:sp>
            <p:nvSpPr>
              <p:cNvPr id="31" name="Rectangle 299"/>
              <p:cNvSpPr>
                <a:spLocks noChangeArrowheads="1"/>
              </p:cNvSpPr>
              <p:nvPr/>
            </p:nvSpPr>
            <p:spPr bwMode="auto">
              <a:xfrm>
                <a:off x="4630241" y="1772816"/>
                <a:ext cx="504056" cy="216024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rtl="1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ar-EG" sz="1200" b="1" dirty="0">
                    <a:solidFill>
                      <a:srgbClr val="FFFF00"/>
                    </a:solidFill>
                    <a:latin typeface="Simplified Arabic" pitchFamily="18" charset="-78"/>
                    <a:cs typeface="Simplified Arabic" pitchFamily="18" charset="-78"/>
                  </a:rPr>
                  <a:t>الجيزة</a:t>
                </a:r>
              </a:p>
            </p:txBody>
          </p:sp>
          <p:sp>
            <p:nvSpPr>
              <p:cNvPr id="32" name="Rectangle 299"/>
              <p:cNvSpPr>
                <a:spLocks noChangeArrowheads="1"/>
              </p:cNvSpPr>
              <p:nvPr/>
            </p:nvSpPr>
            <p:spPr bwMode="auto">
              <a:xfrm>
                <a:off x="4198193" y="2636912"/>
                <a:ext cx="504056" cy="216024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ar-EG" sz="1200" b="1" dirty="0">
                    <a:solidFill>
                      <a:srgbClr val="FFFF00"/>
                    </a:solidFill>
                    <a:latin typeface="Simplified Arabic" pitchFamily="18" charset="-78"/>
                    <a:cs typeface="Simplified Arabic" pitchFamily="18" charset="-78"/>
                  </a:rPr>
                  <a:t>الفيوم</a:t>
                </a:r>
              </a:p>
            </p:txBody>
          </p:sp>
          <p:sp>
            <p:nvSpPr>
              <p:cNvPr id="33" name="Rectangle 299"/>
              <p:cNvSpPr>
                <a:spLocks noChangeArrowheads="1"/>
              </p:cNvSpPr>
              <p:nvPr/>
            </p:nvSpPr>
            <p:spPr bwMode="auto">
              <a:xfrm>
                <a:off x="5134297" y="4158251"/>
                <a:ext cx="504056" cy="216024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ar-EG" sz="1200" b="1" dirty="0">
                    <a:solidFill>
                      <a:srgbClr val="FFFF00"/>
                    </a:solidFill>
                    <a:latin typeface="Simplified Arabic" pitchFamily="18" charset="-78"/>
                    <a:cs typeface="Simplified Arabic" pitchFamily="18" charset="-78"/>
                  </a:rPr>
                  <a:t>الأقصر</a:t>
                </a:r>
              </a:p>
            </p:txBody>
          </p:sp>
          <p:sp>
            <p:nvSpPr>
              <p:cNvPr id="34" name="Rectangle 299"/>
              <p:cNvSpPr>
                <a:spLocks noChangeArrowheads="1"/>
              </p:cNvSpPr>
              <p:nvPr/>
            </p:nvSpPr>
            <p:spPr bwMode="auto">
              <a:xfrm>
                <a:off x="3406105" y="1124744"/>
                <a:ext cx="720080" cy="216024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ar-EG" sz="1200" b="1" dirty="0">
                    <a:solidFill>
                      <a:srgbClr val="FFFF00"/>
                    </a:solidFill>
                    <a:latin typeface="Simplified Arabic" pitchFamily="18" charset="-78"/>
                    <a:cs typeface="Simplified Arabic" pitchFamily="18" charset="-78"/>
                  </a:rPr>
                  <a:t>الاسكندرية</a:t>
                </a:r>
              </a:p>
            </p:txBody>
          </p:sp>
          <p:sp>
            <p:nvSpPr>
              <p:cNvPr id="35" name="Rectangle 299"/>
              <p:cNvSpPr>
                <a:spLocks noChangeArrowheads="1"/>
              </p:cNvSpPr>
              <p:nvPr/>
            </p:nvSpPr>
            <p:spPr bwMode="auto">
              <a:xfrm>
                <a:off x="5134297" y="1268760"/>
                <a:ext cx="864096" cy="216024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ar-EG" sz="1200" b="1" dirty="0">
                    <a:solidFill>
                      <a:srgbClr val="FFFF00"/>
                    </a:solidFill>
                    <a:latin typeface="Simplified Arabic" pitchFamily="18" charset="-78"/>
                    <a:cs typeface="Simplified Arabic" pitchFamily="18" charset="-78"/>
                  </a:rPr>
                  <a:t>الاسماعيلية</a:t>
                </a:r>
              </a:p>
            </p:txBody>
          </p:sp>
          <p:sp>
            <p:nvSpPr>
              <p:cNvPr id="36" name="Rectangle 299"/>
              <p:cNvSpPr>
                <a:spLocks noChangeArrowheads="1"/>
              </p:cNvSpPr>
              <p:nvPr/>
            </p:nvSpPr>
            <p:spPr bwMode="auto">
              <a:xfrm>
                <a:off x="4630241" y="1340768"/>
                <a:ext cx="504056" cy="216024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ar-EG" sz="1200" b="1" dirty="0">
                    <a:solidFill>
                      <a:srgbClr val="FFFF00"/>
                    </a:solidFill>
                    <a:latin typeface="Simplified Arabic" pitchFamily="18" charset="-78"/>
                    <a:cs typeface="Simplified Arabic" pitchFamily="18" charset="-78"/>
                  </a:rPr>
                  <a:t>الشرقية</a:t>
                </a:r>
              </a:p>
            </p:txBody>
          </p:sp>
          <p:sp>
            <p:nvSpPr>
              <p:cNvPr id="37" name="Rectangle 299"/>
              <p:cNvSpPr>
                <a:spLocks noChangeArrowheads="1"/>
              </p:cNvSpPr>
              <p:nvPr/>
            </p:nvSpPr>
            <p:spPr bwMode="auto">
              <a:xfrm>
                <a:off x="4702250" y="980728"/>
                <a:ext cx="504056" cy="216024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ar-EG" sz="1200" b="1" dirty="0">
                    <a:solidFill>
                      <a:srgbClr val="FFFF00"/>
                    </a:solidFill>
                    <a:latin typeface="Simplified Arabic" pitchFamily="18" charset="-78"/>
                    <a:cs typeface="Simplified Arabic" pitchFamily="18" charset="-78"/>
                  </a:rPr>
                  <a:t>جمصة</a:t>
                </a:r>
              </a:p>
            </p:txBody>
          </p:sp>
          <p:sp>
            <p:nvSpPr>
              <p:cNvPr id="40" name="Rectangle 299"/>
              <p:cNvSpPr>
                <a:spLocks noChangeArrowheads="1"/>
              </p:cNvSpPr>
              <p:nvPr/>
            </p:nvSpPr>
            <p:spPr bwMode="auto">
              <a:xfrm>
                <a:off x="4270201" y="1118687"/>
                <a:ext cx="504056" cy="216024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rtl="1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ar-EG" sz="1200" b="1" dirty="0">
                    <a:solidFill>
                      <a:srgbClr val="FFFF00"/>
                    </a:solidFill>
                    <a:latin typeface="Simplified Arabic" pitchFamily="18" charset="-78"/>
                    <a:cs typeface="Simplified Arabic" pitchFamily="18" charset="-78"/>
                  </a:rPr>
                  <a:t>دمنهور</a:t>
                </a:r>
              </a:p>
            </p:txBody>
          </p:sp>
        </p:grpSp>
      </p:grpSp>
      <p:grpSp>
        <p:nvGrpSpPr>
          <p:cNvPr id="4" name="Group 41"/>
          <p:cNvGrpSpPr/>
          <p:nvPr/>
        </p:nvGrpSpPr>
        <p:grpSpPr>
          <a:xfrm>
            <a:off x="617660" y="5867400"/>
            <a:ext cx="1306404" cy="648072"/>
            <a:chOff x="989840" y="5589240"/>
            <a:chExt cx="1306404" cy="648072"/>
          </a:xfrm>
        </p:grpSpPr>
        <p:sp>
          <p:nvSpPr>
            <p:cNvPr id="38" name="Rectangle 299"/>
            <p:cNvSpPr>
              <a:spLocks noChangeArrowheads="1"/>
            </p:cNvSpPr>
            <p:nvPr/>
          </p:nvSpPr>
          <p:spPr bwMode="auto">
            <a:xfrm>
              <a:off x="1000100" y="5589240"/>
              <a:ext cx="1296144" cy="28803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rtl="1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ar-EG" sz="1200" b="1" dirty="0">
                  <a:solidFill>
                    <a:srgbClr val="FFFF00"/>
                  </a:solidFill>
                  <a:latin typeface="Simplified Arabic" pitchFamily="18" charset="-78"/>
                  <a:cs typeface="Simplified Arabic" pitchFamily="18" charset="-78"/>
                </a:rPr>
                <a:t>المعمل الرئيسي</a:t>
              </a:r>
            </a:p>
          </p:txBody>
        </p:sp>
        <p:sp>
          <p:nvSpPr>
            <p:cNvPr id="39" name="Rectangle 299"/>
            <p:cNvSpPr>
              <a:spLocks noChangeArrowheads="1"/>
            </p:cNvSpPr>
            <p:nvPr/>
          </p:nvSpPr>
          <p:spPr bwMode="auto">
            <a:xfrm>
              <a:off x="989840" y="5949280"/>
              <a:ext cx="1296144" cy="288032"/>
            </a:xfrm>
            <a:prstGeom prst="rect">
              <a:avLst/>
            </a:prstGeom>
            <a:solidFill>
              <a:schemeClr val="folHlink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ar-EG" sz="1200" b="1" dirty="0">
                  <a:solidFill>
                    <a:srgbClr val="FFFF00"/>
                  </a:solidFill>
                  <a:latin typeface="Simplified Arabic" pitchFamily="18" charset="-78"/>
                  <a:cs typeface="Simplified Arabic" pitchFamily="18" charset="-78"/>
                </a:rPr>
                <a:t>المعامل الفرعية</a:t>
              </a:r>
            </a:p>
          </p:txBody>
        </p:sp>
      </p:grpSp>
      <p:graphicFrame>
        <p:nvGraphicFramePr>
          <p:cNvPr id="17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439168"/>
              </p:ext>
            </p:extLst>
          </p:nvPr>
        </p:nvGraphicFramePr>
        <p:xfrm>
          <a:off x="6438910" y="2133600"/>
          <a:ext cx="3124180" cy="2438400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1562090"/>
                <a:gridCol w="1562090"/>
              </a:tblGrid>
              <a:tr h="2254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الفروع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المركز الرئيسي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الإسماعيلية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solidFill>
                      <a:srgbClr val="DDD9C3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وزارة الزراعة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(الجيزة)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anchor="ctr" horzOverflow="overflow">
                    <a:solidFill>
                      <a:srgbClr val="DDD9C3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جمصة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solidFill>
                      <a:srgbClr val="DDD9C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الشرقية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solidFill>
                      <a:srgbClr val="DDD9C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دمنهور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solidFill>
                      <a:srgbClr val="DDD9C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الإسكندرية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solidFill>
                      <a:srgbClr val="DDD9C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الفيوم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solidFill>
                      <a:srgbClr val="DDD9C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الأقصر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solidFill>
                      <a:srgbClr val="DDD9C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18" name="Rounded Rectangle 17"/>
          <p:cNvSpPr/>
          <p:nvPr/>
        </p:nvSpPr>
        <p:spPr bwMode="auto">
          <a:xfrm>
            <a:off x="3657600" y="47626"/>
            <a:ext cx="5830888" cy="790575"/>
          </a:xfrm>
          <a:prstGeom prst="roundRect">
            <a:avLst>
              <a:gd name="adj" fmla="val 10000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u="sng" dirty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المعمل القومي للرقابة علي الانتاج الداجني</a:t>
            </a:r>
            <a:endParaRPr lang="ar-EG" sz="2000" b="1" u="sng" dirty="0">
              <a:solidFill>
                <a:srgbClr val="1F497D">
                  <a:lumMod val="5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01000" y="867632"/>
            <a:ext cx="1447800" cy="656368"/>
          </a:xfrm>
          <a:prstGeom prst="roundRect">
            <a:avLst>
              <a:gd name="adj" fmla="val 0"/>
            </a:avLst>
          </a:prstGeom>
          <a:solidFill>
            <a:srgbClr val="DDD9C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marL="449263" indent="-449263" algn="ctr" defTabSz="1066800" rt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990000"/>
              </a:buClr>
              <a:buSzPct val="100000"/>
              <a:defRPr/>
            </a:pPr>
            <a:r>
              <a:rPr lang="ar-EG" altLang="ja-JP" b="1" dirty="0">
                <a:solidFill>
                  <a:srgbClr val="10253F"/>
                </a:solidFill>
                <a:latin typeface="Simplified Arabic" pitchFamily="18" charset="-78"/>
                <a:cs typeface="Simplified Arabic" pitchFamily="18" charset="-78"/>
              </a:rPr>
              <a:t>الهدف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845404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 indent="-6350" algn="just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</a:pPr>
            <a:r>
              <a:rPr lang="ar-EG" altLang="ja-JP" sz="1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الحد من مرض أنفلونزا الطيور من خلال انشاء خريطة وبائية علي المستوي القومي محدد </a:t>
            </a:r>
            <a:r>
              <a:rPr lang="ar-EG" altLang="ja-JP" sz="16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بها</a:t>
            </a:r>
            <a:r>
              <a:rPr lang="ar-EG" altLang="ja-JP" sz="1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بؤر الاصابة لمحاربة انتشاره</a:t>
            </a:r>
            <a:endParaRPr lang="ar-EG" sz="1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5339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hlinkClick r:id="rId2" action="ppaction://hlinksldjump"/>
          </p:cNvPr>
          <p:cNvSpPr/>
          <p:nvPr/>
        </p:nvSpPr>
        <p:spPr>
          <a:xfrm>
            <a:off x="1676400" y="4343400"/>
            <a:ext cx="7715304" cy="289172"/>
          </a:xfrm>
          <a:prstGeom prst="roundRect">
            <a:avLst/>
          </a:prstGeom>
          <a:gradFill rotWithShape="1">
            <a:gsLst>
              <a:gs pos="0">
                <a:srgbClr val="A5C249">
                  <a:tint val="70000"/>
                  <a:satMod val="130000"/>
                </a:srgbClr>
              </a:gs>
              <a:gs pos="43000">
                <a:srgbClr val="A5C249">
                  <a:tint val="44000"/>
                  <a:satMod val="165000"/>
                </a:srgbClr>
              </a:gs>
              <a:gs pos="93000">
                <a:srgbClr val="A5C249">
                  <a:tint val="15000"/>
                  <a:satMod val="165000"/>
                </a:srgbClr>
              </a:gs>
              <a:gs pos="100000">
                <a:srgbClr val="A5C24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A5C24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ctr"/>
          <a:lstStyle/>
          <a:p>
            <a:pPr algn="r" rtl="1">
              <a:defRPr/>
            </a:pPr>
            <a:r>
              <a:rPr lang="ar-SA" altLang="ja-JP" sz="1600" b="1" dirty="0">
                <a:solidFill>
                  <a:prstClr val="black"/>
                </a:solidFill>
                <a:cs typeface="Arial" pitchFamily="34" charset="0"/>
              </a:rPr>
              <a:t>الجهة الوحيدة المختصة بتشخيص مرض أنفلونزا الطيور</a:t>
            </a:r>
            <a:endParaRPr lang="en-US" altLang="ja-JP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ounded Rectangle 7">
            <a:hlinkClick r:id="rId2" action="ppaction://hlinksldjump"/>
          </p:cNvPr>
          <p:cNvSpPr/>
          <p:nvPr/>
        </p:nvSpPr>
        <p:spPr>
          <a:xfrm>
            <a:off x="1676400" y="4772028"/>
            <a:ext cx="7715304" cy="289172"/>
          </a:xfrm>
          <a:prstGeom prst="roundRect">
            <a:avLst/>
          </a:prstGeom>
          <a:gradFill rotWithShape="1">
            <a:gsLst>
              <a:gs pos="0">
                <a:srgbClr val="A5C249">
                  <a:tint val="70000"/>
                  <a:satMod val="130000"/>
                </a:srgbClr>
              </a:gs>
              <a:gs pos="43000">
                <a:srgbClr val="A5C249">
                  <a:tint val="44000"/>
                  <a:satMod val="165000"/>
                </a:srgbClr>
              </a:gs>
              <a:gs pos="93000">
                <a:srgbClr val="A5C249">
                  <a:tint val="15000"/>
                  <a:satMod val="165000"/>
                </a:srgbClr>
              </a:gs>
              <a:gs pos="100000">
                <a:srgbClr val="A5C24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A5C24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ctr"/>
          <a:lstStyle/>
          <a:p>
            <a:pPr algn="r" rtl="1">
              <a:defRPr/>
            </a:pPr>
            <a:r>
              <a:rPr lang="ar-SA" altLang="ja-JP" sz="1600" b="1" dirty="0">
                <a:solidFill>
                  <a:prstClr val="black"/>
                </a:solidFill>
                <a:cs typeface="Arial" pitchFamily="34" charset="0"/>
              </a:rPr>
              <a:t>الرقابة البيطرية على الإنتاج </a:t>
            </a:r>
            <a:r>
              <a:rPr lang="ar-SA" altLang="ja-JP" sz="1600" b="1" dirty="0" err="1">
                <a:solidFill>
                  <a:prstClr val="black"/>
                </a:solidFill>
                <a:cs typeface="Arial" pitchFamily="34" charset="0"/>
              </a:rPr>
              <a:t>الداجني</a:t>
            </a:r>
            <a:endParaRPr lang="en-US" altLang="ja-JP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ounded Rectangle 8">
            <a:hlinkClick r:id="rId2" action="ppaction://hlinksldjump"/>
          </p:cNvPr>
          <p:cNvSpPr/>
          <p:nvPr/>
        </p:nvSpPr>
        <p:spPr>
          <a:xfrm>
            <a:off x="1676400" y="5197236"/>
            <a:ext cx="7715304" cy="289172"/>
          </a:xfrm>
          <a:prstGeom prst="roundRect">
            <a:avLst/>
          </a:prstGeom>
          <a:gradFill rotWithShape="1">
            <a:gsLst>
              <a:gs pos="0">
                <a:srgbClr val="A5C249">
                  <a:tint val="70000"/>
                  <a:satMod val="130000"/>
                </a:srgbClr>
              </a:gs>
              <a:gs pos="43000">
                <a:srgbClr val="A5C249">
                  <a:tint val="44000"/>
                  <a:satMod val="165000"/>
                </a:srgbClr>
              </a:gs>
              <a:gs pos="93000">
                <a:srgbClr val="A5C249">
                  <a:tint val="15000"/>
                  <a:satMod val="165000"/>
                </a:srgbClr>
              </a:gs>
              <a:gs pos="100000">
                <a:srgbClr val="A5C24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A5C24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ctr"/>
          <a:lstStyle/>
          <a:p>
            <a:pPr algn="r" rtl="1">
              <a:defRPr/>
            </a:pPr>
            <a:r>
              <a:rPr lang="ar-EG" altLang="ja-JP" sz="1600" b="1" dirty="0">
                <a:solidFill>
                  <a:prstClr val="black"/>
                </a:solidFill>
                <a:cs typeface="Arial" pitchFamily="34" charset="0"/>
              </a:rPr>
              <a:t>فحص عينات السلع </a:t>
            </a:r>
            <a:r>
              <a:rPr lang="ar-EG" altLang="ja-JP" sz="1600" b="1" dirty="0" err="1">
                <a:solidFill>
                  <a:prstClr val="black"/>
                </a:solidFill>
                <a:cs typeface="Arial" pitchFamily="34" charset="0"/>
              </a:rPr>
              <a:t>الداجنة</a:t>
            </a:r>
            <a:r>
              <a:rPr lang="ar-EG" altLang="ja-JP" sz="1600" b="1" dirty="0">
                <a:solidFill>
                  <a:prstClr val="black"/>
                </a:solidFill>
                <a:cs typeface="Arial" pitchFamily="34" charset="0"/>
              </a:rPr>
              <a:t> المطلوب تصديرها وفقا للمعايير والبروتوكولات الدولية</a:t>
            </a:r>
            <a:endParaRPr lang="en-US" altLang="ja-JP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ounded Rectangle 9">
            <a:hlinkClick r:id="rId2" action="ppaction://hlinksldjump"/>
          </p:cNvPr>
          <p:cNvSpPr/>
          <p:nvPr/>
        </p:nvSpPr>
        <p:spPr>
          <a:xfrm>
            <a:off x="1676400" y="5629284"/>
            <a:ext cx="7715304" cy="289172"/>
          </a:xfrm>
          <a:prstGeom prst="roundRect">
            <a:avLst/>
          </a:prstGeom>
          <a:gradFill rotWithShape="1">
            <a:gsLst>
              <a:gs pos="0">
                <a:srgbClr val="A5C249">
                  <a:tint val="70000"/>
                  <a:satMod val="130000"/>
                </a:srgbClr>
              </a:gs>
              <a:gs pos="43000">
                <a:srgbClr val="A5C249">
                  <a:tint val="44000"/>
                  <a:satMod val="165000"/>
                </a:srgbClr>
              </a:gs>
              <a:gs pos="93000">
                <a:srgbClr val="A5C249">
                  <a:tint val="15000"/>
                  <a:satMod val="165000"/>
                </a:srgbClr>
              </a:gs>
              <a:gs pos="100000">
                <a:srgbClr val="A5C24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A5C24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ctr"/>
          <a:lstStyle/>
          <a:p>
            <a:pPr algn="r" rtl="1">
              <a:defRPr/>
            </a:pPr>
            <a:r>
              <a:rPr lang="ar-EG" altLang="ja-JP" sz="1600" b="1" dirty="0">
                <a:solidFill>
                  <a:prstClr val="black"/>
                </a:solidFill>
                <a:cs typeface="Arial" pitchFamily="34" charset="0"/>
              </a:rPr>
              <a:t>إجراء الفحص الدوري لمشاريع الدواجن بكافة أنشطتها للتأكد من خلوها من المسببات المرضية</a:t>
            </a:r>
            <a:endParaRPr lang="en-US" altLang="ja-JP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ounded Rectangle 10">
            <a:hlinkClick r:id="rId2" action="ppaction://hlinksldjump"/>
          </p:cNvPr>
          <p:cNvSpPr/>
          <p:nvPr/>
        </p:nvSpPr>
        <p:spPr>
          <a:xfrm>
            <a:off x="1676400" y="6057912"/>
            <a:ext cx="7715304" cy="289172"/>
          </a:xfrm>
          <a:prstGeom prst="roundRect">
            <a:avLst/>
          </a:prstGeom>
          <a:gradFill rotWithShape="1">
            <a:gsLst>
              <a:gs pos="0">
                <a:srgbClr val="A5C249">
                  <a:tint val="70000"/>
                  <a:satMod val="130000"/>
                </a:srgbClr>
              </a:gs>
              <a:gs pos="43000">
                <a:srgbClr val="A5C249">
                  <a:tint val="44000"/>
                  <a:satMod val="165000"/>
                </a:srgbClr>
              </a:gs>
              <a:gs pos="93000">
                <a:srgbClr val="A5C249">
                  <a:tint val="15000"/>
                  <a:satMod val="165000"/>
                </a:srgbClr>
              </a:gs>
              <a:gs pos="100000">
                <a:srgbClr val="A5C24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A5C24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ctr"/>
          <a:lstStyle/>
          <a:p>
            <a:pPr algn="r" rtl="1">
              <a:defRPr/>
            </a:pPr>
            <a:r>
              <a:rPr lang="ar-EG" altLang="ja-JP" sz="1600" b="1" dirty="0">
                <a:solidFill>
                  <a:prstClr val="black"/>
                </a:solidFill>
                <a:cs typeface="Arial" pitchFamily="34" charset="0"/>
              </a:rPr>
              <a:t>فحص </a:t>
            </a:r>
            <a:r>
              <a:rPr lang="ar-EG" altLang="ja-JP" sz="1600" b="1" dirty="0" err="1">
                <a:solidFill>
                  <a:prstClr val="black"/>
                </a:solidFill>
                <a:cs typeface="Arial" pitchFamily="34" charset="0"/>
              </a:rPr>
              <a:t>الاغذيه</a:t>
            </a:r>
            <a:r>
              <a:rPr lang="ar-EG" altLang="ja-JP" sz="1600" b="1" dirty="0">
                <a:solidFill>
                  <a:prstClr val="black"/>
                </a:solidFill>
                <a:cs typeface="Arial" pitchFamily="34" charset="0"/>
              </a:rPr>
              <a:t> ذات الأصل </a:t>
            </a:r>
            <a:r>
              <a:rPr lang="ar-EG" altLang="ja-JP" sz="1600" b="1" dirty="0" err="1">
                <a:solidFill>
                  <a:prstClr val="black"/>
                </a:solidFill>
                <a:cs typeface="Arial" pitchFamily="34" charset="0"/>
              </a:rPr>
              <a:t>الداجني</a:t>
            </a:r>
            <a:endParaRPr lang="en-US" altLang="ja-JP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3309926" y="1847857"/>
            <a:ext cx="1309688" cy="1214446"/>
            <a:chOff x="5715008" y="4714884"/>
            <a:chExt cx="1309688" cy="1214446"/>
          </a:xfrm>
        </p:grpSpPr>
        <p:pic>
          <p:nvPicPr>
            <p:cNvPr id="14" name="Picture 13" descr="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6446" y="4714884"/>
              <a:ext cx="1238250" cy="990600"/>
            </a:xfrm>
            <a:prstGeom prst="rect">
              <a:avLst/>
            </a:prstGeom>
          </p:spPr>
        </p:pic>
        <p:sp>
          <p:nvSpPr>
            <p:cNvPr id="15" name="Rounded Rectangle 14">
              <a:hlinkClick r:id="rId2" action="ppaction://hlinksldjump"/>
            </p:cNvPr>
            <p:cNvSpPr/>
            <p:nvPr/>
          </p:nvSpPr>
          <p:spPr>
            <a:xfrm>
              <a:off x="5715008" y="5715016"/>
              <a:ext cx="1298424" cy="214314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b="1" dirty="0">
                  <a:solidFill>
                    <a:srgbClr val="4F81BD"/>
                  </a:solidFill>
                  <a:latin typeface="Arial" pitchFamily="34" charset="0"/>
                  <a:cs typeface="Arial" pitchFamily="34" charset="0"/>
                </a:rPr>
                <a:t>المعمل</a:t>
              </a:r>
              <a:endParaRPr lang="en-US" b="1" dirty="0">
                <a:solidFill>
                  <a:srgbClr val="4F81BD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8"/>
          <p:cNvGrpSpPr/>
          <p:nvPr/>
        </p:nvGrpSpPr>
        <p:grpSpPr>
          <a:xfrm>
            <a:off x="809596" y="3205180"/>
            <a:ext cx="1004886" cy="991379"/>
            <a:chOff x="7643834" y="5429264"/>
            <a:chExt cx="1004886" cy="991379"/>
          </a:xfrm>
        </p:grpSpPr>
        <p:pic>
          <p:nvPicPr>
            <p:cNvPr id="17" name="Picture 16" descr="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3834" y="5429264"/>
              <a:ext cx="1004886" cy="71441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644277" y="6143644"/>
              <a:ext cx="9996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sz="1200" b="1" dirty="0">
                  <a:solidFill>
                    <a:srgbClr val="4F81BD"/>
                  </a:solidFill>
                  <a:latin typeface="Arial" pitchFamily="34" charset="0"/>
                  <a:cs typeface="Arial" pitchFamily="34" charset="0"/>
                </a:rPr>
                <a:t>شحنة مستوردة</a:t>
              </a:r>
              <a:endPara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9"/>
          <p:cNvGrpSpPr/>
          <p:nvPr/>
        </p:nvGrpSpPr>
        <p:grpSpPr>
          <a:xfrm>
            <a:off x="881034" y="1133478"/>
            <a:ext cx="1004886" cy="1176045"/>
            <a:chOff x="7643834" y="5429264"/>
            <a:chExt cx="1004886" cy="1176045"/>
          </a:xfrm>
        </p:grpSpPr>
        <p:pic>
          <p:nvPicPr>
            <p:cNvPr id="21" name="Picture 20" descr="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3834" y="5429264"/>
              <a:ext cx="1004886" cy="714411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644277" y="6143644"/>
              <a:ext cx="99968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sz="1200" b="1" dirty="0">
                  <a:solidFill>
                    <a:srgbClr val="4F81BD"/>
                  </a:solidFill>
                  <a:latin typeface="Arial" pitchFamily="34" charset="0"/>
                  <a:cs typeface="Arial" pitchFamily="34" charset="0"/>
                </a:rPr>
                <a:t>شحنة مطلوب تصديرها</a:t>
              </a:r>
              <a:endPara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666720" y="2276485"/>
            <a:ext cx="928694" cy="785818"/>
            <a:chOff x="285720" y="4786322"/>
            <a:chExt cx="928694" cy="78581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64942" t="16074" r="32837" b="73943"/>
            <a:stretch>
              <a:fillRect/>
            </a:stretch>
          </p:blipFill>
          <p:spPr bwMode="auto">
            <a:xfrm>
              <a:off x="714348" y="4786322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Rectangle 22"/>
            <p:cNvSpPr/>
            <p:nvPr/>
          </p:nvSpPr>
          <p:spPr>
            <a:xfrm>
              <a:off x="285720" y="5143512"/>
              <a:ext cx="5148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sz="1200" b="1" dirty="0">
                  <a:solidFill>
                    <a:srgbClr val="4F81BD"/>
                  </a:solidFill>
                  <a:latin typeface="Arial" pitchFamily="34" charset="0"/>
                  <a:cs typeface="Arial" pitchFamily="34" charset="0"/>
                </a:rPr>
                <a:t>مواطن</a:t>
              </a:r>
              <a:endPara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7" name="Curved Connector 26"/>
          <p:cNvCxnSpPr/>
          <p:nvPr/>
        </p:nvCxnSpPr>
        <p:spPr>
          <a:xfrm>
            <a:off x="1881166" y="1490667"/>
            <a:ext cx="1500198" cy="571504"/>
          </a:xfrm>
          <a:prstGeom prst="curvedConnector3">
            <a:avLst>
              <a:gd name="adj1" fmla="val 50000"/>
            </a:avLst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flipV="1">
            <a:off x="1809728" y="2562237"/>
            <a:ext cx="1571636" cy="1000132"/>
          </a:xfrm>
          <a:prstGeom prst="curvedConnector3">
            <a:avLst>
              <a:gd name="adj1" fmla="val 50000"/>
            </a:avLst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flipV="1">
            <a:off x="1595414" y="2347924"/>
            <a:ext cx="1785950" cy="321471"/>
          </a:xfrm>
          <a:prstGeom prst="curvedConnector3">
            <a:avLst>
              <a:gd name="adj1" fmla="val 50000"/>
            </a:avLst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0"/>
          <p:cNvGrpSpPr/>
          <p:nvPr/>
        </p:nvGrpSpPr>
        <p:grpSpPr>
          <a:xfrm>
            <a:off x="7667644" y="990600"/>
            <a:ext cx="1643074" cy="1143008"/>
            <a:chOff x="6429388" y="3457317"/>
            <a:chExt cx="2171716" cy="1757633"/>
          </a:xfrm>
        </p:grpSpPr>
        <p:pic>
          <p:nvPicPr>
            <p:cNvPr id="39" name="Picture 38" descr="المزارع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9388" y="3857628"/>
              <a:ext cx="2171716" cy="1357322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6429388" y="3457317"/>
              <a:ext cx="2171715" cy="425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sz="1200" b="1" dirty="0">
                  <a:solidFill>
                    <a:srgbClr val="4F81BD"/>
                  </a:solidFill>
                  <a:latin typeface="Arial" pitchFamily="34" charset="0"/>
                  <a:cs typeface="Arial" pitchFamily="34" charset="0"/>
                </a:rPr>
                <a:t>التوقيع علي خريطة الأساس</a:t>
              </a:r>
              <a:endPara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53"/>
          <p:cNvGrpSpPr/>
          <p:nvPr/>
        </p:nvGrpSpPr>
        <p:grpSpPr>
          <a:xfrm>
            <a:off x="5349805" y="1241067"/>
            <a:ext cx="1122003" cy="1104070"/>
            <a:chOff x="4968804" y="3750904"/>
            <a:chExt cx="1122003" cy="1104070"/>
          </a:xfrm>
        </p:grpSpPr>
        <p:pic>
          <p:nvPicPr>
            <p:cNvPr id="45" name="Picture 2" descr="M:\BackupHebaLaptop_15Nov2010\Protrac\PROTRAC Jop Decescription\foorms1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5050">
              <a:off x="4968804" y="3933596"/>
              <a:ext cx="691634" cy="92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/>
            <p:cNvSpPr/>
            <p:nvPr/>
          </p:nvSpPr>
          <p:spPr>
            <a:xfrm rot="829461">
              <a:off x="5090675" y="3750904"/>
              <a:ext cx="100013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sz="1200" b="1" dirty="0">
                  <a:solidFill>
                    <a:srgbClr val="4F81BD"/>
                  </a:solidFill>
                  <a:latin typeface="Arial" pitchFamily="34" charset="0"/>
                  <a:cs typeface="Arial" pitchFamily="34" charset="0"/>
                </a:rPr>
                <a:t>نتيجة ايجابية</a:t>
              </a:r>
              <a:endPara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55" name="Curved Connector 54"/>
          <p:cNvCxnSpPr/>
          <p:nvPr/>
        </p:nvCxnSpPr>
        <p:spPr>
          <a:xfrm flipV="1">
            <a:off x="4595811" y="1791543"/>
            <a:ext cx="766707" cy="342066"/>
          </a:xfrm>
          <a:prstGeom prst="curvedConnector3">
            <a:avLst>
              <a:gd name="adj1" fmla="val 50000"/>
            </a:avLst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/>
          <p:nvPr/>
        </p:nvCxnSpPr>
        <p:spPr>
          <a:xfrm flipV="1">
            <a:off x="6024570" y="1419229"/>
            <a:ext cx="1643074" cy="428628"/>
          </a:xfrm>
          <a:prstGeom prst="curvedConnector3">
            <a:avLst>
              <a:gd name="adj1" fmla="val 50000"/>
            </a:avLst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58"/>
          <p:cNvGrpSpPr/>
          <p:nvPr/>
        </p:nvGrpSpPr>
        <p:grpSpPr>
          <a:xfrm>
            <a:off x="5238753" y="2815489"/>
            <a:ext cx="1122003" cy="1104070"/>
            <a:chOff x="4968804" y="3750904"/>
            <a:chExt cx="1122003" cy="1104070"/>
          </a:xfrm>
        </p:grpSpPr>
        <p:pic>
          <p:nvPicPr>
            <p:cNvPr id="60" name="Picture 2" descr="M:\BackupHebaLaptop_15Nov2010\Protrac\PROTRAC Jop Decescription\foorms1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5050">
              <a:off x="4968804" y="3933596"/>
              <a:ext cx="691634" cy="92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ectangle 60"/>
            <p:cNvSpPr/>
            <p:nvPr/>
          </p:nvSpPr>
          <p:spPr>
            <a:xfrm rot="829461">
              <a:off x="5090675" y="3750904"/>
              <a:ext cx="100013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sz="1200" b="1" dirty="0">
                  <a:solidFill>
                    <a:srgbClr val="4F81BD"/>
                  </a:solidFill>
                  <a:latin typeface="Arial" pitchFamily="34" charset="0"/>
                  <a:cs typeface="Arial" pitchFamily="34" charset="0"/>
                </a:rPr>
                <a:t>نتيجة سلبية</a:t>
              </a:r>
              <a:endPara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62" name="Curved Connector 61"/>
          <p:cNvCxnSpPr/>
          <p:nvPr/>
        </p:nvCxnSpPr>
        <p:spPr>
          <a:xfrm>
            <a:off x="4667248" y="2597523"/>
            <a:ext cx="642942" cy="393342"/>
          </a:xfrm>
          <a:prstGeom prst="curvedConnector3">
            <a:avLst>
              <a:gd name="adj1" fmla="val 50000"/>
            </a:avLst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flipV="1">
            <a:off x="5881694" y="3133741"/>
            <a:ext cx="1643074" cy="428628"/>
          </a:xfrm>
          <a:prstGeom prst="curvedConnector3">
            <a:avLst>
              <a:gd name="adj1" fmla="val 50000"/>
            </a:avLst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68"/>
          <p:cNvGrpSpPr/>
          <p:nvPr/>
        </p:nvGrpSpPr>
        <p:grpSpPr>
          <a:xfrm>
            <a:off x="7524768" y="2705114"/>
            <a:ext cx="1028700" cy="848503"/>
            <a:chOff x="7143768" y="5214950"/>
            <a:chExt cx="1028700" cy="848503"/>
          </a:xfrm>
        </p:grpSpPr>
        <p:sp>
          <p:nvSpPr>
            <p:cNvPr id="67" name="Rectangle 66"/>
            <p:cNvSpPr/>
            <p:nvPr/>
          </p:nvSpPr>
          <p:spPr>
            <a:xfrm>
              <a:off x="7144211" y="5786454"/>
              <a:ext cx="9996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sz="1200" b="1" dirty="0">
                  <a:solidFill>
                    <a:srgbClr val="4F81BD"/>
                  </a:solidFill>
                  <a:latin typeface="Arial" pitchFamily="34" charset="0"/>
                  <a:cs typeface="Arial" pitchFamily="34" charset="0"/>
                </a:rPr>
                <a:t>إفراج عن العينة</a:t>
              </a:r>
              <a:endPara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8" name="Picture 67" descr="4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43768" y="5214950"/>
              <a:ext cx="1028700" cy="571504"/>
            </a:xfrm>
            <a:prstGeom prst="rect">
              <a:avLst/>
            </a:prstGeom>
          </p:spPr>
        </p:pic>
      </p:grpSp>
      <p:sp>
        <p:nvSpPr>
          <p:cNvPr id="41" name="Rounded Rectangle 40">
            <a:hlinkClick r:id="rId2" action="ppaction://hlinksldjump"/>
          </p:cNvPr>
          <p:cNvSpPr/>
          <p:nvPr/>
        </p:nvSpPr>
        <p:spPr>
          <a:xfrm>
            <a:off x="7086600" y="3962400"/>
            <a:ext cx="2305104" cy="2891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مهام المعمل:</a:t>
            </a:r>
            <a:endParaRPr lang="en-US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3657600" y="47626"/>
            <a:ext cx="5830888" cy="790575"/>
          </a:xfrm>
          <a:prstGeom prst="roundRect">
            <a:avLst>
              <a:gd name="adj" fmla="val 10000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u="sng" dirty="0" smtClean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الية </a:t>
            </a:r>
            <a:r>
              <a:rPr lang="ar-EG" sz="2400" b="1" u="sng" dirty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التنفيذ</a:t>
            </a:r>
            <a:endParaRPr lang="ar-EG" sz="2000" b="1" u="sng" dirty="0">
              <a:solidFill>
                <a:srgbClr val="1F497D">
                  <a:lumMod val="5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6785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 bwMode="auto">
          <a:xfrm>
            <a:off x="2770094" y="47626"/>
            <a:ext cx="6718394" cy="790575"/>
          </a:xfrm>
          <a:prstGeom prst="roundRect">
            <a:avLst>
              <a:gd name="adj" fmla="val 10000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u="sng" dirty="0" smtClean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دورة عمل النظام</a:t>
            </a:r>
            <a:endParaRPr lang="ar-EG" sz="2000" b="1" u="sng" dirty="0">
              <a:solidFill>
                <a:srgbClr val="1F497D">
                  <a:lumMod val="5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pic>
        <p:nvPicPr>
          <p:cNvPr id="42" name="Picture 2" descr="K:\ahmed soo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164" y="1239838"/>
            <a:ext cx="8074051" cy="535781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84475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/>
          <p:cNvSpPr>
            <a:spLocks noChangeArrowheads="1"/>
          </p:cNvSpPr>
          <p:nvPr/>
        </p:nvSpPr>
        <p:spPr bwMode="auto">
          <a:xfrm>
            <a:off x="3394075" y="3244850"/>
            <a:ext cx="249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EG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93187" name="Picture 4" descr="نوع الطيور from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20" y="1285861"/>
            <a:ext cx="8107420" cy="5392737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 bwMode="auto">
          <a:xfrm>
            <a:off x="2770094" y="47626"/>
            <a:ext cx="6718394" cy="790575"/>
          </a:xfrm>
          <a:prstGeom prst="roundRect">
            <a:avLst>
              <a:gd name="adj" fmla="val 10000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u="sng" dirty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خريطة توضح نوع الطيور في </a:t>
            </a:r>
            <a:r>
              <a:rPr lang="ar-EG" sz="2400" b="1" u="sng" dirty="0" smtClean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المزارع</a:t>
            </a:r>
            <a:endParaRPr lang="en-US" sz="2400" b="1" u="sng" dirty="0">
              <a:solidFill>
                <a:srgbClr val="1F497D">
                  <a:lumMod val="5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8704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/>
          <p:cNvSpPr>
            <a:spLocks noChangeArrowheads="1"/>
          </p:cNvSpPr>
          <p:nvPr/>
        </p:nvSpPr>
        <p:spPr bwMode="auto">
          <a:xfrm>
            <a:off x="3394075" y="3244850"/>
            <a:ext cx="249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EG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770094" y="47626"/>
            <a:ext cx="6718394" cy="790575"/>
          </a:xfrm>
          <a:prstGeom prst="roundRect">
            <a:avLst>
              <a:gd name="adj" fmla="val 10000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u="sng" dirty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خريطة توضح </a:t>
            </a:r>
            <a:r>
              <a:rPr lang="ar-EG" sz="2400" b="1" u="sng" dirty="0" smtClean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أنواع المزارع</a:t>
            </a:r>
            <a:endParaRPr lang="en-US" sz="2400" b="1" u="sng" dirty="0">
              <a:solidFill>
                <a:srgbClr val="1F497D">
                  <a:lumMod val="5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pic>
        <p:nvPicPr>
          <p:cNvPr id="5" name="Picture 4" descr="G:\final images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87" y="892969"/>
            <a:ext cx="8429625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01818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/>
          <p:cNvSpPr>
            <a:spLocks noChangeArrowheads="1"/>
          </p:cNvSpPr>
          <p:nvPr/>
        </p:nvSpPr>
        <p:spPr bwMode="auto">
          <a:xfrm>
            <a:off x="3394075" y="3244850"/>
            <a:ext cx="249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EG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770094" y="47626"/>
            <a:ext cx="6718394" cy="790575"/>
          </a:xfrm>
          <a:prstGeom prst="roundRect">
            <a:avLst>
              <a:gd name="adj" fmla="val 10000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u="sng" dirty="0" smtClean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خريطة </a:t>
            </a:r>
            <a:r>
              <a:rPr lang="ar-EG" sz="2400" b="1" u="sng" dirty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توضح نسبة نشاط مزارع كل مركز</a:t>
            </a:r>
            <a:endParaRPr lang="en-US" sz="2400" b="1" u="sng" dirty="0">
              <a:solidFill>
                <a:srgbClr val="1F497D">
                  <a:lumMod val="5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pic>
        <p:nvPicPr>
          <p:cNvPr id="7" name="Picture 2" descr="G:\Avian\المراك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14438"/>
            <a:ext cx="84296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2919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/>
          <p:cNvSpPr>
            <a:spLocks noChangeArrowheads="1"/>
          </p:cNvSpPr>
          <p:nvPr/>
        </p:nvSpPr>
        <p:spPr bwMode="auto">
          <a:xfrm>
            <a:off x="3394075" y="3244850"/>
            <a:ext cx="249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EG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770094" y="47626"/>
            <a:ext cx="6718394" cy="790575"/>
          </a:xfrm>
          <a:prstGeom prst="roundRect">
            <a:avLst>
              <a:gd name="adj" fmla="val 10000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u="sng" dirty="0" smtClean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خرائط النظام</a:t>
            </a:r>
            <a:endParaRPr lang="en-US" sz="2400" b="1" u="sng" dirty="0">
              <a:solidFill>
                <a:srgbClr val="1F497D">
                  <a:lumMod val="5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pic>
        <p:nvPicPr>
          <p:cNvPr id="5" name="Content Placeholder 3" descr="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4488" y="1030941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56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8D52F-E07D-4464-8D33-322EB9C0F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>
                <a:solidFill>
                  <a:srgbClr val="FFFFFF"/>
                </a:solidFill>
              </a:rPr>
              <a:t>رؤية وزارة الاتصالات وتكنولوجيا المعلومات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73CF98-2F3A-4567-800B-8813CFD0F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894" y="1641711"/>
            <a:ext cx="850109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Clr>
                <a:srgbClr val="FFC000"/>
              </a:buClr>
            </a:pPr>
            <a:r>
              <a:rPr lang="ar-EG" sz="2800" b="1" i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تعظيم الاستفادة من نظم المعلومات الجغرافية من خلال تقديم</a:t>
            </a:r>
          </a:p>
          <a:p>
            <a:pPr algn="ctr" rtl="0">
              <a:buClr>
                <a:srgbClr val="FFC000"/>
              </a:buClr>
            </a:pPr>
            <a:endParaRPr lang="ar-EG" sz="2800" b="1" i="1" dirty="0">
              <a:solidFill>
                <a:srgbClr val="102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>
              <a:buClr>
                <a:srgbClr val="FFC000"/>
              </a:buClr>
            </a:pPr>
            <a:r>
              <a:rPr lang="ar-EG" sz="2800" b="1" i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خدمات عالية الجودة للكيانات الحكومية بما يمكن المسئول </a:t>
            </a:r>
            <a:r>
              <a:rPr lang="ar-EG" sz="2800" b="1" i="1" dirty="0" err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الحكومى</a:t>
            </a:r>
            <a:endParaRPr lang="ar-EG" sz="2800" b="1" i="1" dirty="0">
              <a:solidFill>
                <a:srgbClr val="102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C000"/>
              </a:buClr>
            </a:pPr>
            <a:endParaRPr lang="ar-EG" sz="2800" b="1" i="1" dirty="0">
              <a:solidFill>
                <a:srgbClr val="102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C000"/>
              </a:buClr>
            </a:pPr>
            <a:r>
              <a:rPr lang="ar-EG" sz="2800" b="1" i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من</a:t>
            </a:r>
            <a:r>
              <a:rPr lang="ar-EG" sz="2800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2800" b="1" i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استخـدام البيانات بصورة مرئية وجـذابة واتخـاذ القرار الصحيـح </a:t>
            </a:r>
            <a:r>
              <a:rPr lang="ar-EG" sz="2800" b="1" i="1" dirty="0" err="1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فى</a:t>
            </a:r>
            <a:r>
              <a:rPr lang="ar-EG" sz="2800" b="1" i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FFC000"/>
              </a:buClr>
            </a:pPr>
            <a:endParaRPr lang="ar-EG" sz="2800" b="1" i="1" dirty="0">
              <a:solidFill>
                <a:srgbClr val="102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FFC000"/>
              </a:buClr>
            </a:pPr>
            <a:r>
              <a:rPr lang="ar-EG" sz="2800" b="1" i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الوقت الصحيح للمساهمة في</a:t>
            </a:r>
            <a:r>
              <a:rPr lang="en-US" sz="2800" b="1" i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2800" b="1" i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تحسين ورفع كفاءة الخدمات الحكومية</a:t>
            </a:r>
          </a:p>
          <a:p>
            <a:pPr>
              <a:buClr>
                <a:srgbClr val="FFC000"/>
              </a:buClr>
            </a:pPr>
            <a:endParaRPr lang="ar-EG" sz="2800" b="1" i="1" dirty="0">
              <a:solidFill>
                <a:srgbClr val="102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FFC000"/>
              </a:buClr>
            </a:pPr>
            <a:r>
              <a:rPr lang="ar-EG" sz="2800" b="1" i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و إمداد المـواطن بأفضـل مسـتوى من الخـدمـات</a:t>
            </a:r>
          </a:p>
        </p:txBody>
      </p:sp>
    </p:spTree>
    <p:extLst>
      <p:ext uri="{BB962C8B-B14F-4D97-AF65-F5344CB8AC3E}">
        <p14:creationId xmlns:p14="http://schemas.microsoft.com/office/powerpoint/2010/main" val="3500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/>
          <p:cNvSpPr>
            <a:spLocks noChangeArrowheads="1"/>
          </p:cNvSpPr>
          <p:nvPr/>
        </p:nvSpPr>
        <p:spPr bwMode="auto">
          <a:xfrm>
            <a:off x="3394075" y="3244850"/>
            <a:ext cx="249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ar-EG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770094" y="47626"/>
            <a:ext cx="6718394" cy="790575"/>
          </a:xfrm>
          <a:prstGeom prst="roundRect">
            <a:avLst>
              <a:gd name="adj" fmla="val 10000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u="sng" dirty="0" smtClean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خرائط النظام</a:t>
            </a:r>
            <a:endParaRPr lang="en-US" sz="2400" b="1" u="sng" dirty="0">
              <a:solidFill>
                <a:srgbClr val="1F497D">
                  <a:lumMod val="5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pic>
        <p:nvPicPr>
          <p:cNvPr id="8" name="Content Placeholder 3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4488" y="977153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596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screen01-AddFar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313" y="1285875"/>
            <a:ext cx="3714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3" descr="men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2688" y="1285875"/>
            <a:ext cx="3714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344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srgbClr val="1F497D"/>
              </a:solidFill>
              <a:latin typeface="Calibri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770094" y="47626"/>
            <a:ext cx="6718394" cy="790575"/>
          </a:xfrm>
          <a:prstGeom prst="roundRect">
            <a:avLst>
              <a:gd name="adj" fmla="val 10000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u="sng" dirty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تطبيق الموبايل </a:t>
            </a:r>
            <a:r>
              <a:rPr lang="ar-EG" sz="2400" b="1" u="sng" dirty="0" err="1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فى</a:t>
            </a:r>
            <a:r>
              <a:rPr lang="ar-EG" sz="2400" b="1" u="sng" dirty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 إدخال بيانات </a:t>
            </a:r>
            <a:r>
              <a:rPr lang="ar-EG" sz="2400" b="1" u="sng" dirty="0" smtClean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المزارع</a:t>
            </a:r>
            <a:endParaRPr lang="en-US" sz="2400" b="1" u="sng" dirty="0">
              <a:solidFill>
                <a:srgbClr val="1F497D">
                  <a:lumMod val="5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8404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1287463"/>
            <a:ext cx="9144000" cy="3200400"/>
          </a:xfrm>
          <a:prstGeom prst="rect">
            <a:avLst/>
          </a:prstGeom>
          <a:solidFill>
            <a:schemeClr val="bg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mbria"/>
              <a:cs typeface="DecoType Naskh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1000" y="990600"/>
            <a:ext cx="9144000" cy="381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lnSpc>
                <a:spcPct val="200000"/>
              </a:lnSpc>
              <a:defRPr/>
            </a:pPr>
            <a:endParaRPr lang="ar-EG" sz="3200" b="1" dirty="0">
              <a:solidFill>
                <a:srgbClr val="1F497D">
                  <a:lumMod val="5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  <a:p>
            <a:pPr algn="ctr" rtl="1">
              <a:lnSpc>
                <a:spcPct val="200000"/>
              </a:lnSpc>
              <a:defRPr/>
            </a:pPr>
            <a:r>
              <a:rPr lang="ar-EG" sz="3200" b="1" dirty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أتمتة منظومة الثروة السمكية</a:t>
            </a:r>
          </a:p>
        </p:txBody>
      </p:sp>
      <p:pic>
        <p:nvPicPr>
          <p:cNvPr id="6" name="Picture 3" descr="C:\Users\rsorour\Desktop\Pictur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1257659"/>
            <a:ext cx="1569071" cy="113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0" descr="12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295401"/>
            <a:ext cx="2066064" cy="99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50"/>
          <a:stretch/>
        </p:blipFill>
        <p:spPr>
          <a:xfrm>
            <a:off x="4248818" y="1295400"/>
            <a:ext cx="1237583" cy="11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40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402609" y="1066804"/>
            <a:ext cx="889379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 rtl="1">
              <a:lnSpc>
                <a:spcPct val="250000"/>
              </a:lnSpc>
              <a:buClr>
                <a:srgbClr val="FFC000"/>
              </a:buClr>
            </a:pPr>
            <a:r>
              <a:rPr lang="ar-EG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latin typeface="Simplified Arabic" panose="02020603050405020304" pitchFamily="18" charset="-78"/>
                <a:cs typeface="Simplified Arabic" panose="02020603050405020304" pitchFamily="18" charset="-78"/>
              </a:rPr>
              <a:t>تطوير منظومة الثروة السمكية بالاعتماد على تقنيات نظم المعلومات الجغرافية وتقنيات الاستشعار من البعد وقدرتها على توصيف البعد المكانى ومزجها بنظم ومؤشرات العمل في صورة مرئية وجـذابة لتحقيق:</a:t>
            </a:r>
          </a:p>
          <a:p>
            <a:pPr lvl="1" indent="-457200" algn="just" rtl="1">
              <a:lnSpc>
                <a:spcPct val="250000"/>
              </a:lnSpc>
              <a:buClr>
                <a:srgbClr val="FFC000"/>
              </a:buClr>
              <a:buAutoNum type="arabicPeriod"/>
            </a:pPr>
            <a:r>
              <a:rPr lang="ar-EG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الكشف المبكر عن التعديات المنتشرة علي البحيرات والمزارع السمكية.</a:t>
            </a:r>
          </a:p>
          <a:p>
            <a:pPr lvl="1" indent="-457200" algn="just" rtl="1">
              <a:lnSpc>
                <a:spcPct val="250000"/>
              </a:lnSpc>
              <a:buClr>
                <a:srgbClr val="FFC000"/>
              </a:buClr>
              <a:buAutoNum type="arabicPeriod"/>
            </a:pPr>
            <a:r>
              <a:rPr lang="ar-EG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التنبؤ بحجم الانتاج السمكي.</a:t>
            </a:r>
          </a:p>
          <a:p>
            <a:pPr marL="0" lvl="1" algn="just" rtl="1">
              <a:lnSpc>
                <a:spcPct val="250000"/>
              </a:lnSpc>
              <a:buClr>
                <a:srgbClr val="FFC000"/>
              </a:buClr>
            </a:pPr>
            <a:r>
              <a:rPr lang="ar-EG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latin typeface="Simplified Arabic" panose="02020603050405020304" pitchFamily="18" charset="-78"/>
                <a:cs typeface="Simplified Arabic" panose="02020603050405020304" pitchFamily="18" charset="-78"/>
              </a:rPr>
              <a:t>مما يوفر لمتخذي القرار الرؤية في رسم الاستراتيجيات على المستوى القومي واتخاذ القرارات المناسبة في الوقت الصحيح.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92748" y="39973"/>
            <a:ext cx="7556052" cy="683928"/>
          </a:xfrm>
        </p:spPr>
        <p:txBody>
          <a:bodyPr/>
          <a:lstStyle/>
          <a:p>
            <a:r>
              <a:rPr lang="ar-EG" dirty="0" smtClean="0">
                <a:solidFill>
                  <a:schemeClr val="tx2">
                    <a:lumMod val="50000"/>
                  </a:schemeClr>
                </a:solidFill>
              </a:rPr>
              <a:t>رؤية المشروع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10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09600" y="1864399"/>
            <a:ext cx="8610600" cy="4813907"/>
          </a:xfrm>
          <a:prstGeom prst="roundRect">
            <a:avLst>
              <a:gd name="adj" fmla="val 5327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mbria"/>
              <a:cs typeface="DecoType Naskh"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1130941" y="2286003"/>
            <a:ext cx="1688461" cy="381001"/>
          </a:xfrm>
          <a:prstGeom prst="roundRect">
            <a:avLst>
              <a:gd name="adj" fmla="val 0"/>
            </a:avLst>
          </a:prstGeom>
          <a:solidFill>
            <a:srgbClr val="10253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موارد بشرية</a:t>
            </a:r>
            <a:endParaRPr lang="en-US" b="1" dirty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38" name="Freeform 9"/>
          <p:cNvSpPr>
            <a:spLocks noEditPoints="1"/>
          </p:cNvSpPr>
          <p:nvPr/>
        </p:nvSpPr>
        <p:spPr bwMode="gray">
          <a:xfrm>
            <a:off x="1982788" y="2057400"/>
            <a:ext cx="6094412" cy="3719766"/>
          </a:xfrm>
          <a:custGeom>
            <a:avLst/>
            <a:gdLst>
              <a:gd name="T0" fmla="*/ 2147483647 w 4040"/>
              <a:gd name="T1" fmla="*/ 2147483647 h 1888"/>
              <a:gd name="T2" fmla="*/ 2147483647 w 4040"/>
              <a:gd name="T3" fmla="*/ 2147483647 h 1888"/>
              <a:gd name="T4" fmla="*/ 2147483647 w 4040"/>
              <a:gd name="T5" fmla="*/ 2147483647 h 1888"/>
              <a:gd name="T6" fmla="*/ 2147483647 w 4040"/>
              <a:gd name="T7" fmla="*/ 2147483647 h 1888"/>
              <a:gd name="T8" fmla="*/ 2147483647 w 4040"/>
              <a:gd name="T9" fmla="*/ 2147483647 h 1888"/>
              <a:gd name="T10" fmla="*/ 2147483647 w 4040"/>
              <a:gd name="T11" fmla="*/ 2147483647 h 1888"/>
              <a:gd name="T12" fmla="*/ 0 w 4040"/>
              <a:gd name="T13" fmla="*/ 2147483647 h 1888"/>
              <a:gd name="T14" fmla="*/ 2147483647 w 4040"/>
              <a:gd name="T15" fmla="*/ 2147483647 h 1888"/>
              <a:gd name="T16" fmla="*/ 2147483647 w 4040"/>
              <a:gd name="T17" fmla="*/ 2147483647 h 1888"/>
              <a:gd name="T18" fmla="*/ 2147483647 w 4040"/>
              <a:gd name="T19" fmla="*/ 2147483647 h 1888"/>
              <a:gd name="T20" fmla="*/ 2147483647 w 4040"/>
              <a:gd name="T21" fmla="*/ 2147483647 h 1888"/>
              <a:gd name="T22" fmla="*/ 2147483647 w 4040"/>
              <a:gd name="T23" fmla="*/ 2147483647 h 1888"/>
              <a:gd name="T24" fmla="*/ 2147483647 w 4040"/>
              <a:gd name="T25" fmla="*/ 2147483647 h 1888"/>
              <a:gd name="T26" fmla="*/ 2147483647 w 4040"/>
              <a:gd name="T27" fmla="*/ 2147483647 h 1888"/>
              <a:gd name="T28" fmla="*/ 2147483647 w 4040"/>
              <a:gd name="T29" fmla="*/ 2147483647 h 1888"/>
              <a:gd name="T30" fmla="*/ 2147483647 w 4040"/>
              <a:gd name="T31" fmla="*/ 2147483647 h 1888"/>
              <a:gd name="T32" fmla="*/ 2147483647 w 4040"/>
              <a:gd name="T33" fmla="*/ 2147483647 h 1888"/>
              <a:gd name="T34" fmla="*/ 2147483647 w 4040"/>
              <a:gd name="T35" fmla="*/ 2147483647 h 1888"/>
              <a:gd name="T36" fmla="*/ 2147483647 w 4040"/>
              <a:gd name="T37" fmla="*/ 2147483647 h 1888"/>
              <a:gd name="T38" fmla="*/ 2147483647 w 4040"/>
              <a:gd name="T39" fmla="*/ 2147483647 h 1888"/>
              <a:gd name="T40" fmla="*/ 2147483647 w 4040"/>
              <a:gd name="T41" fmla="*/ 2147483647 h 1888"/>
              <a:gd name="T42" fmla="*/ 2147483647 w 4040"/>
              <a:gd name="T43" fmla="*/ 2147483647 h 1888"/>
              <a:gd name="T44" fmla="*/ 2147483647 w 4040"/>
              <a:gd name="T45" fmla="*/ 2147483647 h 1888"/>
              <a:gd name="T46" fmla="*/ 2147483647 w 4040"/>
              <a:gd name="T47" fmla="*/ 2147483647 h 1888"/>
              <a:gd name="T48" fmla="*/ 2147483647 w 4040"/>
              <a:gd name="T49" fmla="*/ 2147483647 h 1888"/>
              <a:gd name="T50" fmla="*/ 2147483647 w 4040"/>
              <a:gd name="T51" fmla="*/ 2147483647 h 1888"/>
              <a:gd name="T52" fmla="*/ 2147483647 w 4040"/>
              <a:gd name="T53" fmla="*/ 0 h 1888"/>
              <a:gd name="T54" fmla="*/ 2147483647 w 4040"/>
              <a:gd name="T55" fmla="*/ 2147483647 h 1888"/>
              <a:gd name="T56" fmla="*/ 2147483647 w 4040"/>
              <a:gd name="T57" fmla="*/ 2147483647 h 1888"/>
              <a:gd name="T58" fmla="*/ 2147483647 w 4040"/>
              <a:gd name="T59" fmla="*/ 2147483647 h 1888"/>
              <a:gd name="T60" fmla="*/ 2147483647 w 4040"/>
              <a:gd name="T61" fmla="*/ 2147483647 h 1888"/>
              <a:gd name="T62" fmla="*/ 2147483647 w 4040"/>
              <a:gd name="T63" fmla="*/ 2147483647 h 1888"/>
              <a:gd name="T64" fmla="*/ 2147483647 w 4040"/>
              <a:gd name="T65" fmla="*/ 2147483647 h 1888"/>
              <a:gd name="T66" fmla="*/ 2147483647 w 4040"/>
              <a:gd name="T67" fmla="*/ 2147483647 h 1888"/>
              <a:gd name="T68" fmla="*/ 2147483647 w 4040"/>
              <a:gd name="T69" fmla="*/ 2147483647 h 1888"/>
              <a:gd name="T70" fmla="*/ 2147483647 w 4040"/>
              <a:gd name="T71" fmla="*/ 2147483647 h 1888"/>
              <a:gd name="T72" fmla="*/ 2147483647 w 4040"/>
              <a:gd name="T73" fmla="*/ 2147483647 h 1888"/>
              <a:gd name="T74" fmla="*/ 2147483647 w 4040"/>
              <a:gd name="T75" fmla="*/ 2147483647 h 1888"/>
              <a:gd name="T76" fmla="*/ 2147483647 w 4040"/>
              <a:gd name="T77" fmla="*/ 2147483647 h 1888"/>
              <a:gd name="T78" fmla="*/ 2147483647 w 4040"/>
              <a:gd name="T79" fmla="*/ 2147483647 h 1888"/>
              <a:gd name="T80" fmla="*/ 2147483647 w 4040"/>
              <a:gd name="T81" fmla="*/ 2147483647 h 1888"/>
              <a:gd name="T82" fmla="*/ 2147483647 w 4040"/>
              <a:gd name="T83" fmla="*/ 2147483647 h 1888"/>
              <a:gd name="T84" fmla="*/ 2147483647 w 4040"/>
              <a:gd name="T85" fmla="*/ 2147483647 h 1888"/>
              <a:gd name="T86" fmla="*/ 2147483647 w 4040"/>
              <a:gd name="T87" fmla="*/ 2147483647 h 1888"/>
              <a:gd name="T88" fmla="*/ 2147483647 w 4040"/>
              <a:gd name="T89" fmla="*/ 2147483647 h 1888"/>
              <a:gd name="T90" fmla="*/ 2147483647 w 4040"/>
              <a:gd name="T91" fmla="*/ 2147483647 h 1888"/>
              <a:gd name="T92" fmla="*/ 2147483647 w 4040"/>
              <a:gd name="T93" fmla="*/ 2147483647 h 1888"/>
              <a:gd name="T94" fmla="*/ 2147483647 w 4040"/>
              <a:gd name="T95" fmla="*/ 2147483647 h 1888"/>
              <a:gd name="T96" fmla="*/ 2147483647 w 4040"/>
              <a:gd name="T97" fmla="*/ 2147483647 h 1888"/>
              <a:gd name="T98" fmla="*/ 2147483647 w 4040"/>
              <a:gd name="T99" fmla="*/ 2147483647 h 1888"/>
              <a:gd name="T100" fmla="*/ 2147483647 w 4040"/>
              <a:gd name="T101" fmla="*/ 2147483647 h 1888"/>
              <a:gd name="T102" fmla="*/ 2147483647 w 4040"/>
              <a:gd name="T103" fmla="*/ 2147483647 h 188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040"/>
              <a:gd name="T157" fmla="*/ 0 h 1888"/>
              <a:gd name="T158" fmla="*/ 4040 w 4040"/>
              <a:gd name="T159" fmla="*/ 1888 h 188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  <a:ln w="0">
            <a:noFill/>
            <a:round/>
            <a:headEnd/>
            <a:tailEnd/>
          </a:ln>
        </p:spPr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EG" sz="2800" b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من خلال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EG" sz="2800" b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نظام معلومات متكامل</a:t>
            </a:r>
          </a:p>
        </p:txBody>
      </p:sp>
      <p:grpSp>
        <p:nvGrpSpPr>
          <p:cNvPr id="2" name="Group 48"/>
          <p:cNvGrpSpPr/>
          <p:nvPr/>
        </p:nvGrpSpPr>
        <p:grpSpPr>
          <a:xfrm>
            <a:off x="609600" y="914400"/>
            <a:ext cx="2438400" cy="861086"/>
            <a:chOff x="0" y="1370171"/>
            <a:chExt cx="2418657" cy="1826894"/>
          </a:xfrm>
        </p:grpSpPr>
        <p:sp>
          <p:nvSpPr>
            <p:cNvPr id="56" name="Rounded Rectangle 55"/>
            <p:cNvSpPr/>
            <p:nvPr/>
          </p:nvSpPr>
          <p:spPr>
            <a:xfrm>
              <a:off x="0" y="1370171"/>
              <a:ext cx="2418657" cy="1826894"/>
            </a:xfrm>
            <a:prstGeom prst="roundRect">
              <a:avLst/>
            </a:prstGeom>
            <a:solidFill>
              <a:srgbClr val="10253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ounded Rectangle 5"/>
            <p:cNvSpPr/>
            <p:nvPr/>
          </p:nvSpPr>
          <p:spPr>
            <a:xfrm>
              <a:off x="89182" y="1459353"/>
              <a:ext cx="2240293" cy="16485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 rtl="1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1600" b="1" dirty="0">
                  <a:solidFill>
                    <a:prstClr val="white"/>
                  </a:solidFill>
                  <a:latin typeface="Simplified Arabic" pitchFamily="18" charset="-78"/>
                  <a:cs typeface="Simplified Arabic" pitchFamily="18" charset="-78"/>
                </a:rPr>
                <a:t>3. تشجيع الاستثمار </a:t>
              </a:r>
            </a:p>
            <a:p>
              <a:pPr algn="ctr" defTabSz="1066800" rtl="1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1600" b="1" dirty="0">
                  <a:solidFill>
                    <a:prstClr val="white"/>
                  </a:solidFill>
                  <a:latin typeface="Simplified Arabic" pitchFamily="18" charset="-78"/>
                  <a:cs typeface="Simplified Arabic" pitchFamily="18" charset="-78"/>
                </a:rPr>
                <a:t>توفير فرص عمل</a:t>
              </a:r>
              <a:endParaRPr lang="en-US" sz="16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endParaRP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3865028" y="914400"/>
            <a:ext cx="2438112" cy="861086"/>
            <a:chOff x="2821766" y="1370171"/>
            <a:chExt cx="2418657" cy="1826894"/>
          </a:xfrm>
        </p:grpSpPr>
        <p:sp>
          <p:nvSpPr>
            <p:cNvPr id="54" name="Rounded Rectangle 53"/>
            <p:cNvSpPr/>
            <p:nvPr/>
          </p:nvSpPr>
          <p:spPr>
            <a:xfrm>
              <a:off x="2821766" y="1370171"/>
              <a:ext cx="2418657" cy="1826894"/>
            </a:xfrm>
            <a:prstGeom prst="roundRect">
              <a:avLst/>
            </a:prstGeom>
            <a:solidFill>
              <a:srgbClr val="DDD9C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ounded Rectangle 7"/>
            <p:cNvSpPr/>
            <p:nvPr/>
          </p:nvSpPr>
          <p:spPr>
            <a:xfrm>
              <a:off x="2910947" y="1500483"/>
              <a:ext cx="2240293" cy="16073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 rtl="1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sz="1600" b="1" dirty="0">
                  <a:solidFill>
                    <a:srgbClr val="10253F"/>
                  </a:solidFill>
                  <a:latin typeface="Simplified Arabic" pitchFamily="18" charset="-78"/>
                  <a:cs typeface="Simplified Arabic" pitchFamily="18" charset="-78"/>
                </a:rPr>
                <a:t>2. الحفاظ علي الأمن الغذائي (</a:t>
              </a:r>
              <a:r>
                <a:rPr lang="ar-EG" altLang="ja-JP" sz="1600" b="1" dirty="0">
                  <a:solidFill>
                    <a:srgbClr val="10253F"/>
                  </a:solidFill>
                  <a:latin typeface="Simplified Arabic" pitchFamily="18" charset="-78"/>
                  <a:cs typeface="Simplified Arabic" pitchFamily="18" charset="-78"/>
                </a:rPr>
                <a:t>التنبؤ بحجم الانتاج السمكي)</a:t>
              </a:r>
            </a:p>
          </p:txBody>
        </p:sp>
      </p:grpSp>
      <p:grpSp>
        <p:nvGrpSpPr>
          <p:cNvPr id="7" name="Group 50"/>
          <p:cNvGrpSpPr/>
          <p:nvPr/>
        </p:nvGrpSpPr>
        <p:grpSpPr>
          <a:xfrm>
            <a:off x="6817056" y="914400"/>
            <a:ext cx="2438400" cy="861086"/>
            <a:chOff x="5643533" y="1370171"/>
            <a:chExt cx="2418657" cy="1826894"/>
          </a:xfrm>
        </p:grpSpPr>
        <p:sp>
          <p:nvSpPr>
            <p:cNvPr id="52" name="Rounded Rectangle 51"/>
            <p:cNvSpPr/>
            <p:nvPr/>
          </p:nvSpPr>
          <p:spPr>
            <a:xfrm>
              <a:off x="5643533" y="1370171"/>
              <a:ext cx="2418657" cy="1826894"/>
            </a:xfrm>
            <a:prstGeom prst="roundRect">
              <a:avLst/>
            </a:prstGeom>
            <a:solidFill>
              <a:srgbClr val="E96E0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Rounded Rectangle 9"/>
            <p:cNvSpPr/>
            <p:nvPr/>
          </p:nvSpPr>
          <p:spPr>
            <a:xfrm>
              <a:off x="5732715" y="1459353"/>
              <a:ext cx="2240293" cy="16485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 rtl="1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EG" altLang="ja-JP" sz="1600" b="1" dirty="0">
                  <a:solidFill>
                    <a:prstClr val="white"/>
                  </a:solidFill>
                  <a:latin typeface="Simplified Arabic" pitchFamily="18" charset="-78"/>
                  <a:cs typeface="Simplified Arabic" pitchFamily="18" charset="-78"/>
                </a:rPr>
                <a:t>1. الكشف المبكر عن التعديات علي البحيرات والمزارع السمكية</a:t>
              </a: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6865650" y="4904100"/>
            <a:ext cx="2202150" cy="1295357"/>
          </a:xfrm>
          <a:prstGeom prst="roundRect">
            <a:avLst>
              <a:gd name="adj" fmla="val 0"/>
            </a:avLst>
          </a:prstGeom>
          <a:solidFill>
            <a:srgbClr val="DDD9C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r" defTabSz="1066800" rtl="1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b="1" dirty="0">
                <a:solidFill>
                  <a:srgbClr val="10253F"/>
                </a:solidFill>
                <a:latin typeface="Simplified Arabic" pitchFamily="18" charset="-78"/>
                <a:cs typeface="Simplified Arabic" pitchFamily="18" charset="-78"/>
              </a:rPr>
              <a:t>من خلال استمارات البحيرات والمزارع السمكية والرفع الحقلي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337774" y="4523098"/>
            <a:ext cx="1730026" cy="383274"/>
          </a:xfrm>
          <a:prstGeom prst="roundRect">
            <a:avLst>
              <a:gd name="adj" fmla="val 0"/>
            </a:avLst>
          </a:prstGeom>
          <a:solidFill>
            <a:srgbClr val="10253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sz="14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التحديث الدوري للبيانات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826462" y="5486444"/>
            <a:ext cx="1988156" cy="1142956"/>
          </a:xfrm>
          <a:prstGeom prst="roundRect">
            <a:avLst>
              <a:gd name="adj" fmla="val 0"/>
            </a:avLst>
          </a:prstGeom>
          <a:solidFill>
            <a:srgbClr val="10253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EG" sz="16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مراقبة التعديات</a:t>
            </a:r>
          </a:p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EG" sz="16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التنبؤ بالإنتاجية</a:t>
            </a:r>
          </a:p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EG" sz="16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اصدار التقارير</a:t>
            </a:r>
            <a:endParaRPr lang="en-US" sz="1600" b="1" dirty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823652" y="5119093"/>
            <a:ext cx="2005183" cy="381001"/>
          </a:xfrm>
          <a:prstGeom prst="roundRect">
            <a:avLst/>
          </a:prstGeom>
          <a:solidFill>
            <a:srgbClr val="E96E0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EG" sz="16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تطبيقات</a:t>
            </a:r>
            <a:r>
              <a:rPr lang="en-US" sz="16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/</a:t>
            </a:r>
            <a:r>
              <a:rPr lang="ar-EG" sz="16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قواعد بيانات</a:t>
            </a:r>
            <a:endParaRPr lang="en-US" sz="1600" b="1" dirty="0">
              <a:solidFill>
                <a:prstClr val="white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6859696" y="2667002"/>
            <a:ext cx="2208104" cy="1295357"/>
          </a:xfrm>
          <a:prstGeom prst="roundRect">
            <a:avLst>
              <a:gd name="adj" fmla="val 0"/>
            </a:avLst>
          </a:prstGeom>
          <a:solidFill>
            <a:srgbClr val="DDD9C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r" defTabSz="1066800" rtl="1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b="1" dirty="0">
                <a:solidFill>
                  <a:srgbClr val="10253F"/>
                </a:solidFill>
                <a:latin typeface="Simplified Arabic" pitchFamily="18" charset="-78"/>
                <a:cs typeface="Simplified Arabic" pitchFamily="18" charset="-78"/>
              </a:rPr>
              <a:t>تحديد الحدود الجغرافية للبحيرات والمزارع السمكية طبقا لصور الأقمار الصناعية المحدثة</a:t>
            </a:r>
          </a:p>
        </p:txBody>
      </p:sp>
      <p:pic>
        <p:nvPicPr>
          <p:cNvPr id="10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8" t="28704" r="16844" b="59093"/>
          <a:stretch/>
        </p:blipFill>
        <p:spPr bwMode="auto">
          <a:xfrm>
            <a:off x="6859697" y="2286000"/>
            <a:ext cx="469153" cy="369912"/>
          </a:xfrm>
          <a:prstGeom prst="rect">
            <a:avLst/>
          </a:prstGeom>
          <a:solidFill>
            <a:srgbClr val="10253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" name="Rounded Rectangle 107"/>
          <p:cNvSpPr/>
          <p:nvPr/>
        </p:nvSpPr>
        <p:spPr>
          <a:xfrm>
            <a:off x="7337776" y="2286000"/>
            <a:ext cx="1730025" cy="383274"/>
          </a:xfrm>
          <a:prstGeom prst="roundRect">
            <a:avLst>
              <a:gd name="adj" fmla="val 0"/>
            </a:avLst>
          </a:prstGeom>
          <a:solidFill>
            <a:srgbClr val="10253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بناء الخريطة الرقمية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762000" y="2653399"/>
            <a:ext cx="2057400" cy="1295357"/>
          </a:xfrm>
          <a:prstGeom prst="roundRect">
            <a:avLst>
              <a:gd name="adj" fmla="val 0"/>
            </a:avLst>
          </a:prstGeom>
          <a:solidFill>
            <a:srgbClr val="DDD9C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r" defTabSz="1066800" rtl="1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b="1" dirty="0">
                <a:solidFill>
                  <a:srgbClr val="10253F"/>
                </a:solidFill>
                <a:latin typeface="Simplified Arabic" pitchFamily="18" charset="-78"/>
                <a:cs typeface="Simplified Arabic" pitchFamily="18" charset="-78"/>
              </a:rPr>
              <a:t>تطوير مهارات العاملين بمجال قواعد البيانات ونظم المعلومات الجغرافية</a:t>
            </a:r>
            <a:endParaRPr lang="en-US" b="1" dirty="0">
              <a:solidFill>
                <a:srgbClr val="10253F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pic>
        <p:nvPicPr>
          <p:cNvPr id="1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3" t="28704" r="69901" b="58209"/>
          <a:stretch/>
        </p:blipFill>
        <p:spPr bwMode="auto">
          <a:xfrm>
            <a:off x="762000" y="2286000"/>
            <a:ext cx="368940" cy="33901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" name="Rounded Rectangle 123"/>
          <p:cNvSpPr/>
          <p:nvPr/>
        </p:nvSpPr>
        <p:spPr>
          <a:xfrm>
            <a:off x="762001" y="4849548"/>
            <a:ext cx="2057400" cy="865455"/>
          </a:xfrm>
          <a:prstGeom prst="roundRect">
            <a:avLst>
              <a:gd name="adj" fmla="val 0"/>
            </a:avLst>
          </a:prstGeom>
          <a:solidFill>
            <a:srgbClr val="DDD9C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r" defTabSz="1066800" rtl="1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b="1" dirty="0">
                <a:solidFill>
                  <a:srgbClr val="10253F"/>
                </a:solidFill>
                <a:latin typeface="Simplified Arabic" pitchFamily="18" charset="-78"/>
                <a:cs typeface="Simplified Arabic" pitchFamily="18" charset="-78"/>
              </a:rPr>
              <a:t>استخدام مرئيات صور الأقمار الصناعية المحدثة في كشف التعديات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231153" y="4468546"/>
            <a:ext cx="1600406" cy="383274"/>
          </a:xfrm>
          <a:prstGeom prst="roundRect">
            <a:avLst>
              <a:gd name="adj" fmla="val 0"/>
            </a:avLst>
          </a:prstGeom>
          <a:solidFill>
            <a:srgbClr val="10253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sz="1600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مرئيات أقمار صناعية</a:t>
            </a:r>
          </a:p>
        </p:txBody>
      </p:sp>
      <p:pic>
        <p:nvPicPr>
          <p:cNvPr id="13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5" t="28704" r="35034" b="58209"/>
          <a:stretch/>
        </p:blipFill>
        <p:spPr bwMode="auto">
          <a:xfrm>
            <a:off x="6858000" y="4515239"/>
            <a:ext cx="472124" cy="39672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5" t="28704" r="52571" b="58209"/>
          <a:stretch/>
        </p:blipFill>
        <p:spPr bwMode="auto">
          <a:xfrm>
            <a:off x="764546" y="4469640"/>
            <a:ext cx="451734" cy="39672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" name="Rounded Rectangle 134"/>
          <p:cNvSpPr/>
          <p:nvPr/>
        </p:nvSpPr>
        <p:spPr>
          <a:xfrm>
            <a:off x="3810002" y="2362202"/>
            <a:ext cx="2112141" cy="609557"/>
          </a:xfrm>
          <a:prstGeom prst="roundRect">
            <a:avLst>
              <a:gd name="adj" fmla="val 0"/>
            </a:avLst>
          </a:prstGeom>
          <a:solidFill>
            <a:srgbClr val="DDD9C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r" defTabSz="1066800" rtl="1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b="1" dirty="0">
                <a:solidFill>
                  <a:srgbClr val="10253F"/>
                </a:solidFill>
                <a:latin typeface="Simplified Arabic" pitchFamily="18" charset="-78"/>
                <a:cs typeface="Simplified Arabic" pitchFamily="18" charset="-78"/>
              </a:rPr>
              <a:t>خوادم - أجهزة</a:t>
            </a:r>
          </a:p>
          <a:p>
            <a:pPr algn="r" defTabSz="1066800" rtl="1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b="1" dirty="0">
                <a:solidFill>
                  <a:srgbClr val="10253F"/>
                </a:solidFill>
                <a:latin typeface="Simplified Arabic" pitchFamily="18" charset="-78"/>
                <a:cs typeface="Simplified Arabic" pitchFamily="18" charset="-78"/>
              </a:rPr>
              <a:t>شبكات .....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4276613" y="1981200"/>
            <a:ext cx="1645529" cy="383274"/>
          </a:xfrm>
          <a:prstGeom prst="roundRect">
            <a:avLst>
              <a:gd name="adj" fmla="val 0"/>
            </a:avLst>
          </a:prstGeom>
          <a:solidFill>
            <a:srgbClr val="10253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EG" b="1" dirty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بنية تكنولوجية</a:t>
            </a:r>
          </a:p>
        </p:txBody>
      </p:sp>
      <p:pic>
        <p:nvPicPr>
          <p:cNvPr id="137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5" t="28704" r="52571" b="58209"/>
          <a:stretch/>
        </p:blipFill>
        <p:spPr bwMode="auto">
          <a:xfrm>
            <a:off x="3823652" y="1981200"/>
            <a:ext cx="463753" cy="35687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831561" y="4648200"/>
            <a:ext cx="398549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380641" y="4523235"/>
            <a:ext cx="902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Integration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1892748" y="39973"/>
            <a:ext cx="7556052" cy="683928"/>
          </a:xfrm>
        </p:spPr>
        <p:txBody>
          <a:bodyPr/>
          <a:lstStyle/>
          <a:p>
            <a:r>
              <a:rPr lang="ar-EG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أهداف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94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4"/>
          <p:cNvGrpSpPr/>
          <p:nvPr/>
        </p:nvGrpSpPr>
        <p:grpSpPr>
          <a:xfrm>
            <a:off x="7696200" y="5256550"/>
            <a:ext cx="1828800" cy="1447800"/>
            <a:chOff x="7162800" y="5257800"/>
            <a:chExt cx="1981200" cy="1447800"/>
          </a:xfrm>
        </p:grpSpPr>
        <p:pic>
          <p:nvPicPr>
            <p:cNvPr id="134" name="Picture 21" descr="NARSS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7162800" y="5257800"/>
              <a:ext cx="1981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5" name="Text Box 25"/>
            <p:cNvSpPr txBox="1">
              <a:spLocks noChangeArrowheads="1"/>
            </p:cNvSpPr>
            <p:nvPr/>
          </p:nvSpPr>
          <p:spPr bwMode="auto">
            <a:xfrm>
              <a:off x="7772400" y="6400800"/>
              <a:ext cx="914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NARSS</a:t>
              </a:r>
            </a:p>
          </p:txBody>
        </p:sp>
      </p:grpSp>
      <p:sp>
        <p:nvSpPr>
          <p:cNvPr id="4096" name="TextBox 4095"/>
          <p:cNvSpPr txBox="1"/>
          <p:nvPr/>
        </p:nvSpPr>
        <p:spPr>
          <a:xfrm>
            <a:off x="2701531" y="913150"/>
            <a:ext cx="4280066" cy="407188"/>
          </a:xfrm>
          <a:prstGeom prst="rect">
            <a:avLst/>
          </a:prstGeom>
          <a:noFill/>
        </p:spPr>
        <p:txBody>
          <a:bodyPr wrap="none" lIns="98449" tIns="49225" rIns="98449" bIns="49225" rtlCol="0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sz="2000" b="1" dirty="0">
                <a:solidFill>
                  <a:srgbClr val="1F497D"/>
                </a:solidFill>
                <a:latin typeface="Cambria"/>
                <a:cs typeface="DecoType Naskh"/>
              </a:rPr>
              <a:t>7 فروع</a:t>
            </a:r>
            <a:r>
              <a:rPr lang="ar-EG" sz="2000" b="1" dirty="0">
                <a:solidFill>
                  <a:srgbClr val="1F497D"/>
                </a:solidFill>
                <a:latin typeface="Cambria"/>
                <a:cs typeface="DecoType Naskh"/>
              </a:rPr>
              <a:t> رئيسية</a:t>
            </a:r>
            <a:r>
              <a:rPr lang="ar-SA" sz="2000" b="1" dirty="0">
                <a:solidFill>
                  <a:srgbClr val="1F497D"/>
                </a:solidFill>
                <a:latin typeface="Cambria"/>
                <a:cs typeface="DecoType Naskh"/>
              </a:rPr>
              <a:t> </a:t>
            </a:r>
            <a:r>
              <a:rPr lang="ar-EG" sz="2000" b="1" dirty="0">
                <a:solidFill>
                  <a:srgbClr val="1F497D"/>
                </a:solidFill>
                <a:latin typeface="Cambria"/>
                <a:cs typeface="DecoType Naskh"/>
              </a:rPr>
              <a:t>للهيئة العامة لتنمية الثروة السمكية </a:t>
            </a:r>
            <a:r>
              <a:rPr lang="ar-SA" sz="2000" b="1" dirty="0">
                <a:solidFill>
                  <a:srgbClr val="1F497D"/>
                </a:solidFill>
                <a:latin typeface="Cambria"/>
                <a:cs typeface="DecoType Naskh"/>
              </a:rPr>
              <a:t>«11 بحيرة» </a:t>
            </a:r>
            <a:endParaRPr lang="en-US" sz="2000" b="1" dirty="0">
              <a:solidFill>
                <a:srgbClr val="1F497D"/>
              </a:solidFill>
              <a:latin typeface="Cambria"/>
              <a:cs typeface="DecoType Naskh"/>
            </a:endParaRPr>
          </a:p>
        </p:txBody>
      </p:sp>
      <p:cxnSp>
        <p:nvCxnSpPr>
          <p:cNvPr id="4106" name="Curved Connector 4105"/>
          <p:cNvCxnSpPr/>
          <p:nvPr/>
        </p:nvCxnSpPr>
        <p:spPr>
          <a:xfrm rot="10800000" flipV="1">
            <a:off x="4999342" y="2747036"/>
            <a:ext cx="3723740" cy="1159522"/>
          </a:xfrm>
          <a:prstGeom prst="curvedConnector2">
            <a:avLst/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urved Connector 118"/>
          <p:cNvCxnSpPr/>
          <p:nvPr/>
        </p:nvCxnSpPr>
        <p:spPr>
          <a:xfrm flipV="1">
            <a:off x="6096000" y="2801631"/>
            <a:ext cx="2627080" cy="2718575"/>
          </a:xfrm>
          <a:prstGeom prst="curvedConnector2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urved Connector 156"/>
          <p:cNvCxnSpPr/>
          <p:nvPr/>
        </p:nvCxnSpPr>
        <p:spPr>
          <a:xfrm rot="10800000">
            <a:off x="1511791" y="2818150"/>
            <a:ext cx="2404041" cy="2718480"/>
          </a:xfrm>
          <a:prstGeom prst="curvedConnector2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urved Connector 157"/>
          <p:cNvCxnSpPr>
            <a:endCxn id="104" idx="8"/>
          </p:cNvCxnSpPr>
          <p:nvPr/>
        </p:nvCxnSpPr>
        <p:spPr>
          <a:xfrm>
            <a:off x="1511789" y="2801726"/>
            <a:ext cx="3452013" cy="1087025"/>
          </a:xfrm>
          <a:prstGeom prst="curvedConnector2">
            <a:avLst/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83"/>
          <p:cNvGrpSpPr/>
          <p:nvPr/>
        </p:nvGrpSpPr>
        <p:grpSpPr>
          <a:xfrm>
            <a:off x="1617256" y="2971510"/>
            <a:ext cx="1426400" cy="913442"/>
            <a:chOff x="1355730" y="3300393"/>
            <a:chExt cx="1678986" cy="1096969"/>
          </a:xfrm>
        </p:grpSpPr>
        <p:sp>
          <p:nvSpPr>
            <p:cNvPr id="217" name="TextBox 216"/>
            <p:cNvSpPr txBox="1"/>
            <p:nvPr/>
          </p:nvSpPr>
          <p:spPr>
            <a:xfrm rot="1654201">
              <a:off x="1355730" y="3300393"/>
              <a:ext cx="1062360" cy="452038"/>
            </a:xfrm>
            <a:prstGeom prst="rect">
              <a:avLst/>
            </a:prstGeom>
            <a:noFill/>
          </p:spPr>
          <p:txBody>
            <a:bodyPr wrap="none" lIns="98449" tIns="49225" rIns="98449" bIns="49225" rtlCol="0">
              <a:spAutoFit/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SA" b="1" dirty="0">
                  <a:solidFill>
                    <a:srgbClr val="080808"/>
                  </a:solidFill>
                  <a:latin typeface="Arial" pitchFamily="34" charset="0"/>
                  <a:cs typeface="Arial" pitchFamily="34" charset="0"/>
                </a:rPr>
                <a:t>استمارات</a:t>
              </a:r>
              <a:endParaRPr lang="en-US" b="1" dirty="0">
                <a:solidFill>
                  <a:srgbClr val="080808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0" name="Picture 2" descr="M:\BackupHebaLaptop_15Nov2010\Protrac\PROTRAC Jop Decescription\foorms1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5050">
              <a:off x="2343082" y="3475984"/>
              <a:ext cx="691634" cy="92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82"/>
          <p:cNvGrpSpPr/>
          <p:nvPr/>
        </p:nvGrpSpPr>
        <p:grpSpPr>
          <a:xfrm>
            <a:off x="6721499" y="2801723"/>
            <a:ext cx="1667625" cy="1148054"/>
            <a:chOff x="6082603" y="3088901"/>
            <a:chExt cx="1736702" cy="1502411"/>
          </a:xfrm>
        </p:grpSpPr>
        <p:sp>
          <p:nvSpPr>
            <p:cNvPr id="102" name="TextBox 101"/>
            <p:cNvSpPr txBox="1"/>
            <p:nvPr/>
          </p:nvSpPr>
          <p:spPr>
            <a:xfrm rot="20746170">
              <a:off x="6732494" y="3414926"/>
              <a:ext cx="672819" cy="492592"/>
            </a:xfrm>
            <a:prstGeom prst="rect">
              <a:avLst/>
            </a:prstGeom>
            <a:noFill/>
          </p:spPr>
          <p:txBody>
            <a:bodyPr wrap="none" lIns="98449" tIns="49225" rIns="98449" bIns="49225" rtlCol="0">
              <a:spAutoFit/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SA" b="1" dirty="0">
                  <a:solidFill>
                    <a:srgbClr val="080808"/>
                  </a:solidFill>
                  <a:latin typeface="Arial" pitchFamily="34" charset="0"/>
                  <a:cs typeface="Arial" pitchFamily="34" charset="0"/>
                </a:rPr>
                <a:t>بيانات</a:t>
              </a:r>
              <a:endParaRPr lang="en-US" b="1" dirty="0">
                <a:solidFill>
                  <a:srgbClr val="080808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0" name="Picture 2" descr="M:\BackupHebaLaptop_15Nov2010\Protrac\PROTRAC Jop Decescription\foorms1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49034">
              <a:off x="6082603" y="3641705"/>
              <a:ext cx="691634" cy="949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Oval 51"/>
            <p:cNvSpPr/>
            <p:nvPr/>
          </p:nvSpPr>
          <p:spPr>
            <a:xfrm rot="19796105">
              <a:off x="7642828" y="3499906"/>
              <a:ext cx="42830" cy="456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808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mbria"/>
                <a:cs typeface="DecoType Naskh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 rot="19796105">
              <a:off x="7704608" y="3464145"/>
              <a:ext cx="42830" cy="456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808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mbria"/>
                <a:cs typeface="DecoType Naskh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 rot="19796105">
              <a:off x="7666711" y="3398678"/>
              <a:ext cx="42830" cy="456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808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mbria"/>
                <a:cs typeface="DecoType Naskh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 rot="19796105">
              <a:off x="7567865" y="3455896"/>
              <a:ext cx="42830" cy="4565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0808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mbria"/>
                <a:cs typeface="DecoType Naskh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rot="19796105" flipH="1">
              <a:off x="7335573" y="3324482"/>
              <a:ext cx="188761" cy="334269"/>
            </a:xfrm>
            <a:prstGeom prst="line">
              <a:avLst/>
            </a:prstGeom>
            <a:ln>
              <a:solidFill>
                <a:srgbClr val="0808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reeform 56"/>
            <p:cNvSpPr/>
            <p:nvPr/>
          </p:nvSpPr>
          <p:spPr>
            <a:xfrm rot="19796105">
              <a:off x="7533772" y="3088901"/>
              <a:ext cx="285533" cy="378223"/>
            </a:xfrm>
            <a:custGeom>
              <a:avLst/>
              <a:gdLst>
                <a:gd name="connsiteX0" fmla="*/ 152400 w 304800"/>
                <a:gd name="connsiteY0" fmla="*/ 88900 h 381000"/>
                <a:gd name="connsiteX1" fmla="*/ 304800 w 304800"/>
                <a:gd name="connsiteY1" fmla="*/ 215900 h 381000"/>
                <a:gd name="connsiteX2" fmla="*/ 279400 w 304800"/>
                <a:gd name="connsiteY2" fmla="*/ 381000 h 381000"/>
                <a:gd name="connsiteX3" fmla="*/ 177800 w 304800"/>
                <a:gd name="connsiteY3" fmla="*/ 266700 h 381000"/>
                <a:gd name="connsiteX4" fmla="*/ 0 w 304800"/>
                <a:gd name="connsiteY4" fmla="*/ 88900 h 381000"/>
                <a:gd name="connsiteX5" fmla="*/ 114300 w 304800"/>
                <a:gd name="connsiteY5" fmla="*/ 0 h 381000"/>
                <a:gd name="connsiteX6" fmla="*/ 152400 w 304800"/>
                <a:gd name="connsiteY6" fmla="*/ 889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00" h="381000">
                  <a:moveTo>
                    <a:pt x="152400" y="88900"/>
                  </a:moveTo>
                  <a:lnTo>
                    <a:pt x="304800" y="215900"/>
                  </a:lnTo>
                  <a:lnTo>
                    <a:pt x="279400" y="381000"/>
                  </a:lnTo>
                  <a:lnTo>
                    <a:pt x="177800" y="266700"/>
                  </a:lnTo>
                  <a:lnTo>
                    <a:pt x="0" y="88900"/>
                  </a:lnTo>
                  <a:lnTo>
                    <a:pt x="114300" y="0"/>
                  </a:lnTo>
                  <a:lnTo>
                    <a:pt x="152400" y="8890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808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mbria"/>
                <a:cs typeface="DecoType Naskh"/>
              </a:endParaRPr>
            </a:p>
          </p:txBody>
        </p:sp>
      </p:grpSp>
      <p:grpSp>
        <p:nvGrpSpPr>
          <p:cNvPr id="10" name="Group 69"/>
          <p:cNvGrpSpPr/>
          <p:nvPr/>
        </p:nvGrpSpPr>
        <p:grpSpPr>
          <a:xfrm>
            <a:off x="8289896" y="1294150"/>
            <a:ext cx="1014750" cy="1507478"/>
            <a:chOff x="7908897" y="1600200"/>
            <a:chExt cx="1014750" cy="1507478"/>
          </a:xfrm>
        </p:grpSpPr>
        <p:grpSp>
          <p:nvGrpSpPr>
            <p:cNvPr id="18" name="Group 137"/>
            <p:cNvGrpSpPr/>
            <p:nvPr/>
          </p:nvGrpSpPr>
          <p:grpSpPr>
            <a:xfrm>
              <a:off x="7985167" y="2249268"/>
              <a:ext cx="713825" cy="858410"/>
              <a:chOff x="8078992" y="729211"/>
              <a:chExt cx="762002" cy="1066068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8078992" y="729211"/>
                <a:ext cx="762002" cy="106606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Cambria"/>
                  <a:cs typeface="DecoType Naskh"/>
                </a:endParaRPr>
              </a:p>
            </p:txBody>
          </p:sp>
          <p:pic>
            <p:nvPicPr>
              <p:cNvPr id="110" name="Picture 109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09"/>
              <a:stretch/>
            </p:blipFill>
            <p:spPr bwMode="auto">
              <a:xfrm>
                <a:off x="8103497" y="895350"/>
                <a:ext cx="712994" cy="6861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7908897" y="1600200"/>
              <a:ext cx="1014750" cy="653409"/>
            </a:xfrm>
            <a:prstGeom prst="rect">
              <a:avLst/>
            </a:prstGeom>
          </p:spPr>
          <p:txBody>
            <a:bodyPr wrap="none" lIns="98449" tIns="49225" rIns="98449" bIns="49225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dirty="0">
                  <a:solidFill>
                    <a:srgbClr val="000000"/>
                  </a:solidFill>
                  <a:latin typeface="Arial" charset="0"/>
                  <a:ea typeface="Majalla UI"/>
                  <a:cs typeface="Arial" charset="0"/>
                </a:rPr>
                <a:t>منطقة</a:t>
              </a:r>
            </a:p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dirty="0">
                  <a:solidFill>
                    <a:srgbClr val="000000"/>
                  </a:solidFill>
                  <a:latin typeface="Arial" charset="0"/>
                  <a:ea typeface="Majalla UI"/>
                  <a:cs typeface="Arial" charset="0"/>
                </a:rPr>
                <a:t> وسط الدلتا</a:t>
              </a:r>
              <a:endParaRPr lang="en-US" dirty="0">
                <a:solidFill>
                  <a:srgbClr val="000000"/>
                </a:solidFill>
                <a:latin typeface="Arial" charset="0"/>
                <a:ea typeface="Majalla UI"/>
                <a:cs typeface="Arial" charset="0"/>
              </a:endParaRPr>
            </a:p>
          </p:txBody>
        </p:sp>
      </p:grpSp>
      <p:grpSp>
        <p:nvGrpSpPr>
          <p:cNvPr id="19" name="Group 70"/>
          <p:cNvGrpSpPr/>
          <p:nvPr/>
        </p:nvGrpSpPr>
        <p:grpSpPr>
          <a:xfrm>
            <a:off x="7010400" y="1294150"/>
            <a:ext cx="949094" cy="1507478"/>
            <a:chOff x="6629400" y="1600200"/>
            <a:chExt cx="949094" cy="1507478"/>
          </a:xfrm>
        </p:grpSpPr>
        <p:grpSp>
          <p:nvGrpSpPr>
            <p:cNvPr id="20" name="Group 188"/>
            <p:cNvGrpSpPr/>
            <p:nvPr/>
          </p:nvGrpSpPr>
          <p:grpSpPr>
            <a:xfrm>
              <a:off x="6698606" y="2249268"/>
              <a:ext cx="713825" cy="858410"/>
              <a:chOff x="8078992" y="729211"/>
              <a:chExt cx="762002" cy="1066068"/>
            </a:xfrm>
          </p:grpSpPr>
          <p:sp>
            <p:nvSpPr>
              <p:cNvPr id="190" name="Oval 189"/>
              <p:cNvSpPr/>
              <p:nvPr/>
            </p:nvSpPr>
            <p:spPr>
              <a:xfrm>
                <a:off x="8078992" y="729211"/>
                <a:ext cx="762002" cy="106606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Cambria"/>
                  <a:cs typeface="DecoType Naskh"/>
                </a:endParaRPr>
              </a:p>
            </p:txBody>
          </p:sp>
          <p:pic>
            <p:nvPicPr>
              <p:cNvPr id="191" name="Picture 190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09"/>
              <a:stretch/>
            </p:blipFill>
            <p:spPr bwMode="auto">
              <a:xfrm>
                <a:off x="8103497" y="895350"/>
                <a:ext cx="712994" cy="6861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6629400" y="1600200"/>
              <a:ext cx="949094" cy="653409"/>
            </a:xfrm>
            <a:prstGeom prst="rect">
              <a:avLst/>
            </a:prstGeom>
          </p:spPr>
          <p:txBody>
            <a:bodyPr wrap="square" lIns="98449" tIns="49225" rIns="98449" bIns="49225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dirty="0">
                  <a:solidFill>
                    <a:srgbClr val="000000"/>
                  </a:solidFill>
                  <a:latin typeface="Arial" charset="0"/>
                  <a:ea typeface="Majalla UI"/>
                  <a:cs typeface="Arial" charset="0"/>
                </a:rPr>
                <a:t>المنطقة </a:t>
              </a:r>
            </a:p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dirty="0">
                  <a:solidFill>
                    <a:srgbClr val="000000"/>
                  </a:solidFill>
                  <a:latin typeface="Arial" charset="0"/>
                  <a:ea typeface="Majalla UI"/>
                  <a:cs typeface="Arial" charset="0"/>
                </a:rPr>
                <a:t>الغربية</a:t>
              </a:r>
              <a:endParaRPr lang="en-US" dirty="0">
                <a:solidFill>
                  <a:srgbClr val="000000"/>
                </a:solidFill>
                <a:latin typeface="Arial" charset="0"/>
                <a:ea typeface="Majalla UI"/>
                <a:cs typeface="Arial" charset="0"/>
              </a:endParaRPr>
            </a:p>
          </p:txBody>
        </p:sp>
      </p:grpSp>
      <p:grpSp>
        <p:nvGrpSpPr>
          <p:cNvPr id="21" name="Group 71"/>
          <p:cNvGrpSpPr/>
          <p:nvPr/>
        </p:nvGrpSpPr>
        <p:grpSpPr>
          <a:xfrm>
            <a:off x="5937825" y="1294150"/>
            <a:ext cx="784872" cy="1507478"/>
            <a:chOff x="5556825" y="1600200"/>
            <a:chExt cx="784872" cy="1507478"/>
          </a:xfrm>
        </p:grpSpPr>
        <p:grpSp>
          <p:nvGrpSpPr>
            <p:cNvPr id="22" name="Group 191"/>
            <p:cNvGrpSpPr/>
            <p:nvPr/>
          </p:nvGrpSpPr>
          <p:grpSpPr>
            <a:xfrm>
              <a:off x="5627872" y="2249268"/>
              <a:ext cx="713825" cy="858410"/>
              <a:chOff x="8078992" y="729211"/>
              <a:chExt cx="762002" cy="1066068"/>
            </a:xfrm>
          </p:grpSpPr>
          <p:sp>
            <p:nvSpPr>
              <p:cNvPr id="193" name="Oval 192"/>
              <p:cNvSpPr/>
              <p:nvPr/>
            </p:nvSpPr>
            <p:spPr>
              <a:xfrm>
                <a:off x="8078992" y="729211"/>
                <a:ext cx="762002" cy="106606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Cambria"/>
                  <a:cs typeface="DecoType Naskh"/>
                </a:endParaRPr>
              </a:p>
            </p:txBody>
          </p:sp>
          <p:pic>
            <p:nvPicPr>
              <p:cNvPr id="194" name="Picture 193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09"/>
              <a:stretch/>
            </p:blipFill>
            <p:spPr bwMode="auto">
              <a:xfrm>
                <a:off x="8103497" y="895350"/>
                <a:ext cx="712994" cy="6861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5556825" y="1600200"/>
              <a:ext cx="761918" cy="653409"/>
            </a:xfrm>
            <a:prstGeom prst="rect">
              <a:avLst/>
            </a:prstGeom>
          </p:spPr>
          <p:txBody>
            <a:bodyPr wrap="square" lIns="98449" tIns="49225" rIns="98449" bIns="49225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dirty="0">
                  <a:solidFill>
                    <a:srgbClr val="000000"/>
                  </a:solidFill>
                  <a:latin typeface="Arial" charset="0"/>
                  <a:ea typeface="Majalla UI"/>
                  <a:cs typeface="Arial" charset="0"/>
                </a:rPr>
                <a:t>منطقة دمياط</a:t>
              </a:r>
              <a:endParaRPr lang="en-US" dirty="0">
                <a:solidFill>
                  <a:srgbClr val="000000"/>
                </a:solidFill>
                <a:latin typeface="Arial" charset="0"/>
                <a:ea typeface="Majalla UI"/>
                <a:cs typeface="Arial" charset="0"/>
              </a:endParaRPr>
            </a:p>
          </p:txBody>
        </p:sp>
      </p:grpSp>
      <p:grpSp>
        <p:nvGrpSpPr>
          <p:cNvPr id="23" name="Group 72"/>
          <p:cNvGrpSpPr/>
          <p:nvPr/>
        </p:nvGrpSpPr>
        <p:grpSpPr>
          <a:xfrm>
            <a:off x="4724401" y="1294150"/>
            <a:ext cx="1025970" cy="1524000"/>
            <a:chOff x="4343401" y="1583678"/>
            <a:chExt cx="1025970" cy="1524000"/>
          </a:xfrm>
        </p:grpSpPr>
        <p:grpSp>
          <p:nvGrpSpPr>
            <p:cNvPr id="24" name="Group 194"/>
            <p:cNvGrpSpPr/>
            <p:nvPr/>
          </p:nvGrpSpPr>
          <p:grpSpPr>
            <a:xfrm>
              <a:off x="4414371" y="2249268"/>
              <a:ext cx="713825" cy="858410"/>
              <a:chOff x="8078992" y="729211"/>
              <a:chExt cx="762002" cy="1066068"/>
            </a:xfrm>
          </p:grpSpPr>
          <p:sp>
            <p:nvSpPr>
              <p:cNvPr id="196" name="Oval 195"/>
              <p:cNvSpPr/>
              <p:nvPr/>
            </p:nvSpPr>
            <p:spPr>
              <a:xfrm>
                <a:off x="8078992" y="729211"/>
                <a:ext cx="762002" cy="10660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Cambria"/>
                  <a:cs typeface="DecoType Naskh"/>
                </a:endParaRPr>
              </a:p>
            </p:txBody>
          </p:sp>
          <p:pic>
            <p:nvPicPr>
              <p:cNvPr id="197" name="Picture 196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09"/>
              <a:stretch/>
            </p:blipFill>
            <p:spPr bwMode="auto">
              <a:xfrm>
                <a:off x="8103497" y="895350"/>
                <a:ext cx="712994" cy="6861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4343401" y="1583678"/>
              <a:ext cx="1025970" cy="653409"/>
            </a:xfrm>
            <a:prstGeom prst="rect">
              <a:avLst/>
            </a:prstGeom>
          </p:spPr>
          <p:txBody>
            <a:bodyPr wrap="none" lIns="98449" tIns="49225" rIns="98449" bIns="49225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dirty="0">
                  <a:solidFill>
                    <a:srgbClr val="000000"/>
                  </a:solidFill>
                  <a:latin typeface="Arial" charset="0"/>
                  <a:ea typeface="Majalla UI"/>
                  <a:cs typeface="Arial" charset="0"/>
                </a:rPr>
                <a:t>منطقة</a:t>
              </a:r>
            </a:p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dirty="0">
                  <a:solidFill>
                    <a:srgbClr val="000000"/>
                  </a:solidFill>
                  <a:latin typeface="Arial" charset="0"/>
                  <a:ea typeface="Majalla UI"/>
                  <a:cs typeface="Arial" charset="0"/>
                </a:rPr>
                <a:t> وادي النيل</a:t>
              </a:r>
              <a:endParaRPr lang="en-US" dirty="0">
                <a:solidFill>
                  <a:srgbClr val="000000"/>
                </a:solidFill>
                <a:latin typeface="Arial" charset="0"/>
                <a:ea typeface="Majalla UI"/>
                <a:cs typeface="Arial" charset="0"/>
              </a:endParaRPr>
            </a:p>
          </p:txBody>
        </p:sp>
      </p:grpSp>
      <p:grpSp>
        <p:nvGrpSpPr>
          <p:cNvPr id="25" name="Group 73"/>
          <p:cNvGrpSpPr/>
          <p:nvPr/>
        </p:nvGrpSpPr>
        <p:grpSpPr>
          <a:xfrm>
            <a:off x="3429002" y="1294150"/>
            <a:ext cx="1211919" cy="1524000"/>
            <a:chOff x="3048001" y="1583678"/>
            <a:chExt cx="1211920" cy="1524000"/>
          </a:xfrm>
        </p:grpSpPr>
        <p:grpSp>
          <p:nvGrpSpPr>
            <p:cNvPr id="26" name="Group 197"/>
            <p:cNvGrpSpPr/>
            <p:nvPr/>
          </p:nvGrpSpPr>
          <p:grpSpPr>
            <a:xfrm>
              <a:off x="3272255" y="2249268"/>
              <a:ext cx="713825" cy="858410"/>
              <a:chOff x="8078992" y="729211"/>
              <a:chExt cx="762002" cy="1066068"/>
            </a:xfrm>
          </p:grpSpPr>
          <p:sp>
            <p:nvSpPr>
              <p:cNvPr id="199" name="Oval 198"/>
              <p:cNvSpPr/>
              <p:nvPr/>
            </p:nvSpPr>
            <p:spPr>
              <a:xfrm>
                <a:off x="8078992" y="729211"/>
                <a:ext cx="762002" cy="10660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Cambria"/>
                  <a:cs typeface="DecoType Naskh"/>
                </a:endParaRPr>
              </a:p>
            </p:txBody>
          </p:sp>
          <p:pic>
            <p:nvPicPr>
              <p:cNvPr id="200" name="Picture 199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09"/>
              <a:stretch/>
            </p:blipFill>
            <p:spPr bwMode="auto">
              <a:xfrm>
                <a:off x="8103497" y="895350"/>
                <a:ext cx="712994" cy="6861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3048001" y="1583678"/>
              <a:ext cx="1211920" cy="653409"/>
            </a:xfrm>
            <a:prstGeom prst="rect">
              <a:avLst/>
            </a:prstGeom>
          </p:spPr>
          <p:txBody>
            <a:bodyPr wrap="none" lIns="98449" tIns="49225" rIns="98449" bIns="49225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dirty="0">
                  <a:solidFill>
                    <a:srgbClr val="000000"/>
                  </a:solidFill>
                  <a:latin typeface="Arial" charset="0"/>
                  <a:ea typeface="Majalla UI"/>
                  <a:cs typeface="Arial" charset="0"/>
                </a:rPr>
                <a:t>منطقة</a:t>
              </a:r>
            </a:p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dirty="0">
                  <a:solidFill>
                    <a:srgbClr val="000000"/>
                  </a:solidFill>
                  <a:latin typeface="Arial" charset="0"/>
                  <a:ea typeface="Majalla UI"/>
                  <a:cs typeface="Arial" charset="0"/>
                </a:rPr>
                <a:t> البحر الأحمر</a:t>
              </a:r>
              <a:endParaRPr lang="en-US" dirty="0">
                <a:solidFill>
                  <a:srgbClr val="000000"/>
                </a:solidFill>
                <a:latin typeface="Arial" charset="0"/>
                <a:ea typeface="Majalla UI"/>
                <a:cs typeface="Arial" charset="0"/>
              </a:endParaRPr>
            </a:p>
          </p:txBody>
        </p:sp>
      </p:grpSp>
      <p:grpSp>
        <p:nvGrpSpPr>
          <p:cNvPr id="27" name="Group 74"/>
          <p:cNvGrpSpPr/>
          <p:nvPr/>
        </p:nvGrpSpPr>
        <p:grpSpPr>
          <a:xfrm>
            <a:off x="2331373" y="1294150"/>
            <a:ext cx="1021429" cy="1507478"/>
            <a:chOff x="1950371" y="1600200"/>
            <a:chExt cx="1021429" cy="1507478"/>
          </a:xfrm>
        </p:grpSpPr>
        <p:grpSp>
          <p:nvGrpSpPr>
            <p:cNvPr id="28" name="Group 200"/>
            <p:cNvGrpSpPr/>
            <p:nvPr/>
          </p:nvGrpSpPr>
          <p:grpSpPr>
            <a:xfrm>
              <a:off x="2058756" y="2249268"/>
              <a:ext cx="713825" cy="858410"/>
              <a:chOff x="8078992" y="729211"/>
              <a:chExt cx="762002" cy="1066068"/>
            </a:xfrm>
          </p:grpSpPr>
          <p:sp>
            <p:nvSpPr>
              <p:cNvPr id="202" name="Oval 201"/>
              <p:cNvSpPr/>
              <p:nvPr/>
            </p:nvSpPr>
            <p:spPr>
              <a:xfrm>
                <a:off x="8078992" y="729211"/>
                <a:ext cx="762002" cy="106606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Cambria"/>
                  <a:cs typeface="DecoType Naskh"/>
                </a:endParaRPr>
              </a:p>
            </p:txBody>
          </p:sp>
          <p:pic>
            <p:nvPicPr>
              <p:cNvPr id="203" name="Picture 202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09"/>
              <a:stretch/>
            </p:blipFill>
            <p:spPr bwMode="auto">
              <a:xfrm>
                <a:off x="8103497" y="895350"/>
                <a:ext cx="712994" cy="6861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1950371" y="1600200"/>
              <a:ext cx="1021429" cy="653409"/>
            </a:xfrm>
            <a:prstGeom prst="rect">
              <a:avLst/>
            </a:prstGeom>
          </p:spPr>
          <p:txBody>
            <a:bodyPr wrap="square" lIns="98449" tIns="49225" rIns="98449" bIns="49225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dirty="0">
                  <a:solidFill>
                    <a:srgbClr val="000000"/>
                  </a:solidFill>
                  <a:latin typeface="Arial" charset="0"/>
                  <a:ea typeface="Majalla UI"/>
                  <a:cs typeface="Arial" charset="0"/>
                </a:rPr>
                <a:t>المنطقة </a:t>
              </a:r>
            </a:p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dirty="0">
                  <a:solidFill>
                    <a:srgbClr val="000000"/>
                  </a:solidFill>
                  <a:latin typeface="Arial" charset="0"/>
                  <a:ea typeface="Majalla UI"/>
                  <a:cs typeface="Arial" charset="0"/>
                </a:rPr>
                <a:t>الشرقية</a:t>
              </a:r>
              <a:endParaRPr lang="en-US" dirty="0">
                <a:solidFill>
                  <a:srgbClr val="000000"/>
                </a:solidFill>
                <a:latin typeface="Arial" charset="0"/>
                <a:ea typeface="Majalla UI"/>
                <a:cs typeface="Arial" charset="0"/>
              </a:endParaRPr>
            </a:p>
          </p:txBody>
        </p:sp>
      </p:grpSp>
      <p:grpSp>
        <p:nvGrpSpPr>
          <p:cNvPr id="29" name="Group 75"/>
          <p:cNvGrpSpPr/>
          <p:nvPr/>
        </p:nvGrpSpPr>
        <p:grpSpPr>
          <a:xfrm>
            <a:off x="1066952" y="1294153"/>
            <a:ext cx="838049" cy="1507573"/>
            <a:chOff x="685951" y="1600200"/>
            <a:chExt cx="838049" cy="1507573"/>
          </a:xfrm>
        </p:grpSpPr>
        <p:grpSp>
          <p:nvGrpSpPr>
            <p:cNvPr id="30" name="Group 203"/>
            <p:cNvGrpSpPr/>
            <p:nvPr/>
          </p:nvGrpSpPr>
          <p:grpSpPr>
            <a:xfrm>
              <a:off x="773875" y="2254792"/>
              <a:ext cx="713825" cy="852981"/>
              <a:chOff x="8078992" y="729211"/>
              <a:chExt cx="762002" cy="1066068"/>
            </a:xfrm>
          </p:grpSpPr>
          <p:sp>
            <p:nvSpPr>
              <p:cNvPr id="205" name="Oval 204"/>
              <p:cNvSpPr/>
              <p:nvPr/>
            </p:nvSpPr>
            <p:spPr>
              <a:xfrm>
                <a:off x="8078992" y="729211"/>
                <a:ext cx="762002" cy="10660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Cambria"/>
                  <a:cs typeface="DecoType Naskh"/>
                </a:endParaRPr>
              </a:p>
            </p:txBody>
          </p:sp>
          <p:pic>
            <p:nvPicPr>
              <p:cNvPr id="206" name="Picture 205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09"/>
              <a:stretch/>
            </p:blipFill>
            <p:spPr bwMode="auto">
              <a:xfrm>
                <a:off x="8103497" y="895350"/>
                <a:ext cx="712994" cy="6861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685951" y="1600200"/>
              <a:ext cx="838049" cy="653409"/>
            </a:xfrm>
            <a:prstGeom prst="rect">
              <a:avLst/>
            </a:prstGeom>
          </p:spPr>
          <p:txBody>
            <a:bodyPr wrap="square" lIns="98449" tIns="49225" rIns="98449" bIns="49225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dirty="0">
                  <a:solidFill>
                    <a:srgbClr val="000000"/>
                  </a:solidFill>
                  <a:latin typeface="Arial" charset="0"/>
                  <a:ea typeface="Majalla UI"/>
                  <a:cs typeface="Arial" charset="0"/>
                </a:rPr>
                <a:t>منطقة أسوان</a:t>
              </a:r>
              <a:endParaRPr lang="en-US" dirty="0">
                <a:solidFill>
                  <a:srgbClr val="000000"/>
                </a:solidFill>
                <a:latin typeface="Arial" charset="0"/>
                <a:ea typeface="Majalla UI"/>
                <a:cs typeface="Arial" charset="0"/>
              </a:endParaRPr>
            </a:p>
          </p:txBody>
        </p:sp>
      </p:grpSp>
      <p:grpSp>
        <p:nvGrpSpPr>
          <p:cNvPr id="31" name="Group 68"/>
          <p:cNvGrpSpPr/>
          <p:nvPr/>
        </p:nvGrpSpPr>
        <p:grpSpPr>
          <a:xfrm>
            <a:off x="4024773" y="5169758"/>
            <a:ext cx="1859065" cy="1305992"/>
            <a:chOff x="3534829" y="4762626"/>
            <a:chExt cx="2144550" cy="1771888"/>
          </a:xfrm>
        </p:grpSpPr>
        <p:sp>
          <p:nvSpPr>
            <p:cNvPr id="4113" name="Rounded Rectangle 4112"/>
            <p:cNvSpPr/>
            <p:nvPr/>
          </p:nvSpPr>
          <p:spPr>
            <a:xfrm>
              <a:off x="3534829" y="4762626"/>
              <a:ext cx="2141469" cy="177188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98449" tIns="49225" rIns="98449" bIns="49225" rtlCol="0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Cambria"/>
                <a:cs typeface="DecoType Naskh"/>
              </a:endParaRPr>
            </a:p>
          </p:txBody>
        </p:sp>
        <p:pic>
          <p:nvPicPr>
            <p:cNvPr id="92" name="Picture 91" descr="C:\Protrac\ElTharwaElmadnia\Geo-DB.gif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3805115" y="5229735"/>
              <a:ext cx="1496946" cy="1239384"/>
            </a:xfrm>
            <a:prstGeom prst="rect">
              <a:avLst/>
            </a:prstGeom>
            <a:extLst/>
          </p:spPr>
        </p:pic>
        <p:sp>
          <p:nvSpPr>
            <p:cNvPr id="17" name="TextBox 16"/>
            <p:cNvSpPr txBox="1"/>
            <p:nvPr/>
          </p:nvSpPr>
          <p:spPr>
            <a:xfrm>
              <a:off x="3552781" y="4790316"/>
              <a:ext cx="2126598" cy="427176"/>
            </a:xfrm>
            <a:prstGeom prst="rect">
              <a:avLst/>
            </a:prstGeom>
            <a:noFill/>
          </p:spPr>
          <p:txBody>
            <a:bodyPr wrap="none" lIns="98449" tIns="49225" rIns="98449" bIns="49225" rtlCol="0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sz="1400" b="1" dirty="0">
                  <a:solidFill>
                    <a:prstClr val="white"/>
                  </a:solidFill>
                  <a:latin typeface="Simplified Arabic" pitchFamily="18" charset="-78"/>
                  <a:ea typeface="Tahoma" pitchFamily="34" charset="0"/>
                  <a:cs typeface="Simplified Arabic" pitchFamily="18" charset="-78"/>
                </a:rPr>
                <a:t>المركز الرئيسي بالديوان العام</a:t>
              </a:r>
              <a:endParaRPr lang="en-US" sz="1400" b="1" dirty="0">
                <a:solidFill>
                  <a:prstClr val="white"/>
                </a:solidFill>
                <a:latin typeface="Simplified Arabic" pitchFamily="18" charset="-78"/>
                <a:ea typeface="Tahoma" pitchFamily="34" charset="0"/>
                <a:cs typeface="Simplified Arabic" pitchFamily="18" charset="-78"/>
              </a:endParaRPr>
            </a:p>
          </p:txBody>
        </p:sp>
      </p:grpSp>
      <p:grpSp>
        <p:nvGrpSpPr>
          <p:cNvPr id="32" name="Group 129"/>
          <p:cNvGrpSpPr/>
          <p:nvPr/>
        </p:nvGrpSpPr>
        <p:grpSpPr>
          <a:xfrm>
            <a:off x="6631372" y="3850124"/>
            <a:ext cx="2101115" cy="1622823"/>
            <a:chOff x="5694580" y="3596982"/>
            <a:chExt cx="3293537" cy="24589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1571">
              <a:off x="5811480" y="5089114"/>
              <a:ext cx="842092" cy="798890"/>
            </a:xfrm>
            <a:prstGeom prst="rect">
              <a:avLst/>
            </a:prstGeom>
          </p:spPr>
        </p:pic>
        <p:sp>
          <p:nvSpPr>
            <p:cNvPr id="154" name="TextBox 153"/>
            <p:cNvSpPr txBox="1"/>
            <p:nvPr/>
          </p:nvSpPr>
          <p:spPr>
            <a:xfrm rot="20655244">
              <a:off x="5694580" y="5485546"/>
              <a:ext cx="1314236" cy="570336"/>
            </a:xfrm>
            <a:prstGeom prst="rect">
              <a:avLst/>
            </a:prstGeom>
            <a:noFill/>
          </p:spPr>
          <p:txBody>
            <a:bodyPr wrap="none" lIns="98449" tIns="49225" rIns="98449" bIns="49225" rtlCol="0">
              <a:spAutoFit/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SA" b="1" dirty="0">
                  <a:solidFill>
                    <a:srgbClr val="080808"/>
                  </a:solidFill>
                  <a:latin typeface="Arial" pitchFamily="34" charset="0"/>
                  <a:cs typeface="Arial" pitchFamily="34" charset="0"/>
                </a:rPr>
                <a:t>معلومات</a:t>
              </a:r>
              <a:endParaRPr lang="en-US" b="1" dirty="0">
                <a:solidFill>
                  <a:srgbClr val="080808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6" name="Picture 95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13383">
              <a:off x="7569546" y="4081518"/>
              <a:ext cx="556105" cy="782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3596982"/>
              <a:ext cx="738126" cy="4416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8" name="TextBox 97"/>
            <p:cNvSpPr txBox="1"/>
            <p:nvPr/>
          </p:nvSpPr>
          <p:spPr>
            <a:xfrm rot="169680">
              <a:off x="7932691" y="3987970"/>
              <a:ext cx="1055426" cy="570336"/>
            </a:xfrm>
            <a:prstGeom prst="rect">
              <a:avLst/>
            </a:prstGeom>
            <a:noFill/>
          </p:spPr>
          <p:txBody>
            <a:bodyPr wrap="none" lIns="98449" tIns="49225" rIns="98449" bIns="49225" rtlCol="0">
              <a:spAutoFit/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80808"/>
                  </a:solidFill>
                  <a:latin typeface="Arial" pitchFamily="34" charset="0"/>
                  <a:cs typeface="Arial" pitchFamily="34" charset="0"/>
                </a:rPr>
                <a:t>DSS</a:t>
              </a:r>
            </a:p>
          </p:txBody>
        </p:sp>
        <p:pic>
          <p:nvPicPr>
            <p:cNvPr id="2051" name="Picture 3" descr="M:\BackupHebaLaptop_15Nov2010\Protrac\PROTRAC Jop Decescription\report1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06592">
              <a:off x="6729434" y="4565834"/>
              <a:ext cx="642494" cy="691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" name="TextBox 155"/>
            <p:cNvSpPr txBox="1"/>
            <p:nvPr/>
          </p:nvSpPr>
          <p:spPr>
            <a:xfrm rot="19735556">
              <a:off x="6751644" y="4934245"/>
              <a:ext cx="1125783" cy="570336"/>
            </a:xfrm>
            <a:prstGeom prst="rect">
              <a:avLst/>
            </a:prstGeom>
            <a:noFill/>
          </p:spPr>
          <p:txBody>
            <a:bodyPr wrap="none" lIns="98449" tIns="49225" rIns="98449" bIns="49225" rtlCol="0">
              <a:spAutoFit/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SA" b="1" dirty="0">
                  <a:solidFill>
                    <a:srgbClr val="080808"/>
                  </a:solidFill>
                  <a:latin typeface="Arial" pitchFamily="34" charset="0"/>
                  <a:cs typeface="Arial" pitchFamily="34" charset="0"/>
                </a:rPr>
                <a:t>قرارات</a:t>
              </a:r>
              <a:endParaRPr lang="en-US" b="1" dirty="0">
                <a:solidFill>
                  <a:srgbClr val="080808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Group 130"/>
          <p:cNvGrpSpPr/>
          <p:nvPr/>
        </p:nvGrpSpPr>
        <p:grpSpPr>
          <a:xfrm>
            <a:off x="1605413" y="4072414"/>
            <a:ext cx="2047842" cy="1750341"/>
            <a:chOff x="832248" y="3818836"/>
            <a:chExt cx="2496006" cy="1941767"/>
          </a:xfrm>
        </p:grpSpPr>
        <p:sp>
          <p:nvSpPr>
            <p:cNvPr id="160" name="TextBox 159"/>
            <p:cNvSpPr txBox="1"/>
            <p:nvPr/>
          </p:nvSpPr>
          <p:spPr>
            <a:xfrm rot="2382158">
              <a:off x="1460562" y="4764517"/>
              <a:ext cx="875369" cy="417576"/>
            </a:xfrm>
            <a:prstGeom prst="rect">
              <a:avLst/>
            </a:prstGeom>
            <a:noFill/>
          </p:spPr>
          <p:txBody>
            <a:bodyPr wrap="none" lIns="98449" tIns="49225" rIns="98449" bIns="49225" rtlCol="0">
              <a:spAutoFit/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b="1" dirty="0">
                  <a:solidFill>
                    <a:srgbClr val="080808"/>
                  </a:solidFill>
                  <a:latin typeface="Arial" pitchFamily="34" charset="0"/>
                  <a:cs typeface="Arial" pitchFamily="34" charset="0"/>
                </a:rPr>
                <a:t>قرارات</a:t>
              </a:r>
              <a:endParaRPr lang="en-US" b="1" dirty="0">
                <a:solidFill>
                  <a:srgbClr val="08080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 rot="3487375">
              <a:off x="688168" y="3962916"/>
              <a:ext cx="746946" cy="458786"/>
            </a:xfrm>
            <a:prstGeom prst="rect">
              <a:avLst/>
            </a:prstGeom>
            <a:noFill/>
          </p:spPr>
          <p:txBody>
            <a:bodyPr wrap="none" lIns="98449" tIns="49225" rIns="98449" bIns="49225" rtlCol="0">
              <a:spAutoFit/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80808"/>
                  </a:solidFill>
                  <a:latin typeface="Arial" pitchFamily="34" charset="0"/>
                  <a:cs typeface="Arial" pitchFamily="34" charset="0"/>
                </a:rPr>
                <a:t>DSS</a:t>
              </a:r>
            </a:p>
          </p:txBody>
        </p:sp>
        <p:pic>
          <p:nvPicPr>
            <p:cNvPr id="59" name="Picture 3" descr="M:\BackupHebaLaptop_15Nov2010\Protrac\PROTRAC Jop Decescription\report1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30357">
              <a:off x="1849809" y="4294543"/>
              <a:ext cx="586574" cy="62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7872">
              <a:off x="2486162" y="4972327"/>
              <a:ext cx="842092" cy="788276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165" y="3829008"/>
              <a:ext cx="738126" cy="4416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33" name="Rectangle 132"/>
          <p:cNvSpPr/>
          <p:nvPr/>
        </p:nvSpPr>
        <p:spPr>
          <a:xfrm>
            <a:off x="4780508" y="3961153"/>
            <a:ext cx="437669" cy="530299"/>
          </a:xfrm>
          <a:prstGeom prst="rect">
            <a:avLst/>
          </a:prstGeom>
        </p:spPr>
        <p:txBody>
          <a:bodyPr wrap="none" lIns="98449" tIns="49225" rIns="98449" bIns="49225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Arial" charset="0"/>
                <a:ea typeface="Majalla UI"/>
                <a:cs typeface="Arial" charset="0"/>
              </a:rPr>
              <a:t>P</a:t>
            </a:r>
          </a:p>
        </p:txBody>
      </p:sp>
      <p:grpSp>
        <p:nvGrpSpPr>
          <p:cNvPr id="34" name="Group 179"/>
          <p:cNvGrpSpPr/>
          <p:nvPr/>
        </p:nvGrpSpPr>
        <p:grpSpPr>
          <a:xfrm>
            <a:off x="6477001" y="5637550"/>
            <a:ext cx="1219199" cy="609600"/>
            <a:chOff x="-2286048" y="4929198"/>
            <a:chExt cx="1482719" cy="1399749"/>
          </a:xfrm>
        </p:grpSpPr>
        <p:pic>
          <p:nvPicPr>
            <p:cNvPr id="181" name="Picture 25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-2286048" y="4929198"/>
              <a:ext cx="1482719" cy="1399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2" name="Text Box 26"/>
            <p:cNvSpPr txBox="1">
              <a:spLocks noChangeArrowheads="1"/>
            </p:cNvSpPr>
            <p:nvPr/>
          </p:nvSpPr>
          <p:spPr bwMode="auto">
            <a:xfrm>
              <a:off x="-1643105" y="5000637"/>
              <a:ext cx="768555" cy="706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1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1990</a:t>
              </a:r>
            </a:p>
          </p:txBody>
        </p:sp>
      </p:grpSp>
      <p:grpSp>
        <p:nvGrpSpPr>
          <p:cNvPr id="35" name="Group 183"/>
          <p:cNvGrpSpPr/>
          <p:nvPr/>
        </p:nvGrpSpPr>
        <p:grpSpPr>
          <a:xfrm>
            <a:off x="6400802" y="5637550"/>
            <a:ext cx="1219199" cy="609600"/>
            <a:chOff x="-2286048" y="4929198"/>
            <a:chExt cx="1482719" cy="1399749"/>
          </a:xfrm>
        </p:grpSpPr>
        <p:pic>
          <p:nvPicPr>
            <p:cNvPr id="185" name="Picture 25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-2286048" y="4929198"/>
              <a:ext cx="1482719" cy="1399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6" name="Text Box 26"/>
            <p:cNvSpPr txBox="1">
              <a:spLocks noChangeArrowheads="1"/>
            </p:cNvSpPr>
            <p:nvPr/>
          </p:nvSpPr>
          <p:spPr bwMode="auto">
            <a:xfrm>
              <a:off x="-1643105" y="5000637"/>
              <a:ext cx="768555" cy="706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1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ar-EG" sz="1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2012</a:t>
              </a:r>
              <a:endPara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Group 186"/>
          <p:cNvGrpSpPr/>
          <p:nvPr/>
        </p:nvGrpSpPr>
        <p:grpSpPr>
          <a:xfrm>
            <a:off x="6096000" y="5942350"/>
            <a:ext cx="1219200" cy="609600"/>
            <a:chOff x="-2286048" y="4929196"/>
            <a:chExt cx="1482719" cy="1399749"/>
          </a:xfrm>
        </p:grpSpPr>
        <p:pic>
          <p:nvPicPr>
            <p:cNvPr id="188" name="Picture 25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-2286048" y="4929196"/>
              <a:ext cx="1482719" cy="1399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9" name="Text Box 26"/>
            <p:cNvSpPr txBox="1">
              <a:spLocks noChangeArrowheads="1"/>
            </p:cNvSpPr>
            <p:nvPr/>
          </p:nvSpPr>
          <p:spPr bwMode="auto">
            <a:xfrm>
              <a:off x="-1643106" y="5000637"/>
              <a:ext cx="768555" cy="706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1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ar-EG" sz="1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2013</a:t>
              </a:r>
              <a:endPara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102"/>
          <p:cNvGrpSpPr/>
          <p:nvPr/>
        </p:nvGrpSpPr>
        <p:grpSpPr>
          <a:xfrm>
            <a:off x="4517400" y="3884953"/>
            <a:ext cx="892800" cy="892609"/>
            <a:chOff x="3798569" y="2503170"/>
            <a:chExt cx="3059430" cy="3059430"/>
          </a:xfrm>
        </p:grpSpPr>
        <p:sp>
          <p:nvSpPr>
            <p:cNvPr id="104" name="Shape 103"/>
            <p:cNvSpPr/>
            <p:nvPr/>
          </p:nvSpPr>
          <p:spPr>
            <a:xfrm>
              <a:off x="3798569" y="2503170"/>
              <a:ext cx="3059430" cy="3059430"/>
            </a:xfrm>
            <a:prstGeom prst="gear9">
              <a:avLst/>
            </a:prstGeom>
            <a:solidFill>
              <a:srgbClr val="E96E0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white"/>
                  </a:solidFill>
                  <a:latin typeface="Cambria"/>
                  <a:cs typeface="DecoType Naskh"/>
                </a:rPr>
                <a:t>P</a:t>
              </a:r>
            </a:p>
          </p:txBody>
        </p:sp>
        <p:sp>
          <p:nvSpPr>
            <p:cNvPr id="105" name="Shape 4"/>
            <p:cNvSpPr/>
            <p:nvPr/>
          </p:nvSpPr>
          <p:spPr>
            <a:xfrm>
              <a:off x="4413651" y="3219827"/>
              <a:ext cx="1829266" cy="1572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7310" tIns="67310" rIns="67310" bIns="67310" numCol="1" spcCol="1270" anchor="ctr" anchorCtr="0">
              <a:noAutofit/>
            </a:bodyPr>
            <a:lstStyle/>
            <a:p>
              <a:pPr algn="ctr" defTabSz="2355850" rtl="1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800" b="1" dirty="0">
                <a:solidFill>
                  <a:prstClr val="white"/>
                </a:solidFill>
                <a:latin typeface="Cambria"/>
                <a:cs typeface="DecoType Naskh"/>
              </a:endParaRPr>
            </a:p>
          </p:txBody>
        </p:sp>
      </p:grpSp>
      <p:grpSp>
        <p:nvGrpSpPr>
          <p:cNvPr id="38" name="Group 4"/>
          <p:cNvGrpSpPr/>
          <p:nvPr/>
        </p:nvGrpSpPr>
        <p:grpSpPr>
          <a:xfrm>
            <a:off x="4572000" y="2777206"/>
            <a:ext cx="838200" cy="905960"/>
            <a:chOff x="4148351" y="2918685"/>
            <a:chExt cx="838200" cy="905960"/>
          </a:xfrm>
        </p:grpSpPr>
        <p:pic>
          <p:nvPicPr>
            <p:cNvPr id="89" name="Picture 2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148351" y="2918685"/>
              <a:ext cx="838200" cy="623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>
            <a:xfrm>
              <a:off x="4311709" y="3516868"/>
              <a:ext cx="45397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ea typeface="Majalla UI"/>
                  <a:cs typeface="Arial" charset="0"/>
                </a:rPr>
                <a:t>QC</a:t>
              </a:r>
              <a:endPara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" name="Group 9"/>
          <p:cNvGrpSpPr/>
          <p:nvPr/>
        </p:nvGrpSpPr>
        <p:grpSpPr>
          <a:xfrm>
            <a:off x="3375486" y="4168084"/>
            <a:ext cx="1120314" cy="260156"/>
            <a:chOff x="2461086" y="3788333"/>
            <a:chExt cx="1120314" cy="326467"/>
          </a:xfrm>
        </p:grpSpPr>
        <p:sp>
          <p:nvSpPr>
            <p:cNvPr id="93" name="Rounded Rectangle 92"/>
            <p:cNvSpPr/>
            <p:nvPr/>
          </p:nvSpPr>
          <p:spPr>
            <a:xfrm>
              <a:off x="2461086" y="3788333"/>
              <a:ext cx="1022388" cy="326467"/>
            </a:xfrm>
            <a:prstGeom prst="roundRect">
              <a:avLst/>
            </a:prstGeom>
            <a:solidFill>
              <a:srgbClr val="E46C0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Query</a:t>
              </a:r>
              <a:endParaRPr lang="en-US" b="1" dirty="0">
                <a:solidFill>
                  <a:prstClr val="white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1337" y="3788333"/>
              <a:ext cx="360063" cy="326467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4351940" y="4784058"/>
            <a:ext cx="1591660" cy="263711"/>
            <a:chOff x="3810001" y="4681809"/>
            <a:chExt cx="1591660" cy="330928"/>
          </a:xfrm>
        </p:grpSpPr>
        <p:sp>
          <p:nvSpPr>
            <p:cNvPr id="94" name="Rounded Rectangle 93"/>
            <p:cNvSpPr/>
            <p:nvPr/>
          </p:nvSpPr>
          <p:spPr>
            <a:xfrm>
              <a:off x="3810001" y="4686270"/>
              <a:ext cx="1231622" cy="326467"/>
            </a:xfrm>
            <a:prstGeom prst="roundRect">
              <a:avLst/>
            </a:prstGeom>
            <a:solidFill>
              <a:srgbClr val="E46C0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Modeling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5" t="9728" r="25669" b="54183"/>
            <a:stretch/>
          </p:blipFill>
          <p:spPr>
            <a:xfrm>
              <a:off x="4924253" y="4681809"/>
              <a:ext cx="477408" cy="33092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5509086" y="4168084"/>
            <a:ext cx="1196514" cy="260156"/>
            <a:chOff x="5128086" y="4038600"/>
            <a:chExt cx="1196514" cy="326467"/>
          </a:xfrm>
        </p:grpSpPr>
        <p:sp>
          <p:nvSpPr>
            <p:cNvPr id="107" name="Rounded Rectangle 106"/>
            <p:cNvSpPr/>
            <p:nvPr/>
          </p:nvSpPr>
          <p:spPr>
            <a:xfrm>
              <a:off x="5128086" y="4038600"/>
              <a:ext cx="1022388" cy="326467"/>
            </a:xfrm>
            <a:prstGeom prst="roundRect">
              <a:avLst/>
            </a:prstGeom>
            <a:solidFill>
              <a:srgbClr val="E46C0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>
                  <a:solidFill>
                    <a:prstClr val="white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Img</a:t>
              </a:r>
              <a:r>
                <a:rPr lang="en-US" sz="1400" b="1" dirty="0">
                  <a:solidFill>
                    <a:prstClr val="white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 </a:t>
              </a:r>
              <a:r>
                <a:rPr lang="en-US" sz="1400" b="1" dirty="0" err="1">
                  <a:solidFill>
                    <a:prstClr val="white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Proc</a:t>
              </a:r>
              <a:endParaRPr lang="en-US" sz="1600" b="1" dirty="0">
                <a:solidFill>
                  <a:prstClr val="white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84" y="4038600"/>
              <a:ext cx="339816" cy="326467"/>
            </a:xfrm>
            <a:prstGeom prst="rect">
              <a:avLst/>
            </a:prstGeom>
          </p:spPr>
        </p:pic>
      </p:grpSp>
      <p:sp>
        <p:nvSpPr>
          <p:cNvPr id="114" name="Title 113"/>
          <p:cNvSpPr>
            <a:spLocks noGrp="1"/>
          </p:cNvSpPr>
          <p:nvPr>
            <p:ph type="title"/>
          </p:nvPr>
        </p:nvSpPr>
        <p:spPr>
          <a:xfrm>
            <a:off x="1968948" y="39973"/>
            <a:ext cx="7556052" cy="683928"/>
          </a:xfrm>
        </p:spPr>
        <p:txBody>
          <a:bodyPr/>
          <a:lstStyle/>
          <a:p>
            <a:r>
              <a:rPr lang="ar-EG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منهجية التشغيل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8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1905000" y="39973"/>
            <a:ext cx="7556052" cy="683928"/>
          </a:xfrm>
        </p:spPr>
        <p:txBody>
          <a:bodyPr/>
          <a:lstStyle/>
          <a:p>
            <a:r>
              <a:rPr lang="ar-EG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مخرجات المشروع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3" t="57989" r="37223" b="30229"/>
          <a:stretch/>
        </p:blipFill>
        <p:spPr>
          <a:xfrm>
            <a:off x="1252878" y="1027177"/>
            <a:ext cx="1957830" cy="141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75" name="Content Placeholder 2"/>
          <p:cNvGraphicFramePr>
            <a:graphicFrameLocks/>
          </p:cNvGraphicFramePr>
          <p:nvPr>
            <p:extLst/>
          </p:nvPr>
        </p:nvGraphicFramePr>
        <p:xfrm>
          <a:off x="2080222" y="2514600"/>
          <a:ext cx="4079631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6" name="Content Placeholder 3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2115250" y="4143129"/>
            <a:ext cx="1653094" cy="1267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4893761" y="4114802"/>
            <a:ext cx="1395671" cy="122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3560180" y="2845184"/>
            <a:ext cx="1374165" cy="124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9" name="TextBox 78"/>
          <p:cNvSpPr txBox="1"/>
          <p:nvPr/>
        </p:nvSpPr>
        <p:spPr>
          <a:xfrm>
            <a:off x="2361575" y="5334002"/>
            <a:ext cx="731496" cy="345647"/>
          </a:xfrm>
          <a:prstGeom prst="rect">
            <a:avLst/>
          </a:prstGeom>
          <a:noFill/>
        </p:spPr>
        <p:txBody>
          <a:bodyPr wrap="square" lIns="98463" tIns="49232" rIns="98463" bIns="49232" rtlCol="0">
            <a:spAutoFit/>
          </a:bodyPr>
          <a:lstStyle>
            <a:defPPr>
              <a:defRPr lang="ar-SA"/>
            </a:defPPr>
            <a:lvl1pPr algn="ctr" rtl="1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ar-EG" kern="0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العاملين</a:t>
            </a:r>
            <a:endParaRPr lang="en-US" kern="0" dirty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104775" y="5257801"/>
            <a:ext cx="1023724" cy="591868"/>
          </a:xfrm>
          <a:prstGeom prst="rect">
            <a:avLst/>
          </a:prstGeom>
          <a:noFill/>
        </p:spPr>
        <p:txBody>
          <a:bodyPr wrap="square" lIns="98463" tIns="49232" rIns="98463" bIns="49232" rtlCol="0">
            <a:spAutoFit/>
          </a:bodyPr>
          <a:lstStyle/>
          <a:p>
            <a:pPr algn="ctr" rtl="1">
              <a:defRPr/>
            </a:pPr>
            <a:r>
              <a:rPr lang="ar-EG" sz="1600" b="1" kern="0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متخذي القرار</a:t>
            </a:r>
            <a:endParaRPr lang="en-US" sz="1600" b="1" kern="0" dirty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416653" y="3962402"/>
            <a:ext cx="1266092" cy="345647"/>
          </a:xfrm>
          <a:prstGeom prst="rect">
            <a:avLst/>
          </a:prstGeom>
          <a:noFill/>
        </p:spPr>
        <p:txBody>
          <a:bodyPr wrap="square" lIns="98463" tIns="49232" rIns="98463" bIns="49232" rtlCol="0">
            <a:spAutoFit/>
          </a:bodyPr>
          <a:lstStyle>
            <a:defPPr>
              <a:defRPr lang="ar-SA"/>
            </a:defPPr>
            <a:lvl1pPr algn="ctr" rtl="1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ar-EG" kern="0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المستثمرين</a:t>
            </a:r>
            <a:endParaRPr lang="en-US" kern="0" dirty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4"/>
          <a:stretch/>
        </p:blipFill>
        <p:spPr>
          <a:xfrm>
            <a:off x="3627667" y="5593610"/>
            <a:ext cx="1576966" cy="1118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3" name="TextBox 82"/>
          <p:cNvSpPr txBox="1"/>
          <p:nvPr/>
        </p:nvSpPr>
        <p:spPr>
          <a:xfrm>
            <a:off x="2618064" y="6185914"/>
            <a:ext cx="1111297" cy="345647"/>
          </a:xfrm>
          <a:prstGeom prst="rect">
            <a:avLst/>
          </a:prstGeom>
          <a:noFill/>
        </p:spPr>
        <p:txBody>
          <a:bodyPr wrap="square" lIns="98463" tIns="49232" rIns="98463" bIns="49232" rtlCol="0">
            <a:spAutoFit/>
          </a:bodyPr>
          <a:lstStyle>
            <a:defPPr>
              <a:defRPr lang="ar-SA"/>
            </a:defPPr>
            <a:lvl1pPr algn="ctr" rtl="1">
              <a:defRPr sz="16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ar-EG" kern="0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المجتمع</a:t>
            </a:r>
            <a:endParaRPr lang="en-US" kern="0" dirty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4" name="Picture 10" descr="Sector 1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" t="3254" r="2954" b="3269"/>
          <a:stretch/>
        </p:blipFill>
        <p:spPr bwMode="auto">
          <a:xfrm>
            <a:off x="479156" y="950976"/>
            <a:ext cx="3840798" cy="1492974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3" t="57989" r="37223" b="30229"/>
          <a:stretch/>
        </p:blipFill>
        <p:spPr>
          <a:xfrm>
            <a:off x="6719435" y="874777"/>
            <a:ext cx="1957830" cy="1791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ysClr val="windowText" lastClr="0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55" y="1333136"/>
            <a:ext cx="1372361" cy="1320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ysClr val="windowText" lastClr="0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7" name="Picture 86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24" y="899142"/>
            <a:ext cx="1055077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8" name="Rectangle 87"/>
          <p:cNvSpPr/>
          <p:nvPr/>
        </p:nvSpPr>
        <p:spPr>
          <a:xfrm>
            <a:off x="4460631" y="2627360"/>
            <a:ext cx="2672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1600" b="1" kern="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متابعة تغير حدود البحيرات </a:t>
            </a:r>
          </a:p>
          <a:p>
            <a:pPr algn="ctr" rtl="1">
              <a:defRPr/>
            </a:pPr>
            <a:r>
              <a:rPr lang="ar-EG" sz="1600" b="1" kern="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والمزارع السمكية 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698778" y="2627358"/>
            <a:ext cx="1911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1400" b="1" kern="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توفير معلومات دقيقة</a:t>
            </a:r>
          </a:p>
          <a:p>
            <a:pPr algn="ctr" rtl="1">
              <a:defRPr/>
            </a:pPr>
            <a:r>
              <a:rPr lang="ar-EG" sz="1400" b="1" kern="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عن حجم الثروة السمكية</a:t>
            </a:r>
            <a:endParaRPr lang="en-US" sz="1400" b="1" kern="0" dirty="0">
              <a:solidFill>
                <a:srgbClr val="0808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84385" y="2485157"/>
            <a:ext cx="2175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1400" b="1" kern="0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خريطة البحيرات والمزارع السمكية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53" y="923735"/>
            <a:ext cx="1038464" cy="789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92" name="Straight Arrow Connector 91"/>
          <p:cNvCxnSpPr/>
          <p:nvPr/>
        </p:nvCxnSpPr>
        <p:spPr>
          <a:xfrm rot="10800000">
            <a:off x="4882664" y="1331964"/>
            <a:ext cx="984737" cy="457197"/>
          </a:xfrm>
          <a:prstGeom prst="straightConnector1">
            <a:avLst/>
          </a:prstGeom>
          <a:noFill/>
          <a:ln w="41275" cap="flat" cmpd="sng" algn="ctr">
            <a:solidFill>
              <a:srgbClr val="4F81BD"/>
            </a:solidFill>
            <a:prstDash val="solid"/>
            <a:headEnd type="oval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3" name="Straight Arrow Connector 92"/>
          <p:cNvCxnSpPr/>
          <p:nvPr/>
        </p:nvCxnSpPr>
        <p:spPr>
          <a:xfrm rot="16200000" flipV="1">
            <a:off x="5275385" y="1197144"/>
            <a:ext cx="762000" cy="422031"/>
          </a:xfrm>
          <a:prstGeom prst="straightConnector1">
            <a:avLst/>
          </a:prstGeom>
          <a:noFill/>
          <a:ln w="41275" cap="flat" cmpd="sng" algn="ctr">
            <a:solidFill>
              <a:srgbClr val="4F81BD"/>
            </a:solidFill>
            <a:prstDash val="solid"/>
            <a:headEnd type="oval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2" name="Group 93"/>
          <p:cNvGrpSpPr/>
          <p:nvPr/>
        </p:nvGrpSpPr>
        <p:grpSpPr>
          <a:xfrm>
            <a:off x="3673791" y="4294507"/>
            <a:ext cx="1107400" cy="1142944"/>
            <a:chOff x="1726367" y="2922907"/>
            <a:chExt cx="1199683" cy="1142944"/>
          </a:xfrm>
        </p:grpSpPr>
        <p:sp>
          <p:nvSpPr>
            <p:cNvPr id="95" name="Shape 94"/>
            <p:cNvSpPr/>
            <p:nvPr/>
          </p:nvSpPr>
          <p:spPr>
            <a:xfrm>
              <a:off x="1726367" y="2922907"/>
              <a:ext cx="1199683" cy="1142944"/>
            </a:xfrm>
            <a:prstGeom prst="gear6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rnd" cmpd="sng" algn="ctr">
              <a:noFill/>
              <a:prstDash val="sysDash"/>
              <a:miter lim="800000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r" rtl="1">
                <a:defRPr/>
              </a:pPr>
              <a:endParaRPr lang="en-US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786566" y="3294959"/>
              <a:ext cx="1109034" cy="345647"/>
            </a:xfrm>
            <a:prstGeom prst="rect">
              <a:avLst/>
            </a:prstGeom>
            <a:noFill/>
          </p:spPr>
          <p:txBody>
            <a:bodyPr wrap="square" lIns="98463" tIns="49232" rIns="98463" bIns="49232" rtlCol="0">
              <a:spAutoFit/>
            </a:bodyPr>
            <a:lstStyle/>
            <a:p>
              <a:pPr algn="ctr" rtl="1">
                <a:defRPr/>
              </a:pPr>
              <a:r>
                <a:rPr lang="ar-EG" sz="1600" b="1" kern="0" dirty="0">
                  <a:solidFill>
                    <a:srgbClr val="1F497D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المستفيدين</a:t>
              </a:r>
              <a:endParaRPr lang="en-US" sz="1600" b="1" kern="0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014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1" descr="Description: Sample_dat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493" y="931876"/>
            <a:ext cx="3110617" cy="275054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001000" y="2167128"/>
            <a:ext cx="1295400" cy="304800"/>
          </a:xfrm>
          <a:prstGeom prst="round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mbria"/>
              <a:cs typeface="DecoType Naskh"/>
            </a:endParaRPr>
          </a:p>
        </p:txBody>
      </p:sp>
      <p:pic>
        <p:nvPicPr>
          <p:cNvPr id="15" name="Picture 2" descr="camera_icon.png image by martyt76"/>
          <p:cNvPicPr>
            <a:picLocks noChangeAspect="1" noChangeArrowheads="1"/>
          </p:cNvPicPr>
          <p:nvPr/>
        </p:nvPicPr>
        <p:blipFill>
          <a:blip r:embed="rId4" cstate="print">
            <a:lum bright="30000" contrast="30000"/>
          </a:blip>
          <a:srcRect/>
          <a:stretch>
            <a:fillRect/>
          </a:stretch>
        </p:blipFill>
        <p:spPr bwMode="auto">
          <a:xfrm>
            <a:off x="8015288" y="1254821"/>
            <a:ext cx="1357313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xplosion 1 15"/>
          <p:cNvSpPr/>
          <p:nvPr/>
        </p:nvSpPr>
        <p:spPr>
          <a:xfrm>
            <a:off x="6657986" y="1326232"/>
            <a:ext cx="1943076" cy="1340768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EG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لقطات للتطبيقات المستخدمة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5374211" y="4027872"/>
            <a:ext cx="2857500" cy="2460249"/>
            <a:chOff x="304800" y="3581400"/>
            <a:chExt cx="3962400" cy="31242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633" y="4648200"/>
              <a:ext cx="3037167" cy="1981200"/>
            </a:xfrm>
            <a:prstGeom prst="rect">
              <a:avLst/>
            </a:prstGeom>
          </p:spPr>
        </p:pic>
        <p:grpSp>
          <p:nvGrpSpPr>
            <p:cNvPr id="3" name="Group 6"/>
            <p:cNvGrpSpPr/>
            <p:nvPr/>
          </p:nvGrpSpPr>
          <p:grpSpPr>
            <a:xfrm>
              <a:off x="688209" y="4267200"/>
              <a:ext cx="3439117" cy="311451"/>
              <a:chOff x="294900" y="1218867"/>
              <a:chExt cx="3769621" cy="564243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900" y="1237917"/>
                <a:ext cx="371475" cy="514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1218867"/>
                <a:ext cx="466725" cy="514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704" y="1278285"/>
                <a:ext cx="476250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1267991"/>
                <a:ext cx="476250" cy="504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1281708"/>
                <a:ext cx="466725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1262658"/>
                <a:ext cx="428625" cy="438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8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9632" y="1278285"/>
                <a:ext cx="523875" cy="495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4" name="Rounded Rectangle 23"/>
            <p:cNvSpPr/>
            <p:nvPr/>
          </p:nvSpPr>
          <p:spPr>
            <a:xfrm>
              <a:off x="1222211" y="3692283"/>
              <a:ext cx="2143115" cy="5091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  <a:latin typeface="Cambria"/>
                  <a:cs typeface="DecoType Naskh"/>
                </a:rPr>
                <a:t>Data Editing </a:t>
              </a:r>
              <a:endParaRPr lang="ar-EG" dirty="0">
                <a:solidFill>
                  <a:prstClr val="white"/>
                </a:solidFill>
                <a:latin typeface="Cambria"/>
                <a:cs typeface="DecoType Naskh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4800" y="3581400"/>
              <a:ext cx="3962400" cy="3124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ar-EG">
                <a:solidFill>
                  <a:prstClr val="white"/>
                </a:solidFill>
                <a:latin typeface="Cambria"/>
                <a:cs typeface="DecoType Naskh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0"/>
            <a:ext cx="2895600" cy="2362200"/>
          </a:xfrm>
          <a:prstGeom prst="rect">
            <a:avLst/>
          </a:prstGeom>
        </p:spPr>
      </p:pic>
      <p:grpSp>
        <p:nvGrpSpPr>
          <p:cNvPr id="4" name="Group 1"/>
          <p:cNvGrpSpPr/>
          <p:nvPr/>
        </p:nvGrpSpPr>
        <p:grpSpPr>
          <a:xfrm>
            <a:off x="2971800" y="2796337"/>
            <a:ext cx="3048000" cy="2606837"/>
            <a:chOff x="4419600" y="1371600"/>
            <a:chExt cx="4495800" cy="44196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1371600"/>
              <a:ext cx="4495800" cy="44196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21" descr="Description: Sample_data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495800" y="2167128"/>
              <a:ext cx="4419600" cy="1964267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2" y="4424162"/>
            <a:ext cx="2928359" cy="220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37"/>
          <p:cNvGrpSpPr/>
          <p:nvPr/>
        </p:nvGrpSpPr>
        <p:grpSpPr>
          <a:xfrm>
            <a:off x="6951134" y="2796334"/>
            <a:ext cx="2537354" cy="2080466"/>
            <a:chOff x="-2089646" y="2812603"/>
            <a:chExt cx="3613646" cy="209145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89646" y="2812603"/>
              <a:ext cx="3613646" cy="208537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-1345370" y="4641064"/>
              <a:ext cx="2704325" cy="26299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solidFill>
                    <a:srgbClr val="080808"/>
                  </a:solidFill>
                  <a:latin typeface="Arial" pitchFamily="34" charset="0"/>
                  <a:cs typeface="Arial" pitchFamily="34" charset="0"/>
                </a:rPr>
                <a:t>Change Detection</a:t>
              </a:r>
              <a:endParaRPr lang="ar-EG" sz="1100" b="1" dirty="0">
                <a:solidFill>
                  <a:srgbClr val="080808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Freeform 4"/>
          <p:cNvSpPr/>
          <p:nvPr/>
        </p:nvSpPr>
        <p:spPr>
          <a:xfrm>
            <a:off x="8963026" y="3438525"/>
            <a:ext cx="114300" cy="152400"/>
          </a:xfrm>
          <a:custGeom>
            <a:avLst/>
            <a:gdLst>
              <a:gd name="connsiteX0" fmla="*/ 38100 w 114300"/>
              <a:gd name="connsiteY0" fmla="*/ 0 h 152400"/>
              <a:gd name="connsiteX1" fmla="*/ 114300 w 114300"/>
              <a:gd name="connsiteY1" fmla="*/ 0 h 152400"/>
              <a:gd name="connsiteX2" fmla="*/ 95250 w 114300"/>
              <a:gd name="connsiteY2" fmla="*/ 57150 h 152400"/>
              <a:gd name="connsiteX3" fmla="*/ 66675 w 114300"/>
              <a:gd name="connsiteY3" fmla="*/ 104775 h 152400"/>
              <a:gd name="connsiteX4" fmla="*/ 47625 w 114300"/>
              <a:gd name="connsiteY4" fmla="*/ 133350 h 152400"/>
              <a:gd name="connsiteX5" fmla="*/ 19050 w 114300"/>
              <a:gd name="connsiteY5" fmla="*/ 152400 h 152400"/>
              <a:gd name="connsiteX6" fmla="*/ 0 w 114300"/>
              <a:gd name="connsiteY6" fmla="*/ 123825 h 152400"/>
              <a:gd name="connsiteX7" fmla="*/ 9525 w 114300"/>
              <a:gd name="connsiteY7" fmla="*/ 85725 h 152400"/>
              <a:gd name="connsiteX8" fmla="*/ 38100 w 114300"/>
              <a:gd name="connsiteY8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52400">
                <a:moveTo>
                  <a:pt x="38100" y="0"/>
                </a:moveTo>
                <a:lnTo>
                  <a:pt x="114300" y="0"/>
                </a:lnTo>
                <a:lnTo>
                  <a:pt x="95250" y="57150"/>
                </a:lnTo>
                <a:lnTo>
                  <a:pt x="66675" y="104775"/>
                </a:lnTo>
                <a:lnTo>
                  <a:pt x="47625" y="133350"/>
                </a:lnTo>
                <a:lnTo>
                  <a:pt x="19050" y="152400"/>
                </a:lnTo>
                <a:lnTo>
                  <a:pt x="0" y="123825"/>
                </a:lnTo>
                <a:lnTo>
                  <a:pt x="9525" y="85725"/>
                </a:lnTo>
                <a:lnTo>
                  <a:pt x="38100" y="0"/>
                </a:lnTo>
                <a:close/>
              </a:path>
            </a:pathLst>
          </a:cu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mbria"/>
              <a:cs typeface="DecoType Naskh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xfrm>
            <a:off x="1968948" y="39973"/>
            <a:ext cx="7556052" cy="683928"/>
          </a:xfrm>
        </p:spPr>
        <p:txBody>
          <a:bodyPr/>
          <a:lstStyle/>
          <a:p>
            <a:r>
              <a:rPr lang="ar-EG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لقطات من التطبيقات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95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P1010649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21219981">
            <a:off x="3462315" y="2849183"/>
            <a:ext cx="2643206" cy="151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355600" dir="3900000" sx="102000" sy="102000" kx="1200000" algn="br" rotWithShape="0">
              <a:prstClr val="black">
                <a:alpha val="27000"/>
              </a:prstClr>
            </a:outerShdw>
          </a:effectLst>
        </p:spPr>
      </p:pic>
      <p:pic>
        <p:nvPicPr>
          <p:cNvPr id="42" name="Picture 2" descr="camera_icon.png image by martyt76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 bwMode="auto">
          <a:xfrm>
            <a:off x="7953377" y="787403"/>
            <a:ext cx="1357313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D:\BURULUS\field photos\31-10-2009\100OLYMP\P1010170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1106600">
            <a:off x="1334859" y="1399596"/>
            <a:ext cx="2700321" cy="154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355600" dir="3900000" sx="102000" sy="102000" kx="1200000" algn="br" rotWithShape="0">
              <a:prstClr val="black">
                <a:alpha val="27000"/>
              </a:prstClr>
            </a:outerShdw>
          </a:effectLst>
        </p:spPr>
      </p:pic>
      <p:pic>
        <p:nvPicPr>
          <p:cNvPr id="46" name="Picture 45" descr="D:\GAFRD&amp;NARSS\Fish project\Field work 120709\P7132198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172399" flipH="1">
            <a:off x="870372" y="3147796"/>
            <a:ext cx="2471467" cy="152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355600" dir="3900000" sx="102000" sy="102000" kx="1200000" algn="br" rotWithShape="0">
              <a:prstClr val="black">
                <a:alpha val="27000"/>
              </a:prstClr>
            </a:outerShdw>
          </a:effectLst>
        </p:spPr>
      </p:pic>
      <p:pic>
        <p:nvPicPr>
          <p:cNvPr id="47" name="Picture 46" descr="F:\Fish\GIS-Lakes Project-NARSS-GAFRD\Field work 120709\P7132196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1279861">
            <a:off x="3735990" y="4473338"/>
            <a:ext cx="2521529" cy="159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355600" dir="3900000" sx="102000" sy="102000" kx="1200000" algn="br" rotWithShape="0">
              <a:prstClr val="black">
                <a:alpha val="27000"/>
              </a:prstClr>
            </a:outerShdw>
          </a:effectLst>
        </p:spPr>
      </p:pic>
      <p:pic>
        <p:nvPicPr>
          <p:cNvPr id="49" name="Picture 48" descr="D:\BURULUS\field photos\31-10-2009\100OLYMP\P1010188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21176250">
            <a:off x="6182816" y="2444925"/>
            <a:ext cx="2373267" cy="155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355600" dir="3900000" sx="102000" sy="102000" kx="1200000" algn="br" rotWithShape="0">
              <a:prstClr val="black">
                <a:alpha val="27000"/>
              </a:prstClr>
            </a:outerShdw>
          </a:effectLst>
        </p:spPr>
      </p:pic>
      <p:pic>
        <p:nvPicPr>
          <p:cNvPr id="50" name="Picture 49" descr="P1010602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21247140">
            <a:off x="1021580" y="4762277"/>
            <a:ext cx="2514258" cy="154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355600" dir="3900000" sx="102000" sy="102000" kx="1200000" algn="br" rotWithShape="0">
              <a:prstClr val="black">
                <a:alpha val="27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2" r="66230" b="16618"/>
          <a:stretch/>
        </p:blipFill>
        <p:spPr>
          <a:xfrm rot="21257073">
            <a:off x="6400757" y="4239836"/>
            <a:ext cx="2443603" cy="165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355600" dir="3900000" sx="102000" sy="102000" kx="1200000" algn="br" rotWithShape="0">
              <a:prstClr val="black">
                <a:alpha val="27000"/>
              </a:prstClr>
            </a:outerShdw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68948" y="39973"/>
            <a:ext cx="7556052" cy="683928"/>
          </a:xfrm>
        </p:spPr>
        <p:txBody>
          <a:bodyPr/>
          <a:lstStyle/>
          <a:p>
            <a:r>
              <a:rPr lang="ar-EG" dirty="0" smtClean="0">
                <a:solidFill>
                  <a:schemeClr val="tx2">
                    <a:lumMod val="50000"/>
                  </a:schemeClr>
                </a:solidFill>
              </a:rPr>
              <a:t>لقطات أرشيفية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02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1287463"/>
            <a:ext cx="9144000" cy="3200400"/>
          </a:xfrm>
          <a:prstGeom prst="rect">
            <a:avLst/>
          </a:prstGeom>
          <a:solidFill>
            <a:schemeClr val="bg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DecoType Naskh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1000" y="990600"/>
            <a:ext cx="9144000" cy="381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mplified Arabic" pitchFamily="18" charset="-78"/>
              <a:ea typeface="+mn-ea"/>
              <a:cs typeface="Simplified Arabic" pitchFamily="18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mplified Arabic" pitchFamily="18" charset="-78"/>
                <a:ea typeface="+mn-ea"/>
                <a:cs typeface="Simplified Arabic" pitchFamily="18" charset="-78"/>
              </a:rPr>
              <a:t>تطوير منظومة الأوقاف المصرية</a:t>
            </a: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200" b="1" dirty="0">
                <a:solidFill>
                  <a:srgbClr val="1F497D">
                    <a:lumMod val="5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"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mplified Arabic" pitchFamily="18" charset="-78"/>
                <a:ea typeface="+mn-ea"/>
                <a:cs typeface="Simplified Arabic" pitchFamily="18" charset="-78"/>
              </a:rPr>
              <a:t>حصر الأراضي الزراعية وأملاك الوقف المصرية</a:t>
            </a: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mplified Arabic" pitchFamily="18" charset="-78"/>
                <a:ea typeface="+mn-ea"/>
                <a:cs typeface="Simplified Arabic" pitchFamily="18" charset="-78"/>
              </a:rPr>
              <a:t>وتوقيعها علي خرائط رقمية"</a:t>
            </a:r>
          </a:p>
        </p:txBody>
      </p:sp>
      <p:pic>
        <p:nvPicPr>
          <p:cNvPr id="6" name="Picture 3" descr="C:\Users\rsorour\Desktop\Pictur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1257659"/>
            <a:ext cx="1569071" cy="113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840A97-AB44-4A28-AFF0-AEDEE5D4DA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r="87137"/>
          <a:stretch/>
        </p:blipFill>
        <p:spPr>
          <a:xfrm>
            <a:off x="655545" y="1400032"/>
            <a:ext cx="875163" cy="83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40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8D52F-E07D-4464-8D33-322EB9C0F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>
                <a:solidFill>
                  <a:srgbClr val="FFFFFF"/>
                </a:solidFill>
              </a:rPr>
              <a:t>الاستراتيجية</a:t>
            </a:r>
            <a:endParaRPr lang="en-US" dirty="0"/>
          </a:p>
        </p:txBody>
      </p:sp>
      <p:sp>
        <p:nvSpPr>
          <p:cNvPr id="10" name="Rounded Rectangle 80">
            <a:extLst>
              <a:ext uri="{FF2B5EF4-FFF2-40B4-BE49-F238E27FC236}">
                <a16:creationId xmlns:a16="http://schemas.microsoft.com/office/drawing/2014/main" xmlns="" id="{22218907-71DE-4D88-9AB0-87F7E5387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38" y="1504638"/>
            <a:ext cx="8645420" cy="500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449263" indent="-449263" algn="r" rtl="1" eaLnBrk="0" hangingPunct="0">
              <a:lnSpc>
                <a:spcPct val="93000"/>
              </a:lnSpc>
              <a:spcBef>
                <a:spcPct val="50000"/>
              </a:spcBef>
              <a:buClr>
                <a:srgbClr val="990000"/>
              </a:buClr>
              <a:buSzPct val="100000"/>
            </a:pPr>
            <a:r>
              <a:rPr lang="ar-EG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دعم القطاع الحكومي المصري في تنفيذ المشاريع القومية المتعلقة بنظم المعلومات الجغرافية</a:t>
            </a:r>
            <a:endParaRPr lang="en-US" sz="2000" b="1" kern="0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1" name="Rounded Rectangle 80">
            <a:extLst>
              <a:ext uri="{FF2B5EF4-FFF2-40B4-BE49-F238E27FC236}">
                <a16:creationId xmlns:a16="http://schemas.microsoft.com/office/drawing/2014/main" xmlns="" id="{164205AC-7380-4B88-8009-A1FD9949C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38" y="2361888"/>
            <a:ext cx="8645420" cy="8572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449263" indent="-449263" algn="r" rtl="1" eaLnBrk="0" hangingPunct="0">
              <a:lnSpc>
                <a:spcPct val="93000"/>
              </a:lnSpc>
              <a:spcBef>
                <a:spcPct val="50000"/>
              </a:spcBef>
              <a:buClr>
                <a:srgbClr val="990000"/>
              </a:buClr>
              <a:buSzPct val="100000"/>
            </a:pPr>
            <a:r>
              <a:rPr lang="ar-EG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دعم وتشجيع القطاع الخاص للاستثمار في مجال تكنولوجيا نظم المعلومات الجغرافية لتطوير </a:t>
            </a:r>
          </a:p>
          <a:p>
            <a:pPr marL="449263" indent="-449263" algn="r" rtl="1" eaLnBrk="0" hangingPunct="0">
              <a:lnSpc>
                <a:spcPct val="93000"/>
              </a:lnSpc>
              <a:spcBef>
                <a:spcPct val="50000"/>
              </a:spcBef>
              <a:buClr>
                <a:srgbClr val="990000"/>
              </a:buClr>
              <a:buSzPct val="100000"/>
            </a:pPr>
            <a:r>
              <a:rPr lang="ar-EG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تطبيقات تسهل تقديم الخدمات الحكومية للمواطنين ولمزيد أيضا من فرص العمل في هذا المجال</a:t>
            </a:r>
            <a:endParaRPr lang="en-US" sz="2000" b="1" kern="0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2" name="Rounded Rectangle 80">
            <a:extLst>
              <a:ext uri="{FF2B5EF4-FFF2-40B4-BE49-F238E27FC236}">
                <a16:creationId xmlns:a16="http://schemas.microsoft.com/office/drawing/2014/main" xmlns="" id="{453CA9A9-FBE0-497A-B6CD-BE576532C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38" y="3576326"/>
            <a:ext cx="8645420" cy="8667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449263" indent="-449263" algn="r" rtl="1" eaLnBrk="0" hangingPunct="0">
              <a:lnSpc>
                <a:spcPct val="93000"/>
              </a:lnSpc>
              <a:spcBef>
                <a:spcPct val="50000"/>
              </a:spcBef>
              <a:buClr>
                <a:srgbClr val="990000"/>
              </a:buClr>
              <a:buSzPct val="100000"/>
            </a:pPr>
            <a:r>
              <a:rPr lang="ar-EG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تكامل التطبيقات وتسهيل تبادل البيانات والمعلومات الجغرافية وتوحيدها بين مختلف الجهات</a:t>
            </a:r>
          </a:p>
          <a:p>
            <a:pPr marL="449263" indent="-449263" algn="r" rtl="1" eaLnBrk="0" hangingPunct="0">
              <a:lnSpc>
                <a:spcPct val="93000"/>
              </a:lnSpc>
              <a:spcBef>
                <a:spcPct val="50000"/>
              </a:spcBef>
              <a:buClr>
                <a:srgbClr val="990000"/>
              </a:buClr>
              <a:buSzPct val="100000"/>
            </a:pPr>
            <a:r>
              <a:rPr lang="ar-EG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الحكومية</a:t>
            </a:r>
            <a:endParaRPr lang="en-US" sz="2000" b="1" kern="0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3" name="Rounded Rectangle 80">
            <a:extLst>
              <a:ext uri="{FF2B5EF4-FFF2-40B4-BE49-F238E27FC236}">
                <a16:creationId xmlns:a16="http://schemas.microsoft.com/office/drawing/2014/main" xmlns="" id="{51D20C99-232A-4F42-B3BE-3DD8DF577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38" y="4732026"/>
            <a:ext cx="8645420" cy="5000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449263" indent="-449263" algn="r" rtl="1" eaLnBrk="0" hangingPunct="0">
              <a:lnSpc>
                <a:spcPct val="93000"/>
              </a:lnSpc>
              <a:spcBef>
                <a:spcPct val="50000"/>
              </a:spcBef>
              <a:buClr>
                <a:srgbClr val="990000"/>
              </a:buClr>
              <a:buSzPct val="100000"/>
            </a:pPr>
            <a:r>
              <a:rPr lang="ar-EG" sz="2000" b="1" ker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توليد أفكار جديدة لتشجيع سوق نظم المعلومات الجغرافية</a:t>
            </a:r>
            <a:endParaRPr lang="en-US" sz="2000" b="1" kern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xmlns="" id="{A59D5CEA-9F3E-4925-9883-983C18B71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38" y="5517838"/>
            <a:ext cx="8645420" cy="571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449263" indent="-449263" algn="r" rtl="1" eaLnBrk="0" hangingPunct="0">
              <a:lnSpc>
                <a:spcPct val="93000"/>
              </a:lnSpc>
              <a:spcBef>
                <a:spcPct val="50000"/>
              </a:spcBef>
              <a:buClr>
                <a:srgbClr val="990000"/>
              </a:buClr>
              <a:buSzPct val="100000"/>
            </a:pPr>
            <a:r>
              <a:rPr lang="ar-EG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بناء كفاءات مؤهلة لتطوير مجال نظم المعلومات الجغرافية في مصر</a:t>
            </a:r>
            <a:endParaRPr lang="en-US" sz="2000" b="1" kern="0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/>
              <a:t>تطوير منظومة الأوقاف المصرية</a:t>
            </a:r>
            <a:endParaRPr lang="en-US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BBC8F10D-DD9B-4AE4-838E-099B09C62469}"/>
              </a:ext>
            </a:extLst>
          </p:cNvPr>
          <p:cNvSpPr/>
          <p:nvPr/>
        </p:nvSpPr>
        <p:spPr>
          <a:xfrm>
            <a:off x="6852128" y="2356229"/>
            <a:ext cx="1774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E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حصر الأراضي الزراعية</a:t>
            </a:r>
          </a:p>
          <a:p>
            <a:pPr algn="ctr" rtl="1"/>
            <a:r>
              <a:rPr lang="ar-E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والأملاك</a:t>
            </a: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xmlns="" id="{990D0D32-BD1A-4A4D-B9DD-E147E783F3F6}"/>
              </a:ext>
            </a:extLst>
          </p:cNvPr>
          <p:cNvGrpSpPr/>
          <p:nvPr/>
        </p:nvGrpSpPr>
        <p:grpSpPr>
          <a:xfrm>
            <a:off x="4099837" y="976859"/>
            <a:ext cx="1806288" cy="2456022"/>
            <a:chOff x="4205217" y="1928802"/>
            <a:chExt cx="1806288" cy="2456022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FF25ABEF-4797-429E-AC18-9FAB7044AAD1}"/>
                </a:ext>
              </a:extLst>
            </p:cNvPr>
            <p:cNvSpPr/>
            <p:nvPr/>
          </p:nvSpPr>
          <p:spPr>
            <a:xfrm>
              <a:off x="4205217" y="3553827"/>
              <a:ext cx="180628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SA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الحفاظ علي</a:t>
              </a:r>
              <a:r>
                <a:rPr lang="ar-EG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ar-SA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موارد</a:t>
              </a:r>
              <a:r>
                <a:rPr lang="ar-EG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ar-SA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ل</a:t>
              </a:r>
              <a:r>
                <a:rPr lang="ar-EG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وقف</a:t>
              </a:r>
            </a:p>
            <a:p>
              <a:pPr algn="ctr" rtl="1"/>
              <a:r>
                <a:rPr lang="ar-EG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(أراضي زراعية</a:t>
              </a:r>
            </a:p>
            <a:p>
              <a:pPr algn="ctr" rtl="1"/>
              <a:r>
                <a:rPr lang="ar-EG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وأملاك)</a:t>
              </a:r>
              <a:endPara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8" name="Picture 147" descr="عقد2.jpg">
              <a:extLst>
                <a:ext uri="{FF2B5EF4-FFF2-40B4-BE49-F238E27FC236}">
                  <a16:creationId xmlns:a16="http://schemas.microsoft.com/office/drawing/2014/main" xmlns="" id="{7DB9457E-6B03-4FB1-BDFE-BDF99CB8F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02934" y="1928802"/>
              <a:ext cx="1145319" cy="15830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5D7E0319-67AB-410E-B714-131DC9D3586B}"/>
              </a:ext>
            </a:extLst>
          </p:cNvPr>
          <p:cNvGrpSpPr/>
          <p:nvPr/>
        </p:nvGrpSpPr>
        <p:grpSpPr>
          <a:xfrm>
            <a:off x="674558" y="1515044"/>
            <a:ext cx="2803160" cy="1442031"/>
            <a:chOff x="458467" y="4357694"/>
            <a:chExt cx="2803160" cy="1442031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xmlns="" id="{B1652551-A27F-4583-A9CA-90CDC03CE0EB}"/>
                </a:ext>
              </a:extLst>
            </p:cNvPr>
            <p:cNvGrpSpPr/>
            <p:nvPr/>
          </p:nvGrpSpPr>
          <p:grpSpPr>
            <a:xfrm>
              <a:off x="1500166" y="4605350"/>
              <a:ext cx="1219199" cy="609600"/>
              <a:chOff x="-2286048" y="4513655"/>
              <a:chExt cx="1482719" cy="1399749"/>
            </a:xfrm>
          </p:grpSpPr>
          <p:pic>
            <p:nvPicPr>
              <p:cNvPr id="155" name="Picture 25">
                <a:extLst>
                  <a:ext uri="{FF2B5EF4-FFF2-40B4-BE49-F238E27FC236}">
                    <a16:creationId xmlns:a16="http://schemas.microsoft.com/office/drawing/2014/main" xmlns="" id="{8EB2CC2B-5BCF-47D6-9547-E5196973FB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-2286048" y="4513655"/>
                <a:ext cx="1482719" cy="1399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6" name="Text Box 26">
                <a:extLst>
                  <a:ext uri="{FF2B5EF4-FFF2-40B4-BE49-F238E27FC236}">
                    <a16:creationId xmlns:a16="http://schemas.microsoft.com/office/drawing/2014/main" xmlns="" id="{EDF52E2B-B3CD-4A27-BAD8-9AA2159436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591018" y="5169792"/>
                <a:ext cx="768555" cy="7067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ar-EG" sz="1400" b="1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2000</a:t>
                </a:r>
                <a:endParaRPr lang="en-US" sz="1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xmlns="" id="{0E97D0F5-BDB5-42A4-867D-D8483952ABAB}"/>
                </a:ext>
              </a:extLst>
            </p:cNvPr>
            <p:cNvGrpSpPr/>
            <p:nvPr/>
          </p:nvGrpSpPr>
          <p:grpSpPr>
            <a:xfrm>
              <a:off x="1357290" y="4357694"/>
              <a:ext cx="1219199" cy="609600"/>
              <a:chOff x="-2286048" y="4929198"/>
              <a:chExt cx="1482719" cy="1399749"/>
            </a:xfrm>
          </p:grpSpPr>
          <p:pic>
            <p:nvPicPr>
              <p:cNvPr id="153" name="Picture 25">
                <a:extLst>
                  <a:ext uri="{FF2B5EF4-FFF2-40B4-BE49-F238E27FC236}">
                    <a16:creationId xmlns:a16="http://schemas.microsoft.com/office/drawing/2014/main" xmlns="" id="{3287DAC3-E85D-480C-A15E-F1EAF2179B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-2286048" y="4929198"/>
                <a:ext cx="1482719" cy="1399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4" name="Text Box 26">
                <a:extLst>
                  <a:ext uri="{FF2B5EF4-FFF2-40B4-BE49-F238E27FC236}">
                    <a16:creationId xmlns:a16="http://schemas.microsoft.com/office/drawing/2014/main" xmlns="" id="{E3BB55B1-115F-45E7-892F-D4469DBF19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591018" y="5585335"/>
                <a:ext cx="768555" cy="7067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ar-EG" sz="1400" b="1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2016</a:t>
                </a:r>
                <a:endParaRPr lang="en-US" sz="1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237F4539-0C3B-4A93-AA13-9A7897CB1834}"/>
                </a:ext>
              </a:extLst>
            </p:cNvPr>
            <p:cNvSpPr/>
            <p:nvPr/>
          </p:nvSpPr>
          <p:spPr>
            <a:xfrm>
              <a:off x="458467" y="5214950"/>
              <a:ext cx="28031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حصر التعديات علي الأراضي الزراعية والحفاظ علي الرقعة الزراعية</a:t>
              </a:r>
              <a:endPara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xmlns="" id="{7D77AACE-B8C1-4EC2-87B0-41A647E4304E}"/>
              </a:ext>
            </a:extLst>
          </p:cNvPr>
          <p:cNvGrpSpPr/>
          <p:nvPr/>
        </p:nvGrpSpPr>
        <p:grpSpPr>
          <a:xfrm>
            <a:off x="2736955" y="4093852"/>
            <a:ext cx="1785950" cy="1419648"/>
            <a:chOff x="1071538" y="2990848"/>
            <a:chExt cx="1785950" cy="1419648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xmlns="" id="{263F3575-C876-4CA7-A928-31A973F3D8FC}"/>
                </a:ext>
              </a:extLst>
            </p:cNvPr>
            <p:cNvSpPr/>
            <p:nvPr/>
          </p:nvSpPr>
          <p:spPr>
            <a:xfrm>
              <a:off x="1071538" y="4071942"/>
              <a:ext cx="178595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بناء كوادر فنية مدربة</a:t>
              </a:r>
              <a:endPara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9" name="Picture 158" descr="training.bmp">
              <a:extLst>
                <a:ext uri="{FF2B5EF4-FFF2-40B4-BE49-F238E27FC236}">
                  <a16:creationId xmlns:a16="http://schemas.microsoft.com/office/drawing/2014/main" xmlns="" id="{F2CE77D6-94CC-4CC4-A0C1-898801944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9280" y="2990848"/>
              <a:ext cx="1090467" cy="9251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xmlns="" id="{8814B088-C624-4E0E-8CE5-DCA9606DD50C}"/>
              </a:ext>
            </a:extLst>
          </p:cNvPr>
          <p:cNvGrpSpPr/>
          <p:nvPr/>
        </p:nvGrpSpPr>
        <p:grpSpPr>
          <a:xfrm>
            <a:off x="4982204" y="3973754"/>
            <a:ext cx="1666776" cy="1738393"/>
            <a:chOff x="4096826" y="-701942"/>
            <a:chExt cx="1666776" cy="1738393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xmlns="" id="{8A1B28F6-8823-412B-B569-6B4C6B2E5038}"/>
                </a:ext>
              </a:extLst>
            </p:cNvPr>
            <p:cNvSpPr/>
            <p:nvPr/>
          </p:nvSpPr>
          <p:spPr>
            <a:xfrm>
              <a:off x="4096826" y="451676"/>
              <a:ext cx="16667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EG" sz="1600" b="1" dirty="0">
                  <a:solidFill>
                    <a:prstClr val="black"/>
                  </a:solidFill>
                  <a:latin typeface="Cambria" pitchFamily="18" charset="0"/>
                  <a:cs typeface="Arial" pitchFamily="34" charset="0"/>
                </a:rPr>
                <a:t>المساهمة في تعظيم عوائد الاستثمار</a:t>
              </a:r>
              <a:endParaRPr lang="en-US" sz="1600" b="1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endParaRPr>
            </a:p>
          </p:txBody>
        </p:sp>
        <p:pic>
          <p:nvPicPr>
            <p:cNvPr id="162" name="Picture 161" descr="money3.jpg">
              <a:extLst>
                <a:ext uri="{FF2B5EF4-FFF2-40B4-BE49-F238E27FC236}">
                  <a16:creationId xmlns:a16="http://schemas.microsoft.com/office/drawing/2014/main" xmlns="" id="{B52BDA07-6DCC-4210-A32B-885C576E0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8715" y="-701942"/>
              <a:ext cx="1142999" cy="976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63" name="Picture 162">
            <a:extLst>
              <a:ext uri="{FF2B5EF4-FFF2-40B4-BE49-F238E27FC236}">
                <a16:creationId xmlns:a16="http://schemas.microsoft.com/office/drawing/2014/main" xmlns="" id="{B09202B0-3257-4281-8F09-AC6A41066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50" y="1288399"/>
            <a:ext cx="1368152" cy="1024793"/>
          </a:xfrm>
          <a:prstGeom prst="rect">
            <a:avLst/>
          </a:prstGeom>
        </p:spPr>
      </p:pic>
      <p:grpSp>
        <p:nvGrpSpPr>
          <p:cNvPr id="164" name="Group 163">
            <a:extLst>
              <a:ext uri="{FF2B5EF4-FFF2-40B4-BE49-F238E27FC236}">
                <a16:creationId xmlns:a16="http://schemas.microsoft.com/office/drawing/2014/main" xmlns="" id="{CAEF40BF-EC8A-4510-B6D7-EEDBBA76C409}"/>
              </a:ext>
            </a:extLst>
          </p:cNvPr>
          <p:cNvGrpSpPr/>
          <p:nvPr/>
        </p:nvGrpSpPr>
        <p:grpSpPr>
          <a:xfrm>
            <a:off x="6899066" y="3882491"/>
            <a:ext cx="1785950" cy="1984615"/>
            <a:chOff x="873956" y="3307430"/>
            <a:chExt cx="1785950" cy="1984615"/>
          </a:xfrm>
        </p:grpSpPr>
        <p:pic>
          <p:nvPicPr>
            <p:cNvPr id="165" name="Picture 164" descr="change det.bmp">
              <a:extLst>
                <a:ext uri="{FF2B5EF4-FFF2-40B4-BE49-F238E27FC236}">
                  <a16:creationId xmlns:a16="http://schemas.microsoft.com/office/drawing/2014/main" xmlns="" id="{2E7BA485-641C-4E49-88B5-CA5C5FB25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7694" y="3307430"/>
              <a:ext cx="1383861" cy="10365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70582AC5-3113-44A8-9ED3-6932D56F53E8}"/>
                </a:ext>
              </a:extLst>
            </p:cNvPr>
            <p:cNvSpPr/>
            <p:nvPr/>
          </p:nvSpPr>
          <p:spPr>
            <a:xfrm>
              <a:off x="873956" y="4461048"/>
              <a:ext cx="17859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توفير الية لتسعير الأراضي بالاعتماد علي نظام معلومات جغرافي</a:t>
              </a:r>
              <a:endPara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xmlns="" id="{477C24CE-1FCE-4A93-91FC-B3F2D678F52F}"/>
              </a:ext>
            </a:extLst>
          </p:cNvPr>
          <p:cNvGrpSpPr/>
          <p:nvPr/>
        </p:nvGrpSpPr>
        <p:grpSpPr>
          <a:xfrm>
            <a:off x="820093" y="4061113"/>
            <a:ext cx="1785950" cy="1642124"/>
            <a:chOff x="347650" y="3438451"/>
            <a:chExt cx="1785950" cy="1642124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xmlns="" id="{DF3074A6-D432-4891-B3AF-0E4C4D05A474}"/>
                </a:ext>
              </a:extLst>
            </p:cNvPr>
            <p:cNvSpPr/>
            <p:nvPr/>
          </p:nvSpPr>
          <p:spPr>
            <a:xfrm>
              <a:off x="347650" y="4495800"/>
              <a:ext cx="178595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sz="1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المساهمة في دعم اتخاذ القرار</a:t>
              </a:r>
              <a:endPara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BE13E3D2-AE12-475D-80B6-1547798CB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47" y="3438451"/>
              <a:ext cx="1208153" cy="904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53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/>
              <a:t>تطوير منظومة الأوقاف المصرية</a:t>
            </a:r>
            <a:endParaRPr lang="en-US" dirty="0"/>
          </a:p>
        </p:txBody>
      </p:sp>
      <p:sp>
        <p:nvSpPr>
          <p:cNvPr id="81" name="AutoShape 2"/>
          <p:cNvSpPr>
            <a:spLocks noChangeArrowheads="1"/>
          </p:cNvSpPr>
          <p:nvPr/>
        </p:nvSpPr>
        <p:spPr bwMode="auto">
          <a:xfrm>
            <a:off x="2286000" y="2586435"/>
            <a:ext cx="2133600" cy="2256093"/>
          </a:xfrm>
          <a:prstGeom prst="flowChartMagneticDisk">
            <a:avLst/>
          </a:prstGeom>
          <a:solidFill>
            <a:srgbClr val="800000">
              <a:alpha val="30196"/>
            </a:srgbClr>
          </a:solidFill>
          <a:ln w="19050">
            <a:solidFill>
              <a:sysClr val="window" lastClr="FFFFFF"/>
            </a:solidFill>
            <a:round/>
            <a:headEnd/>
            <a:tailEnd/>
          </a:ln>
        </p:spPr>
        <p:txBody>
          <a:bodyPr wrap="square" anchor="t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76200" y="2536272"/>
            <a:ext cx="1676401" cy="3129365"/>
            <a:chOff x="76200" y="2536272"/>
            <a:chExt cx="1676401" cy="3129365"/>
          </a:xfrm>
        </p:grpSpPr>
        <p:grpSp>
          <p:nvGrpSpPr>
            <p:cNvPr id="83" name="Group 82"/>
            <p:cNvGrpSpPr/>
            <p:nvPr/>
          </p:nvGrpSpPr>
          <p:grpSpPr>
            <a:xfrm>
              <a:off x="76200" y="2536272"/>
              <a:ext cx="1676401" cy="3129365"/>
              <a:chOff x="76200" y="2536272"/>
              <a:chExt cx="1676401" cy="3129365"/>
            </a:xfrm>
          </p:grpSpPr>
          <p:sp>
            <p:nvSpPr>
              <p:cNvPr id="85" name="Rounded Rectangle 13">
                <a:hlinkClick r:id="" action="ppaction://noaction"/>
              </p:cNvPr>
              <p:cNvSpPr/>
              <p:nvPr/>
            </p:nvSpPr>
            <p:spPr>
              <a:xfrm>
                <a:off x="76201" y="2665191"/>
                <a:ext cx="1676400" cy="3000446"/>
              </a:xfrm>
              <a:prstGeom prst="roundRect">
                <a:avLst>
                  <a:gd name="adj" fmla="val 0"/>
                </a:avLst>
              </a:prstGeom>
              <a:gradFill rotWithShape="1">
                <a:gsLst>
                  <a:gs pos="0">
                    <a:srgbClr val="A5C249">
                      <a:tint val="70000"/>
                      <a:satMod val="130000"/>
                    </a:srgbClr>
                  </a:gs>
                  <a:gs pos="43000">
                    <a:srgbClr val="A5C249">
                      <a:tint val="44000"/>
                      <a:satMod val="165000"/>
                    </a:srgbClr>
                  </a:gs>
                  <a:gs pos="93000">
                    <a:srgbClr val="A5C249">
                      <a:tint val="15000"/>
                      <a:satMod val="165000"/>
                    </a:srgbClr>
                  </a:gs>
                  <a:gs pos="100000">
                    <a:srgbClr val="A5C249">
                      <a:tint val="5000"/>
                      <a:satMod val="250000"/>
                    </a:srgb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rgbClr val="A5C249"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rgbClr val="A5C249">
                    <a:shade val="9000"/>
                    <a:satMod val="105000"/>
                    <a:alpha val="4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cs typeface="Arial" pitchFamily="34" charset="0"/>
                </a:endParaRPr>
              </a:p>
            </p:txBody>
          </p:sp>
          <p:sp>
            <p:nvSpPr>
              <p:cNvPr id="86" name="Rounded Rectangle 28"/>
              <p:cNvSpPr/>
              <p:nvPr/>
            </p:nvSpPr>
            <p:spPr>
              <a:xfrm>
                <a:off x="228600" y="3055831"/>
                <a:ext cx="1394569" cy="399032"/>
              </a:xfrm>
              <a:prstGeom prst="roundRect">
                <a:avLst>
                  <a:gd name="adj" fmla="val 0"/>
                </a:avLst>
              </a:prstGeom>
              <a:gradFill rotWithShape="1">
                <a:gsLst>
                  <a:gs pos="0">
                    <a:srgbClr val="297FD5">
                      <a:shade val="51000"/>
                      <a:satMod val="130000"/>
                    </a:srgbClr>
                  </a:gs>
                  <a:gs pos="80000">
                    <a:srgbClr val="297FD5">
                      <a:shade val="93000"/>
                      <a:satMod val="130000"/>
                    </a:srgbClr>
                  </a:gs>
                  <a:gs pos="100000">
                    <a:srgbClr val="297FD5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297FD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EG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ميكنة دورات العمل</a:t>
                </a: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Rounded Rectangle 28"/>
              <p:cNvSpPr/>
              <p:nvPr/>
            </p:nvSpPr>
            <p:spPr>
              <a:xfrm>
                <a:off x="76200" y="2536272"/>
                <a:ext cx="1676399" cy="435528"/>
              </a:xfrm>
              <a:prstGeom prst="roundRect">
                <a:avLst>
                  <a:gd name="adj" fmla="val 0"/>
                </a:avLst>
              </a:prstGeom>
              <a:gradFill rotWithShape="1">
                <a:gsLst>
                  <a:gs pos="0">
                    <a:srgbClr val="A5C249">
                      <a:tint val="70000"/>
                      <a:satMod val="130000"/>
                    </a:srgbClr>
                  </a:gs>
                  <a:gs pos="43000">
                    <a:srgbClr val="A5C249">
                      <a:tint val="44000"/>
                      <a:satMod val="165000"/>
                    </a:srgbClr>
                  </a:gs>
                  <a:gs pos="93000">
                    <a:srgbClr val="A5C249">
                      <a:tint val="15000"/>
                      <a:satMod val="165000"/>
                    </a:srgbClr>
                  </a:gs>
                  <a:gs pos="100000">
                    <a:srgbClr val="A5C249">
                      <a:tint val="5000"/>
                      <a:satMod val="250000"/>
                    </a:srgbClr>
                  </a:gs>
                </a:gsLst>
                <a:path path="circle">
                  <a:fillToRect l="50000" t="130000" r="50000" b="-30000"/>
                </a:path>
              </a:gradFill>
              <a:ln w="9525" cap="flat" cmpd="sng" algn="ctr">
                <a:solidFill>
                  <a:srgbClr val="A5C249">
                    <a:shade val="50000"/>
                    <a:satMod val="103000"/>
                  </a:srgbClr>
                </a:solidFill>
                <a:prstDash val="solid"/>
              </a:ln>
              <a:effectLst>
                <a:outerShdw blurRad="57150" dist="38100" dir="5400000" algn="ctr" rotWithShape="0">
                  <a:srgbClr val="A5C249">
                    <a:shade val="9000"/>
                    <a:satMod val="105000"/>
                    <a:alpha val="4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EG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itchFamily="18" charset="0"/>
                    <a:cs typeface="Arial" pitchFamily="34" charset="0"/>
                  </a:rPr>
                  <a:t>التطبيقات</a:t>
                </a:r>
                <a:endPara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cs typeface="Arial" pitchFamily="34" charset="0"/>
                </a:endParaRPr>
              </a:p>
            </p:txBody>
          </p:sp>
          <p:sp>
            <p:nvSpPr>
              <p:cNvPr id="88" name="Rounded Rectangle 28"/>
              <p:cNvSpPr/>
              <p:nvPr/>
            </p:nvSpPr>
            <p:spPr>
              <a:xfrm>
                <a:off x="231118" y="3505200"/>
                <a:ext cx="1394569" cy="399032"/>
              </a:xfrm>
              <a:prstGeom prst="roundRect">
                <a:avLst>
                  <a:gd name="adj" fmla="val 0"/>
                </a:avLst>
              </a:prstGeom>
              <a:gradFill rotWithShape="1">
                <a:gsLst>
                  <a:gs pos="0">
                    <a:srgbClr val="297FD5">
                      <a:shade val="51000"/>
                      <a:satMod val="130000"/>
                    </a:srgbClr>
                  </a:gs>
                  <a:gs pos="80000">
                    <a:srgbClr val="297FD5">
                      <a:shade val="93000"/>
                      <a:satMod val="130000"/>
                    </a:srgbClr>
                  </a:gs>
                  <a:gs pos="100000">
                    <a:srgbClr val="297FD5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297FD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EG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التحصيلات</a:t>
                </a: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Rounded Rectangle 28"/>
              <p:cNvSpPr/>
              <p:nvPr/>
            </p:nvSpPr>
            <p:spPr>
              <a:xfrm>
                <a:off x="231118" y="3962400"/>
                <a:ext cx="1394569" cy="399032"/>
              </a:xfrm>
              <a:prstGeom prst="roundRect">
                <a:avLst>
                  <a:gd name="adj" fmla="val 0"/>
                </a:avLst>
              </a:prstGeom>
              <a:gradFill rotWithShape="1">
                <a:gsLst>
                  <a:gs pos="0">
                    <a:srgbClr val="297FD5">
                      <a:shade val="51000"/>
                      <a:satMod val="130000"/>
                    </a:srgbClr>
                  </a:gs>
                  <a:gs pos="80000">
                    <a:srgbClr val="297FD5">
                      <a:shade val="93000"/>
                      <a:satMod val="130000"/>
                    </a:srgbClr>
                  </a:gs>
                  <a:gs pos="100000">
                    <a:srgbClr val="297FD5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297FD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EG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التسعير</a:t>
                </a: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Rounded Rectangle 28"/>
              <p:cNvSpPr/>
              <p:nvPr/>
            </p:nvSpPr>
            <p:spPr>
              <a:xfrm>
                <a:off x="231118" y="4419600"/>
                <a:ext cx="1394569" cy="399032"/>
              </a:xfrm>
              <a:prstGeom prst="roundRect">
                <a:avLst>
                  <a:gd name="adj" fmla="val 0"/>
                </a:avLst>
              </a:prstGeom>
              <a:gradFill rotWithShape="1">
                <a:gsLst>
                  <a:gs pos="0">
                    <a:srgbClr val="297FD5">
                      <a:shade val="51000"/>
                      <a:satMod val="130000"/>
                    </a:srgbClr>
                  </a:gs>
                  <a:gs pos="80000">
                    <a:srgbClr val="297FD5">
                      <a:shade val="93000"/>
                      <a:satMod val="130000"/>
                    </a:srgbClr>
                  </a:gs>
                  <a:gs pos="100000">
                    <a:srgbClr val="297FD5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297FD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EG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الأرشفة</a:t>
                </a: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4" name="Rounded Rectangle 28"/>
            <p:cNvSpPr/>
            <p:nvPr/>
          </p:nvSpPr>
          <p:spPr>
            <a:xfrm>
              <a:off x="228600" y="4894627"/>
              <a:ext cx="1394569" cy="399032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297FD5">
                    <a:shade val="51000"/>
                    <a:satMod val="130000"/>
                  </a:srgbClr>
                </a:gs>
                <a:gs pos="80000">
                  <a:srgbClr val="297FD5">
                    <a:shade val="93000"/>
                    <a:satMod val="130000"/>
                  </a:srgbClr>
                </a:gs>
                <a:gs pos="100000">
                  <a:srgbClr val="297FD5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297FD5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البوابة الجغرافية</a:t>
              </a:r>
              <a:endPara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91" name="Diagram 90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2" name="Rectangle 3"/>
          <p:cNvSpPr>
            <a:spLocks noChangeArrowheads="1"/>
          </p:cNvSpPr>
          <p:nvPr/>
        </p:nvSpPr>
        <p:spPr bwMode="auto">
          <a:xfrm>
            <a:off x="5791200" y="726141"/>
            <a:ext cx="3124200" cy="5715000"/>
          </a:xfrm>
          <a:prstGeom prst="rect">
            <a:avLst/>
          </a:prstGeom>
          <a:solidFill>
            <a:srgbClr val="297FD5">
              <a:alpha val="39999"/>
            </a:srgbClr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AutoShape 34"/>
          <p:cNvSpPr>
            <a:spLocks noChangeArrowheads="1"/>
          </p:cNvSpPr>
          <p:nvPr/>
        </p:nvSpPr>
        <p:spPr bwMode="auto">
          <a:xfrm>
            <a:off x="4800600" y="4267200"/>
            <a:ext cx="914400" cy="1275670"/>
          </a:xfrm>
          <a:prstGeom prst="flowChartMagneticDisk">
            <a:avLst/>
          </a:prstGeom>
          <a:solidFill>
            <a:srgbClr val="800000">
              <a:alpha val="30196"/>
            </a:srgbClr>
          </a:solidFill>
          <a:ln w="19050">
            <a:solidFill>
              <a:sysClr val="window" lastClr="FFFFFF"/>
            </a:solidFill>
            <a:round/>
            <a:headEnd/>
            <a:tailEnd/>
          </a:ln>
        </p:spPr>
        <p:txBody>
          <a:bodyPr wrap="squar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</a:rPr>
              <a:t>بيانات ملفات الأوقاف</a:t>
            </a:r>
            <a:endParaRPr kumimoji="0" lang="en-US" sz="11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94" name="AutoShape 33"/>
          <p:cNvSpPr>
            <a:spLocks noChangeArrowheads="1"/>
          </p:cNvSpPr>
          <p:nvPr/>
        </p:nvSpPr>
        <p:spPr bwMode="auto">
          <a:xfrm>
            <a:off x="838200" y="1299336"/>
            <a:ext cx="838200" cy="1255605"/>
          </a:xfrm>
          <a:prstGeom prst="flowChartMagneticDisk">
            <a:avLst/>
          </a:prstGeom>
          <a:solidFill>
            <a:srgbClr val="800000">
              <a:alpha val="30196"/>
            </a:srgbClr>
          </a:solidFill>
          <a:ln w="19050">
            <a:solidFill>
              <a:sysClr val="window" lastClr="FFFFFF"/>
            </a:solidFill>
            <a:round/>
            <a:headEnd/>
            <a:tailEnd/>
          </a:ln>
        </p:spPr>
        <p:txBody>
          <a:bodyPr wrap="squar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</a:rPr>
              <a:t>البيانات الجغرافية</a:t>
            </a:r>
            <a:endParaRPr kumimoji="0" lang="en-US" sz="11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5" name="Picture 6" descr="fin_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838597"/>
            <a:ext cx="2438400" cy="20447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96" name="Rounded Rectangle 9"/>
          <p:cNvSpPr>
            <a:spLocks noChangeArrowheads="1"/>
          </p:cNvSpPr>
          <p:nvPr/>
        </p:nvSpPr>
        <p:spPr bwMode="auto">
          <a:xfrm>
            <a:off x="6248400" y="3124200"/>
            <a:ext cx="2286000" cy="381000"/>
          </a:xfrm>
          <a:prstGeom prst="roundRect">
            <a:avLst>
              <a:gd name="adj" fmla="val 16667"/>
            </a:avLst>
          </a:prstGeom>
          <a:solidFill>
            <a:srgbClr val="629DD1">
              <a:alpha val="50000"/>
            </a:srgbClr>
          </a:solidFill>
          <a:ln w="38100" algn="ctr">
            <a:solidFill>
              <a:sysClr val="window" lastClr="FFFFFF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marL="449263" marR="0" lvl="0" indent="-449263" algn="ctr" defTabSz="914400" rtl="1" eaLnBrk="0" fontAlgn="base" latinLnBrk="0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ar-EG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خريطة أساس لأملاك الأوقاف</a:t>
            </a:r>
            <a:endParaRPr kumimoji="0" lang="ar-SA" sz="1400" b="1" i="0" u="sng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7" name="Group 9"/>
          <p:cNvGrpSpPr>
            <a:grpSpLocks/>
          </p:cNvGrpSpPr>
          <p:nvPr/>
        </p:nvGrpSpPr>
        <p:grpSpPr bwMode="auto">
          <a:xfrm>
            <a:off x="6096000" y="3904202"/>
            <a:ext cx="2438400" cy="1851138"/>
            <a:chOff x="3600" y="2486"/>
            <a:chExt cx="1728" cy="1306"/>
          </a:xfrm>
        </p:grpSpPr>
        <p:pic>
          <p:nvPicPr>
            <p:cNvPr id="98" name="Picture 7" descr="Picture2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10638" t="25905" r="12766"/>
            <a:stretch/>
          </p:blipFill>
          <p:spPr bwMode="auto">
            <a:xfrm>
              <a:off x="3600" y="2486"/>
              <a:ext cx="1728" cy="1306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99" name="Rectangle 6"/>
            <p:cNvSpPr>
              <a:spLocks noChangeArrowheads="1"/>
            </p:cNvSpPr>
            <p:nvPr/>
          </p:nvSpPr>
          <p:spPr bwMode="auto">
            <a:xfrm>
              <a:off x="3682" y="2661"/>
              <a:ext cx="409" cy="256"/>
            </a:xfrm>
            <a:prstGeom prst="rect">
              <a:avLst/>
            </a:prstGeom>
            <a:solidFill>
              <a:sysClr val="window" lastClr="FFFFFF"/>
            </a:solidFill>
            <a:ln w="2857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0" name="Rounded Rectangle 9"/>
          <p:cNvSpPr>
            <a:spLocks noChangeArrowheads="1"/>
          </p:cNvSpPr>
          <p:nvPr/>
        </p:nvSpPr>
        <p:spPr bwMode="auto">
          <a:xfrm>
            <a:off x="6248400" y="5936316"/>
            <a:ext cx="2286000" cy="381000"/>
          </a:xfrm>
          <a:prstGeom prst="roundRect">
            <a:avLst>
              <a:gd name="adj" fmla="val 16667"/>
            </a:avLst>
          </a:prstGeom>
          <a:solidFill>
            <a:srgbClr val="629DD1">
              <a:alpha val="50000"/>
            </a:srgbClr>
          </a:solidFill>
          <a:ln w="38100" algn="ctr">
            <a:solidFill>
              <a:sysClr val="window" lastClr="FFFFFF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marL="449263" marR="0" lvl="0" indent="-449263" algn="ctr" defTabSz="914400" rtl="1" eaLnBrk="0" fontAlgn="base" latinLnBrk="0" hangingPunct="0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ar-EG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معالجة بيانات الأوقاف</a:t>
            </a:r>
            <a:endParaRPr kumimoji="0" lang="ar-SA" sz="1400" b="1" i="0" u="sng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1" name="Picture 5" descr="asd.png"/>
          <p:cNvPicPr>
            <a:picLocks noChangeAspect="1"/>
          </p:cNvPicPr>
          <p:nvPr/>
        </p:nvPicPr>
        <p:blipFill>
          <a:blip r:embed="rId9" cstate="print"/>
          <a:srcRect l="14206" t="42857" r="63467" b="40475"/>
          <a:stretch>
            <a:fillRect/>
          </a:stretch>
        </p:blipFill>
        <p:spPr bwMode="auto">
          <a:xfrm>
            <a:off x="7572375" y="1886347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5" descr="asd.png"/>
          <p:cNvPicPr>
            <a:picLocks noChangeAspect="1"/>
          </p:cNvPicPr>
          <p:nvPr/>
        </p:nvPicPr>
        <p:blipFill>
          <a:blip r:embed="rId9" cstate="print"/>
          <a:srcRect l="6088" t="7143" r="8669" b="7143"/>
          <a:stretch>
            <a:fillRect/>
          </a:stretch>
        </p:blipFill>
        <p:spPr bwMode="auto">
          <a:xfrm>
            <a:off x="1653990" y="685800"/>
            <a:ext cx="3200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5" descr="asd.png"/>
          <p:cNvPicPr>
            <a:picLocks noChangeAspect="1"/>
          </p:cNvPicPr>
          <p:nvPr/>
        </p:nvPicPr>
        <p:blipFill>
          <a:blip r:embed="rId9" cstate="print"/>
          <a:srcRect l="22325" t="44974" r="63467" b="40475"/>
          <a:stretch>
            <a:fillRect/>
          </a:stretch>
        </p:blipFill>
        <p:spPr bwMode="auto">
          <a:xfrm>
            <a:off x="7924800" y="1467247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5" descr="asd.png"/>
          <p:cNvPicPr>
            <a:picLocks noChangeAspect="1"/>
          </p:cNvPicPr>
          <p:nvPr/>
        </p:nvPicPr>
        <p:blipFill>
          <a:blip r:embed="rId9" cstate="print"/>
          <a:srcRect l="14206" t="44974" r="71587" b="40475"/>
          <a:stretch>
            <a:fillRect/>
          </a:stretch>
        </p:blipFill>
        <p:spPr bwMode="auto">
          <a:xfrm>
            <a:off x="7848600" y="1105297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5" descr="asd.png"/>
          <p:cNvPicPr>
            <a:picLocks noChangeAspect="1"/>
          </p:cNvPicPr>
          <p:nvPr/>
        </p:nvPicPr>
        <p:blipFill>
          <a:blip r:embed="rId9" cstate="print"/>
          <a:srcRect l="14206" t="33334" r="63467" b="57738"/>
          <a:stretch>
            <a:fillRect/>
          </a:stretch>
        </p:blipFill>
        <p:spPr bwMode="auto">
          <a:xfrm>
            <a:off x="6781800" y="2248297"/>
            <a:ext cx="381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5" descr="asd.png"/>
          <p:cNvPicPr>
            <a:picLocks noChangeAspect="1"/>
          </p:cNvPicPr>
          <p:nvPr/>
        </p:nvPicPr>
        <p:blipFill>
          <a:blip r:embed="rId9" cstate="print"/>
          <a:srcRect l="36533" t="16667" r="45201" b="64285"/>
          <a:stretch>
            <a:fillRect/>
          </a:stretch>
        </p:blipFill>
        <p:spPr bwMode="auto">
          <a:xfrm>
            <a:off x="6324600" y="1886347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5" descr="asd.png"/>
          <p:cNvPicPr>
            <a:picLocks noChangeAspect="1"/>
          </p:cNvPicPr>
          <p:nvPr/>
        </p:nvPicPr>
        <p:blipFill>
          <a:blip r:embed="rId9" cstate="print"/>
          <a:srcRect l="36533" t="33334" r="45201" b="45238"/>
          <a:stretch>
            <a:fillRect/>
          </a:stretch>
        </p:blipFill>
        <p:spPr bwMode="auto">
          <a:xfrm>
            <a:off x="7086600" y="1886347"/>
            <a:ext cx="457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5" descr="asd.png"/>
          <p:cNvPicPr>
            <a:picLocks noChangeAspect="1"/>
          </p:cNvPicPr>
          <p:nvPr/>
        </p:nvPicPr>
        <p:blipFill>
          <a:blip r:embed="rId9" cstate="print"/>
          <a:srcRect l="22325" t="33334" r="63467" b="49205"/>
          <a:stretch>
            <a:fillRect/>
          </a:stretch>
        </p:blipFill>
        <p:spPr bwMode="auto">
          <a:xfrm>
            <a:off x="6457950" y="1476772"/>
            <a:ext cx="4572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" name="Picture 5" descr="asd.png"/>
          <p:cNvPicPr>
            <a:picLocks noChangeAspect="1"/>
          </p:cNvPicPr>
          <p:nvPr/>
        </p:nvPicPr>
        <p:blipFill>
          <a:blip r:embed="rId9" cstate="print"/>
          <a:srcRect l="14206" t="40477" r="63467" b="52380"/>
          <a:stretch>
            <a:fillRect/>
          </a:stretch>
        </p:blipFill>
        <p:spPr bwMode="auto">
          <a:xfrm>
            <a:off x="6553200" y="1105297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" name="Picture 5" descr="asd.png"/>
          <p:cNvPicPr>
            <a:picLocks noChangeAspect="1"/>
          </p:cNvPicPr>
          <p:nvPr/>
        </p:nvPicPr>
        <p:blipFill>
          <a:blip r:embed="rId9" cstate="print"/>
          <a:srcRect l="14206" t="42857" r="63467" b="40475"/>
          <a:stretch>
            <a:fillRect/>
          </a:stretch>
        </p:blipFill>
        <p:spPr bwMode="auto">
          <a:xfrm>
            <a:off x="7924800" y="1886347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5" descr="asd.png"/>
          <p:cNvPicPr>
            <a:picLocks noChangeAspect="1"/>
          </p:cNvPicPr>
          <p:nvPr/>
        </p:nvPicPr>
        <p:blipFill>
          <a:blip r:embed="rId9" cstate="print"/>
          <a:srcRect l="22325" t="44974" r="63467" b="40475"/>
          <a:stretch>
            <a:fillRect/>
          </a:stretch>
        </p:blipFill>
        <p:spPr bwMode="auto">
          <a:xfrm>
            <a:off x="7391400" y="1105297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5" descr="asd.png"/>
          <p:cNvPicPr>
            <a:picLocks noChangeAspect="1"/>
          </p:cNvPicPr>
          <p:nvPr/>
        </p:nvPicPr>
        <p:blipFill>
          <a:blip r:embed="rId9" cstate="print"/>
          <a:srcRect l="14206" t="44974" r="71587" b="40475"/>
          <a:stretch>
            <a:fillRect/>
          </a:stretch>
        </p:blipFill>
        <p:spPr bwMode="auto">
          <a:xfrm>
            <a:off x="7524750" y="1486297"/>
            <a:ext cx="304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5" descr="asd.png"/>
          <p:cNvPicPr>
            <a:picLocks noChangeAspect="1"/>
          </p:cNvPicPr>
          <p:nvPr/>
        </p:nvPicPr>
        <p:blipFill>
          <a:blip r:embed="rId9" cstate="print"/>
          <a:srcRect l="14206" t="33334" r="63467" b="57738"/>
          <a:stretch>
            <a:fillRect/>
          </a:stretch>
        </p:blipFill>
        <p:spPr bwMode="auto">
          <a:xfrm>
            <a:off x="6324600" y="2253060"/>
            <a:ext cx="381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5" descr="asd.png"/>
          <p:cNvPicPr>
            <a:picLocks noChangeAspect="1"/>
          </p:cNvPicPr>
          <p:nvPr/>
        </p:nvPicPr>
        <p:blipFill>
          <a:blip r:embed="rId9" cstate="print"/>
          <a:srcRect l="36533" t="16667" r="45201" b="64285"/>
          <a:stretch>
            <a:fillRect/>
          </a:stretch>
        </p:blipFill>
        <p:spPr bwMode="auto">
          <a:xfrm>
            <a:off x="6696075" y="1886347"/>
            <a:ext cx="3048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5" descr="asd.png"/>
          <p:cNvPicPr>
            <a:picLocks noChangeAspect="1"/>
          </p:cNvPicPr>
          <p:nvPr/>
        </p:nvPicPr>
        <p:blipFill>
          <a:blip r:embed="rId9" cstate="print"/>
          <a:srcRect l="36533" t="33334" r="45201" b="45238"/>
          <a:stretch>
            <a:fillRect/>
          </a:stretch>
        </p:blipFill>
        <p:spPr bwMode="auto">
          <a:xfrm>
            <a:off x="7239000" y="2248297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5" descr="asd.png"/>
          <p:cNvPicPr>
            <a:picLocks noChangeAspect="1"/>
          </p:cNvPicPr>
          <p:nvPr/>
        </p:nvPicPr>
        <p:blipFill>
          <a:blip r:embed="rId9" cstate="print"/>
          <a:srcRect l="22325" t="33334" r="63467" b="49205"/>
          <a:stretch>
            <a:fillRect/>
          </a:stretch>
        </p:blipFill>
        <p:spPr bwMode="auto">
          <a:xfrm>
            <a:off x="7010400" y="1486297"/>
            <a:ext cx="4572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" name="Picture 5" descr="asd.png"/>
          <p:cNvPicPr>
            <a:picLocks noChangeAspect="1"/>
          </p:cNvPicPr>
          <p:nvPr/>
        </p:nvPicPr>
        <p:blipFill>
          <a:blip r:embed="rId9" cstate="print"/>
          <a:srcRect l="14206" t="40477" r="63467" b="52380"/>
          <a:stretch>
            <a:fillRect/>
          </a:stretch>
        </p:blipFill>
        <p:spPr bwMode="auto">
          <a:xfrm>
            <a:off x="6972300" y="1105297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" name="Picture 5" descr="asd.png"/>
          <p:cNvPicPr>
            <a:picLocks noChangeAspect="1"/>
          </p:cNvPicPr>
          <p:nvPr/>
        </p:nvPicPr>
        <p:blipFill>
          <a:blip r:embed="rId9" cstate="print"/>
          <a:srcRect l="14206" t="33334" r="63467" b="57738"/>
          <a:stretch>
            <a:fillRect/>
          </a:stretch>
        </p:blipFill>
        <p:spPr bwMode="auto">
          <a:xfrm>
            <a:off x="7620000" y="2248297"/>
            <a:ext cx="381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5" descr="asd.png"/>
          <p:cNvPicPr>
            <a:picLocks noChangeAspect="1"/>
          </p:cNvPicPr>
          <p:nvPr/>
        </p:nvPicPr>
        <p:blipFill>
          <a:blip r:embed="rId9" cstate="print"/>
          <a:srcRect l="36533" t="33334" r="45201" b="45238"/>
          <a:stretch>
            <a:fillRect/>
          </a:stretch>
        </p:blipFill>
        <p:spPr bwMode="auto">
          <a:xfrm>
            <a:off x="8077200" y="2248297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0" name="Group 119"/>
          <p:cNvGrpSpPr/>
          <p:nvPr/>
        </p:nvGrpSpPr>
        <p:grpSpPr>
          <a:xfrm>
            <a:off x="6100013" y="1828800"/>
            <a:ext cx="757987" cy="917353"/>
            <a:chOff x="7391400" y="955138"/>
            <a:chExt cx="1062787" cy="1565053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00" y="955138"/>
              <a:ext cx="1062787" cy="1257275"/>
            </a:xfrm>
            <a:prstGeom prst="rect">
              <a:avLst/>
            </a:prstGeom>
          </p:spPr>
        </p:pic>
        <p:sp>
          <p:nvSpPr>
            <p:cNvPr id="122" name="Rectangle 121"/>
            <p:cNvSpPr/>
            <p:nvPr/>
          </p:nvSpPr>
          <p:spPr>
            <a:xfrm>
              <a:off x="7467601" y="2212414"/>
              <a:ext cx="8739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ar-EG" sz="1400" b="1" dirty="0" smtClean="0">
                  <a:solidFill>
                    <a:prstClr val="black"/>
                  </a:solidFill>
                  <a:latin typeface="Tahoma" pitchFamily="34" charset="0"/>
                  <a:cs typeface="Arial" panose="020B0604020202020204" pitchFamily="34" charset="0"/>
                </a:rPr>
                <a:t>رفع مساحي</a:t>
              </a:r>
              <a:endPara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143000" y="4267200"/>
            <a:ext cx="2344720" cy="2464795"/>
            <a:chOff x="1389080" y="4929113"/>
            <a:chExt cx="1582720" cy="1905017"/>
          </a:xfrm>
        </p:grpSpPr>
        <p:sp>
          <p:nvSpPr>
            <p:cNvPr id="124" name="Rounded Rectangle 28"/>
            <p:cNvSpPr/>
            <p:nvPr/>
          </p:nvSpPr>
          <p:spPr>
            <a:xfrm>
              <a:off x="1389080" y="4929113"/>
              <a:ext cx="1582720" cy="1905017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A5C249">
                    <a:tint val="70000"/>
                    <a:satMod val="130000"/>
                  </a:srgbClr>
                </a:gs>
                <a:gs pos="43000">
                  <a:srgbClr val="A5C249">
                    <a:tint val="44000"/>
                    <a:satMod val="165000"/>
                  </a:srgbClr>
                </a:gs>
                <a:gs pos="93000">
                  <a:srgbClr val="A5C249">
                    <a:tint val="15000"/>
                    <a:satMod val="165000"/>
                  </a:srgbClr>
                </a:gs>
                <a:gs pos="100000">
                  <a:srgbClr val="A5C24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A5C24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A5C249">
                  <a:shade val="9000"/>
                  <a:satMod val="105000"/>
                  <a:alpha val="48000"/>
                </a:srgbClr>
              </a:outerShdw>
            </a:effectLst>
          </p:spPr>
          <p:txBody>
            <a:bodyPr rtlCol="0" anchor="ctr"/>
            <a:lstStyle/>
            <a:p>
              <a:pPr algn="ctr" rtl="1">
                <a:lnSpc>
                  <a:spcPct val="150000"/>
                </a:lnSpc>
              </a:pPr>
              <a:endParaRPr lang="en-US" b="1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1627096" y="5030231"/>
              <a:ext cx="1066803" cy="1753905"/>
              <a:chOff x="3836831" y="4585330"/>
              <a:chExt cx="1521332" cy="2237089"/>
            </a:xfrm>
          </p:grpSpPr>
          <p:pic>
            <p:nvPicPr>
              <p:cNvPr id="126" name="Picture 125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5" r="10521"/>
              <a:stretch/>
            </p:blipFill>
            <p:spPr>
              <a:xfrm>
                <a:off x="3836831" y="4585330"/>
                <a:ext cx="1521332" cy="1943100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9882" y="4737730"/>
                <a:ext cx="807493" cy="762000"/>
              </a:xfrm>
              <a:prstGeom prst="rect">
                <a:avLst/>
              </a:prstGeom>
            </p:spPr>
          </p:pic>
          <p:sp>
            <p:nvSpPr>
              <p:cNvPr id="128" name="Rectangle 127"/>
              <p:cNvSpPr/>
              <p:nvPr/>
            </p:nvSpPr>
            <p:spPr>
              <a:xfrm>
                <a:off x="3873184" y="6488668"/>
                <a:ext cx="1304209" cy="333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rtl="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ar-EG" sz="1600" b="1" dirty="0" smtClean="0">
                    <a:solidFill>
                      <a:srgbClr val="242852">
                        <a:lumMod val="50000"/>
                      </a:srgbClr>
                    </a:solidFill>
                    <a:latin typeface="Simplified Arabic" pitchFamily="18" charset="-78"/>
                    <a:cs typeface="Simplified Arabic" pitchFamily="18" charset="-78"/>
                  </a:rPr>
                  <a:t>الوقف بعد الميكنة</a:t>
                </a:r>
                <a:endParaRPr lang="en-US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4254528" y="5432903"/>
                <a:ext cx="1003307" cy="6371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rtl="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ar-EG" sz="1200" b="1" dirty="0" smtClean="0">
                    <a:solidFill>
                      <a:srgbClr val="242852">
                        <a:lumMod val="50000"/>
                      </a:srgbClr>
                    </a:solidFill>
                    <a:latin typeface="Simplified Arabic" pitchFamily="18" charset="-78"/>
                    <a:cs typeface="Simplified Arabic" pitchFamily="18" charset="-78"/>
                  </a:rPr>
                  <a:t>رقم التولية:......</a:t>
                </a:r>
              </a:p>
              <a:p>
                <a:pPr algn="ctr" rtl="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ar-EG" sz="1200" b="1" dirty="0" smtClean="0">
                    <a:solidFill>
                      <a:srgbClr val="242852">
                        <a:lumMod val="50000"/>
                      </a:srgbClr>
                    </a:solidFill>
                    <a:latin typeface="Simplified Arabic" pitchFamily="18" charset="-78"/>
                    <a:cs typeface="Simplified Arabic" pitchFamily="18" charset="-78"/>
                  </a:rPr>
                  <a:t>اسم الوقف:.....</a:t>
                </a:r>
              </a:p>
              <a:p>
                <a:pPr algn="ctr" rtl="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ar-EG" sz="1200" b="1" dirty="0" smtClean="0">
                    <a:solidFill>
                      <a:srgbClr val="242852">
                        <a:lumMod val="50000"/>
                      </a:srgbClr>
                    </a:solidFill>
                    <a:latin typeface="Simplified Arabic" pitchFamily="18" charset="-78"/>
                    <a:cs typeface="Simplified Arabic" pitchFamily="18" charset="-78"/>
                  </a:rPr>
                  <a:t>محافظة:.....</a:t>
                </a:r>
                <a:endParaRPr lang="en-US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31" name="Picture 5" descr="asd.png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11942" t="25365" r="46654" b="39862"/>
              <a:stretch/>
            </p:blipFill>
            <p:spPr bwMode="auto">
              <a:xfrm>
                <a:off x="3937828" y="4800600"/>
                <a:ext cx="729206" cy="638682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sp>
        <p:nvSpPr>
          <p:cNvPr id="132" name="Rounded Rectangle 28"/>
          <p:cNvSpPr/>
          <p:nvPr/>
        </p:nvSpPr>
        <p:spPr>
          <a:xfrm>
            <a:off x="7162800" y="1397794"/>
            <a:ext cx="533400" cy="435528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ctr"/>
          <a:lstStyle/>
          <a:p>
            <a:pPr algn="ctr" rtl="1">
              <a:lnSpc>
                <a:spcPct val="150000"/>
              </a:lnSpc>
            </a:pPr>
            <a:endParaRPr lang="en-US" sz="2800" b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2348753" y="2998694"/>
            <a:ext cx="1819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EG" sz="1400" b="1" dirty="0">
                <a:solidFill>
                  <a:prstClr val="black"/>
                </a:solidFill>
                <a:latin typeface="Tahoma" pitchFamily="34" charset="0"/>
              </a:rPr>
              <a:t>قاعدة بيانات مركزية</a:t>
            </a:r>
            <a:endParaRPr lang="en-US" sz="14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1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C -0.06024 -0.00856 -0.11997 -0.01597 -0.19427 -0.0125 C -0.26858 -0.00856 -0.35764 0.00741 -0.44583 0.02385 " pathEditMode="relative" rAng="0" ptsTypes="AAA">
                                      <p:cBhvr>
                                        <p:cTn id="7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92" y="50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384 C -0.06215 -0.03935 -0.12413 -0.05463 -0.18802 -0.05092 C -0.25156 -0.04722 -0.34948 -0.00902 -0.38211 -0.00023 " pathEditMode="relative" rAng="0" ptsTypes="AAA">
                                      <p:cBhvr>
                                        <p:cTn id="81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-20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217 C -0.07657 -0.05324 -0.15313 -0.0743 -0.22414 -0.0706 C -0.29514 -0.06666 -0.36042 -0.03773 -0.42535 -0.00856 " pathEditMode="relative" rAng="0" ptsTypes="AAA">
                                      <p:cBhvr>
                                        <p:cTn id="8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-764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67 0.10463 C -0.18958 0.11598 -0.2125 0.12778 -0.26128 0.12199 C -0.30972 0.11644 -0.42604 0.0801 -0.45833 0.07223 " pathEditMode="relative" rAng="0" ptsTypes="AAA">
                                      <p:cBhvr>
                                        <p:cTn id="8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-69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C -0.06059 -0.00926 -0.12066 -0.01805 -0.18611 -0.01782 C -0.25139 -0.01736 -0.3217 -0.00717 -0.39167 0.00324 " pathEditMode="relative" rAng="0" ptsTypes="AAA">
                                      <p:cBhvr>
                                        <p:cTn id="87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74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2 -0.02662 C -0.04166 -0.02106 -0.13107 -0.01527 -0.21232 -0.0162 C -0.29357 -0.01713 -0.36684 -0.02523 -0.43958 -0.03333 " pathEditMode="relative" rAng="0" ptsTypes="AAA">
                                      <p:cBhvr>
                                        <p:cTn id="8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07893 C -0.06701 0.11666 -0.14514 0.15486 -0.23021 0.1456 C -0.31562 0.13634 -0.40851 0.08032 -0.50104 0.025 " pathEditMode="relative" rAng="0" ptsTypes="A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694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2962 C -0.05174 -0.00902 -0.10313 0.01158 -0.17657 0.00487 C -0.24983 -0.00162 -0.34532 -0.03518 -0.44028 -0.06828 " pathEditMode="relative" rAng="0" ptsTypes="AAA">
                                      <p:cBhvr>
                                        <p:cTn id="9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4" y="-16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847 C -0.03107 -0.01227 -0.0618 0.00394 -0.12864 -0.00255 C -0.19548 -0.0088 -0.29843 -0.03727 -0.40104 -0.06551 " pathEditMode="relative" rAng="0" ptsTypes="AAA">
                                      <p:cBhvr>
                                        <p:cTn id="9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48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962 C -0.03698 -0.02384 -0.07378 -0.01782 -0.13385 -0.02453 C -0.1941 -0.03101 -0.2776 -0.04976 -0.36111 -0.06828 " pathEditMode="relative" rAng="0" ptsTypes="AAA">
                                      <p:cBhvr>
                                        <p:cTn id="9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1551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-0.0335 0.01065 -0.06649 0.02199 -0.1276 0.01621 C -0.18854 0.01134 -0.27812 -0.00949 -0.36666 -0.03009 " pathEditMode="relative" rAng="0" ptsTypes="AAA">
                                      <p:cBhvr>
                                        <p:cTn id="99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-62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569 C -0.09861 -0.02176 -0.19601 -0.01805 -0.29184 -0.01852 C -0.3875 -0.01921 -0.4816 -0.02407 -0.575 -0.02893 " pathEditMode="relative" rAng="0" ptsTypes="AAA">
                                      <p:cBhvr>
                                        <p:cTn id="101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50" y="18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116 C -0.15538 0.00162 -0.3099 0.00255 -0.41042 0.0007 C -0.51146 -0.00092 -0.55781 -0.00463 -0.60417 -0.00833 " pathEditMode="relative" rAng="0" ptsTypes="AAA">
                                      <p:cBhvr>
                                        <p:cTn id="10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08" y="-463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-0.10069 -0.0162 -0.20087 -0.03171 -0.28212 -0.03657 C -0.36319 -0.0412 -0.42517 -0.03588 -0.48646 -0.03055 " pathEditMode="relative" rAng="0" ptsTypes="AAA">
                                      <p:cBhvr>
                                        <p:cTn id="10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192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009 C -0.04687 -0.00949 -0.0934 0.01204 -0.1625 0.01274 C -0.23177 0.01436 -0.32361 -0.00648 -0.41458 -0.02592 " pathEditMode="relative" rAng="0" ptsTypes="AAA">
                                      <p:cBhvr>
                                        <p:cTn id="107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213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116 C -0.04583 -0.00023 -0.0908 0.00093 -0.15382 -0.01227 C -0.21719 -0.02477 -0.29844 -0.05023 -0.37917 -0.07523 " pathEditMode="relative" rAng="0" ptsTypes="AAA">
                                      <p:cBhvr>
                                        <p:cTn id="109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-368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42 -0.00926 C -0.16858 -0.02569 -0.25122 -0.04166 -0.31302 -0.04838 C -0.37483 -0.05463 -0.41632 -0.05301 -0.45729 -0.05023 " pathEditMode="relative" rAng="0" ptsTypes="AAA">
                                      <p:cBhvr>
                                        <p:cTn id="111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-217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671 C -0.06024 0.00162 -0.11997 0.01112 -0.19358 -0.00162 C -0.26753 -0.01388 -0.35469 -0.04537 -0.44167 -0.07685 " pathEditMode="relative" rAng="0" ptsTypes="AAA">
                                      <p:cBhvr>
                                        <p:cTn id="11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83" y="-2963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847 C -0.08872 -0.01898 -0.17726 -0.00926 -0.25729 -0.01574 C -0.33715 -0.02199 -0.40851 -0.04375 -0.47934 -0.06551 " pathEditMode="relative" rAng="0" ptsTypes="AAA">
                                      <p:cBhvr>
                                        <p:cTn id="11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6" y="-1111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15191 -0.1319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-6597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17951 0.295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Graphic spid="91" grpId="0">
        <p:bldAsOne/>
      </p:bldGraphic>
      <p:bldP spid="92" grpId="0" animBg="1"/>
      <p:bldP spid="93" grpId="0" animBg="1"/>
      <p:bldP spid="93" grpId="1" animBg="1"/>
      <p:bldP spid="94" grpId="0" animBg="1"/>
      <p:bldP spid="94" grpId="1" animBg="1"/>
      <p:bldP spid="96" grpId="0" animBg="1"/>
      <p:bldP spid="100" grpId="0" animBg="1"/>
      <p:bldP spid="1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/>
          <p:cNvSpPr/>
          <p:nvPr/>
        </p:nvSpPr>
        <p:spPr>
          <a:xfrm>
            <a:off x="0" y="723901"/>
            <a:ext cx="9905999" cy="61340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ounded Rectangle 13">
            <a:hlinkClick r:id="" action="ppaction://noaction"/>
          </p:cNvPr>
          <p:cNvSpPr/>
          <p:nvPr/>
        </p:nvSpPr>
        <p:spPr>
          <a:xfrm>
            <a:off x="1368052" y="5083862"/>
            <a:ext cx="7313154" cy="1710344"/>
          </a:xfrm>
          <a:prstGeom prst="roundRect">
            <a:avLst>
              <a:gd name="adj" fmla="val 3928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0" name="Rounded Rectangle 13">
            <a:hlinkClick r:id="" action="ppaction://noaction"/>
          </p:cNvPr>
          <p:cNvSpPr/>
          <p:nvPr/>
        </p:nvSpPr>
        <p:spPr>
          <a:xfrm>
            <a:off x="72292" y="2898804"/>
            <a:ext cx="9798356" cy="1832075"/>
          </a:xfrm>
          <a:prstGeom prst="roundRect">
            <a:avLst>
              <a:gd name="adj" fmla="val 3928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Flowchart: Merge 35"/>
          <p:cNvSpPr/>
          <p:nvPr/>
        </p:nvSpPr>
        <p:spPr>
          <a:xfrm rot="3435828">
            <a:off x="7115925" y="5453478"/>
            <a:ext cx="690702" cy="821962"/>
          </a:xfrm>
          <a:prstGeom prst="flowChartMerg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44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/>
              <a:t>تطوير منظومة الأوقاف المصرية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875901" y="5286673"/>
            <a:ext cx="1394085" cy="1391764"/>
            <a:chOff x="7091647" y="958004"/>
            <a:chExt cx="1394085" cy="1552477"/>
          </a:xfrm>
        </p:grpSpPr>
        <p:sp>
          <p:nvSpPr>
            <p:cNvPr id="6" name="Oval 5"/>
            <p:cNvSpPr/>
            <p:nvPr/>
          </p:nvSpPr>
          <p:spPr>
            <a:xfrm>
              <a:off x="7091647" y="958004"/>
              <a:ext cx="1394085" cy="1552477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" r="87137"/>
            <a:stretch/>
          </p:blipFill>
          <p:spPr>
            <a:xfrm>
              <a:off x="7491060" y="1467792"/>
              <a:ext cx="612093" cy="650271"/>
            </a:xfrm>
            <a:prstGeom prst="rect">
              <a:avLst/>
            </a:prstGeom>
          </p:spPr>
        </p:pic>
        <p:sp>
          <p:nvSpPr>
            <p:cNvPr id="91" name="Rectangle 90"/>
            <p:cNvSpPr/>
            <p:nvPr/>
          </p:nvSpPr>
          <p:spPr>
            <a:xfrm>
              <a:off x="7260027" y="1153730"/>
              <a:ext cx="108949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EG" sz="1600" b="1" dirty="0">
                  <a:solidFill>
                    <a:srgbClr val="10253F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هيئة الاوقاف</a:t>
              </a:r>
              <a:endParaRPr lang="en-US" sz="1600" dirty="0">
                <a:solidFill>
                  <a:srgbClr val="10253F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252628" y="5286673"/>
            <a:ext cx="1394085" cy="1391764"/>
            <a:chOff x="1316882" y="1018084"/>
            <a:chExt cx="1394085" cy="1552477"/>
          </a:xfrm>
        </p:grpSpPr>
        <p:grpSp>
          <p:nvGrpSpPr>
            <p:cNvPr id="92" name="Group 91"/>
            <p:cNvGrpSpPr/>
            <p:nvPr/>
          </p:nvGrpSpPr>
          <p:grpSpPr>
            <a:xfrm>
              <a:off x="1316882" y="1018084"/>
              <a:ext cx="1394085" cy="1552477"/>
              <a:chOff x="7091647" y="958004"/>
              <a:chExt cx="1394085" cy="1552477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7091647" y="958004"/>
                <a:ext cx="1394085" cy="1552477"/>
              </a:xfrm>
              <a:prstGeom prst="ellipse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260027" y="1153730"/>
                <a:ext cx="108949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ar-EG" sz="1600" b="1" dirty="0">
                    <a:solidFill>
                      <a:srgbClr val="10253F"/>
                    </a:solidFill>
                    <a:latin typeface="Simplified Arabic" panose="02020603050405020304" pitchFamily="18" charset="-78"/>
                    <a:cs typeface="Simplified Arabic" panose="02020603050405020304" pitchFamily="18" charset="-78"/>
                  </a:rPr>
                  <a:t>وزارة الاوقاف</a:t>
                </a:r>
                <a:endParaRPr lang="en-US" sz="1600" dirty="0">
                  <a:solidFill>
                    <a:srgbClr val="10253F"/>
                  </a:solidFill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306"/>
            <a:stretch/>
          </p:blipFill>
          <p:spPr>
            <a:xfrm>
              <a:off x="1647863" y="1440569"/>
              <a:ext cx="705594" cy="914252"/>
            </a:xfrm>
            <a:prstGeom prst="rect">
              <a:avLst/>
            </a:prstGeom>
          </p:spPr>
        </p:pic>
      </p:grpSp>
      <p:sp>
        <p:nvSpPr>
          <p:cNvPr id="116" name="Rounded Rectangle 13">
            <a:hlinkClick r:id="" action="ppaction://noaction"/>
          </p:cNvPr>
          <p:cNvSpPr/>
          <p:nvPr/>
        </p:nvSpPr>
        <p:spPr>
          <a:xfrm>
            <a:off x="780761" y="979305"/>
            <a:ext cx="2083013" cy="1634550"/>
          </a:xfrm>
          <a:prstGeom prst="roundRect">
            <a:avLst>
              <a:gd name="adj" fmla="val 3928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8" name="Rectangle 117"/>
          <p:cNvSpPr/>
          <p:nvPr/>
        </p:nvSpPr>
        <p:spPr>
          <a:xfrm>
            <a:off x="1807045" y="2362173"/>
            <a:ext cx="925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1200" b="1" dirty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cs typeface="Simplified Arabic" pitchFamily="18" charset="-78"/>
              </a:rPr>
              <a:t>خريطة الاساس</a:t>
            </a:r>
            <a:endParaRPr lang="en-US" sz="12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940924" y="1712297"/>
            <a:ext cx="758541" cy="876135"/>
            <a:chOff x="1582871" y="5698737"/>
            <a:chExt cx="758541" cy="876135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240" y="5698737"/>
              <a:ext cx="511518" cy="546877"/>
            </a:xfrm>
            <a:prstGeom prst="rect">
              <a:avLst/>
            </a:prstGeom>
          </p:spPr>
        </p:pic>
        <p:sp>
          <p:nvSpPr>
            <p:cNvPr id="120" name="Rectangle 119"/>
            <p:cNvSpPr/>
            <p:nvPr/>
          </p:nvSpPr>
          <p:spPr>
            <a:xfrm>
              <a:off x="1582871" y="6297873"/>
              <a:ext cx="7585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EG" sz="1200" b="1" dirty="0">
                  <a:solidFill>
                    <a:schemeClr val="tx2">
                      <a:lumMod val="50000"/>
                    </a:schemeClr>
                  </a:solidFill>
                  <a:latin typeface="Simplified Arabic" pitchFamily="18" charset="-78"/>
                  <a:cs typeface="Simplified Arabic" pitchFamily="18" charset="-78"/>
                </a:rPr>
                <a:t>رفع مساحي</a:t>
              </a:r>
              <a:endParaRPr lang="en-US" sz="1200" dirty="0"/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905257" y="1039384"/>
            <a:ext cx="20311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EG" sz="1400" b="1" dirty="0">
                <a:solidFill>
                  <a:srgbClr val="10253F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الهيئة المصرية العامة للمساحة</a:t>
            </a:r>
            <a:endParaRPr lang="en-US" sz="1400" dirty="0">
              <a:solidFill>
                <a:srgbClr val="10253F"/>
              </a:solidFill>
            </a:endParaRPr>
          </a:p>
        </p:txBody>
      </p:sp>
      <p:sp>
        <p:nvSpPr>
          <p:cNvPr id="122" name="Rounded Rectangle 13">
            <a:hlinkClick r:id="" action="ppaction://noaction"/>
          </p:cNvPr>
          <p:cNvSpPr/>
          <p:nvPr/>
        </p:nvSpPr>
        <p:spPr>
          <a:xfrm>
            <a:off x="5836586" y="2988746"/>
            <a:ext cx="1262356" cy="495445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4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تطبيق دورة عمل الارشفة</a:t>
            </a:r>
          </a:p>
        </p:txBody>
      </p:sp>
      <p:sp>
        <p:nvSpPr>
          <p:cNvPr id="123" name="Rounded Rectangle 13">
            <a:hlinkClick r:id="" action="ppaction://noaction"/>
          </p:cNvPr>
          <p:cNvSpPr/>
          <p:nvPr/>
        </p:nvSpPr>
        <p:spPr>
          <a:xfrm>
            <a:off x="3221230" y="2986197"/>
            <a:ext cx="964422" cy="49799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Dashboard</a:t>
            </a:r>
          </a:p>
        </p:txBody>
      </p:sp>
      <p:sp>
        <p:nvSpPr>
          <p:cNvPr id="125" name="Rounded Rectangle 13">
            <a:hlinkClick r:id="" action="ppaction://noaction"/>
          </p:cNvPr>
          <p:cNvSpPr/>
          <p:nvPr/>
        </p:nvSpPr>
        <p:spPr>
          <a:xfrm>
            <a:off x="7183628" y="3003616"/>
            <a:ext cx="1262356" cy="481141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 Portal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7728100" y="5886415"/>
            <a:ext cx="819869" cy="869740"/>
            <a:chOff x="7045396" y="3725759"/>
            <a:chExt cx="1775076" cy="1152128"/>
          </a:xfrm>
        </p:grpSpPr>
        <p:sp>
          <p:nvSpPr>
            <p:cNvPr id="55" name="AutoShape 18"/>
            <p:cNvSpPr>
              <a:spLocks noChangeArrowheads="1"/>
            </p:cNvSpPr>
            <p:nvPr/>
          </p:nvSpPr>
          <p:spPr bwMode="auto">
            <a:xfrm>
              <a:off x="7045396" y="3725759"/>
              <a:ext cx="1775076" cy="1152128"/>
            </a:xfrm>
            <a:prstGeom prst="flowChartMultidocumen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Batang" pitchFamily="18" charset="-127"/>
                  <a:cs typeface="Times New Roman" pitchFamily="18" charset="0"/>
                </a:rPr>
                <a:t>منطقة 25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Batang" pitchFamily="18" charset="-127"/>
                <a:cs typeface="Times New Roman" pitchFamily="18" charset="0"/>
              </a:endParaRPr>
            </a:p>
          </p:txBody>
        </p:sp>
        <p:grpSp>
          <p:nvGrpSpPr>
            <p:cNvPr id="56" name="Group 74"/>
            <p:cNvGrpSpPr>
              <a:grpSpLocks/>
            </p:cNvGrpSpPr>
            <p:nvPr/>
          </p:nvGrpSpPr>
          <p:grpSpPr bwMode="auto">
            <a:xfrm>
              <a:off x="7452320" y="4147356"/>
              <a:ext cx="914400" cy="685800"/>
              <a:chOff x="7391400" y="1800225"/>
              <a:chExt cx="1304925" cy="1323975"/>
            </a:xfrm>
          </p:grpSpPr>
          <p:sp>
            <p:nvSpPr>
              <p:cNvPr id="57" name="Oval 56"/>
              <p:cNvSpPr/>
              <p:nvPr/>
            </p:nvSpPr>
            <p:spPr bwMode="auto">
              <a:xfrm>
                <a:off x="7391400" y="2210902"/>
                <a:ext cx="971897" cy="913298"/>
              </a:xfrm>
              <a:prstGeom prst="ellipse">
                <a:avLst/>
              </a:prstGeom>
              <a:gradFill rotWithShape="1">
                <a:gsLst>
                  <a:gs pos="0">
                    <a:srgbClr val="4A66AC">
                      <a:tint val="50000"/>
                      <a:satMod val="300000"/>
                    </a:srgbClr>
                  </a:gs>
                  <a:gs pos="35000">
                    <a:srgbClr val="4A66AC">
                      <a:tint val="37000"/>
                      <a:satMod val="300000"/>
                    </a:srgbClr>
                  </a:gs>
                  <a:gs pos="100000">
                    <a:srgbClr val="4A66AC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A66AC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 descr="Untitled-2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467600" y="1800225"/>
                <a:ext cx="847725" cy="790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a.gi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848600" y="1981200"/>
                <a:ext cx="847725" cy="790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520" y="1124248"/>
            <a:ext cx="1654047" cy="13579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80112" y="787674"/>
            <a:ext cx="22574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EG" sz="1600" b="1" dirty="0">
                <a:solidFill>
                  <a:schemeClr val="tx2">
                    <a:lumMod val="50000"/>
                  </a:schemeClr>
                </a:solidFill>
                <a:latin typeface="Simplified Arabic" pitchFamily="18" charset="-78"/>
                <a:cs typeface="Simplified Arabic" pitchFamily="18" charset="-78"/>
              </a:rPr>
              <a:t>قاعدة البيانات المركزية للأوقاف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550" y="1640887"/>
            <a:ext cx="774179" cy="7776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4" name="Straight Arrow Connector 13"/>
          <p:cNvCxnSpPr>
            <a:stCxn id="116" idx="3"/>
            <a:endCxn id="8" idx="1"/>
          </p:cNvCxnSpPr>
          <p:nvPr/>
        </p:nvCxnSpPr>
        <p:spPr>
          <a:xfrm>
            <a:off x="2863774" y="1796580"/>
            <a:ext cx="1326746" cy="66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40325" y="1807516"/>
            <a:ext cx="1189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EG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(رقم التولية)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>
            <a:stCxn id="62" idx="0"/>
            <a:endCxn id="8" idx="2"/>
          </p:cNvCxnSpPr>
          <p:nvPr/>
        </p:nvCxnSpPr>
        <p:spPr>
          <a:xfrm flipH="1" flipV="1">
            <a:off x="5017544" y="2482233"/>
            <a:ext cx="7561" cy="3759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4241574" y="2858181"/>
            <a:ext cx="1529682" cy="1855087"/>
            <a:chOff x="4034538" y="2858181"/>
            <a:chExt cx="1529682" cy="1855087"/>
          </a:xfrm>
        </p:grpSpPr>
        <p:sp>
          <p:nvSpPr>
            <p:cNvPr id="62" name="Rounded Rectangle 13">
              <a:hlinkClick r:id="" action="ppaction://noaction"/>
            </p:cNvPr>
            <p:cNvSpPr/>
            <p:nvPr/>
          </p:nvSpPr>
          <p:spPr>
            <a:xfrm>
              <a:off x="4077578" y="2858181"/>
              <a:ext cx="1480982" cy="1849733"/>
            </a:xfrm>
            <a:prstGeom prst="roundRect">
              <a:avLst>
                <a:gd name="adj" fmla="val 898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091925" y="3492017"/>
              <a:ext cx="141544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EG" sz="1600" b="1" dirty="0">
                  <a:solidFill>
                    <a:srgbClr val="10253F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نظام مركزي لإدارة أصول الوقف</a:t>
              </a:r>
              <a:endParaRPr lang="en-US" sz="1600" dirty="0">
                <a:solidFill>
                  <a:srgbClr val="10253F"/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4072667" y="4351076"/>
              <a:ext cx="1470903" cy="346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4034538" y="4374714"/>
              <a:ext cx="152968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en-US" sz="1600" b="1" dirty="0">
                  <a:solidFill>
                    <a:schemeClr val="bg1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Cloud</a:t>
              </a:r>
              <a:r>
                <a:rPr lang="en-US" sz="1400" b="1" dirty="0">
                  <a:solidFill>
                    <a:schemeClr val="bg1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 </a:t>
              </a:r>
              <a:r>
                <a:rPr lang="en-US" sz="1600" b="1" dirty="0">
                  <a:solidFill>
                    <a:schemeClr val="bg1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App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4060177" y="3304265"/>
              <a:ext cx="1470903" cy="346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Rectangle 73"/>
            <p:cNvSpPr/>
            <p:nvPr/>
          </p:nvSpPr>
          <p:spPr>
            <a:xfrm>
              <a:off x="4079508" y="2957130"/>
              <a:ext cx="14790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EG" sz="1400" b="1" dirty="0">
                  <a:solidFill>
                    <a:srgbClr val="10253F"/>
                  </a:solidFill>
                  <a:latin typeface="Simplified Arabic" panose="02020603050405020304" pitchFamily="18" charset="-78"/>
                  <a:cs typeface="Simplified Arabic" panose="02020603050405020304" pitchFamily="18" charset="-78"/>
                </a:rPr>
                <a:t>التطبيقات</a:t>
              </a:r>
              <a:endParaRPr lang="en-US" sz="1400" dirty="0">
                <a:solidFill>
                  <a:srgbClr val="10253F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731571" y="4771502"/>
            <a:ext cx="819869" cy="869740"/>
            <a:chOff x="7045396" y="3725759"/>
            <a:chExt cx="1775076" cy="1152128"/>
          </a:xfrm>
        </p:grpSpPr>
        <p:sp>
          <p:nvSpPr>
            <p:cNvPr id="77" name="AutoShape 18"/>
            <p:cNvSpPr>
              <a:spLocks noChangeArrowheads="1"/>
            </p:cNvSpPr>
            <p:nvPr/>
          </p:nvSpPr>
          <p:spPr bwMode="auto">
            <a:xfrm>
              <a:off x="7045396" y="3725759"/>
              <a:ext cx="1775076" cy="1152128"/>
            </a:xfrm>
            <a:prstGeom prst="flowChartMultidocumen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Batang" pitchFamily="18" charset="-127"/>
                  <a:cs typeface="Times New Roman" pitchFamily="18" charset="0"/>
                </a:rPr>
                <a:t>منطقة 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Batang" pitchFamily="18" charset="-127"/>
                <a:cs typeface="Times New Roman" pitchFamily="18" charset="0"/>
              </a:endParaRPr>
            </a:p>
          </p:txBody>
        </p:sp>
        <p:grpSp>
          <p:nvGrpSpPr>
            <p:cNvPr id="78" name="Group 74"/>
            <p:cNvGrpSpPr>
              <a:grpSpLocks/>
            </p:cNvGrpSpPr>
            <p:nvPr/>
          </p:nvGrpSpPr>
          <p:grpSpPr bwMode="auto">
            <a:xfrm>
              <a:off x="7452320" y="4147356"/>
              <a:ext cx="914400" cy="685800"/>
              <a:chOff x="7391400" y="1800225"/>
              <a:chExt cx="1304925" cy="1323975"/>
            </a:xfrm>
          </p:grpSpPr>
          <p:sp>
            <p:nvSpPr>
              <p:cNvPr id="79" name="Oval 78"/>
              <p:cNvSpPr/>
              <p:nvPr/>
            </p:nvSpPr>
            <p:spPr bwMode="auto">
              <a:xfrm>
                <a:off x="7391400" y="2210902"/>
                <a:ext cx="971897" cy="913298"/>
              </a:xfrm>
              <a:prstGeom prst="ellipse">
                <a:avLst/>
              </a:prstGeom>
              <a:gradFill rotWithShape="1">
                <a:gsLst>
                  <a:gs pos="0">
                    <a:srgbClr val="4A66AC">
                      <a:tint val="50000"/>
                      <a:satMod val="300000"/>
                    </a:srgbClr>
                  </a:gs>
                  <a:gs pos="35000">
                    <a:srgbClr val="4A66AC">
                      <a:tint val="37000"/>
                      <a:satMod val="300000"/>
                    </a:srgbClr>
                  </a:gs>
                  <a:gs pos="100000">
                    <a:srgbClr val="4A66AC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A66AC">
                    <a:shade val="95000"/>
                    <a:satMod val="105000"/>
                  </a:srgbClr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80" name="Picture 79" descr="Untitled-2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467600" y="1800225"/>
                <a:ext cx="847725" cy="790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80" descr="a.gi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848600" y="1981200"/>
                <a:ext cx="847725" cy="790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02" name="Rectangle 101"/>
          <p:cNvSpPr/>
          <p:nvPr/>
        </p:nvSpPr>
        <p:spPr>
          <a:xfrm>
            <a:off x="4133281" y="6339232"/>
            <a:ext cx="13729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EG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مستخدمي النظام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8710588" y="1577479"/>
            <a:ext cx="7402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EG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البيانات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ounded Rectangle 13">
            <a:hlinkClick r:id="" action="ppaction://noaction"/>
          </p:cNvPr>
          <p:cNvSpPr/>
          <p:nvPr/>
        </p:nvSpPr>
        <p:spPr>
          <a:xfrm>
            <a:off x="2211411" y="2986363"/>
            <a:ext cx="964422" cy="49799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4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تطبيق التسعير</a:t>
            </a:r>
            <a:endParaRPr lang="en-US" sz="1400" b="1" dirty="0">
              <a:solidFill>
                <a:srgbClr val="102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Rounded Rectangle 13">
            <a:hlinkClick r:id="" action="ppaction://noaction"/>
          </p:cNvPr>
          <p:cNvSpPr/>
          <p:nvPr/>
        </p:nvSpPr>
        <p:spPr>
          <a:xfrm>
            <a:off x="1194757" y="2994852"/>
            <a:ext cx="964422" cy="49799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4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تطبيق التحصيلات</a:t>
            </a:r>
            <a:endParaRPr lang="en-US" sz="1400" b="1" dirty="0">
              <a:solidFill>
                <a:srgbClr val="102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ounded Rectangle 13">
            <a:hlinkClick r:id="" action="ppaction://noaction"/>
          </p:cNvPr>
          <p:cNvSpPr/>
          <p:nvPr/>
        </p:nvSpPr>
        <p:spPr>
          <a:xfrm>
            <a:off x="8526344" y="2998619"/>
            <a:ext cx="1262356" cy="481141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4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تطبيق دورة عمل الوقف</a:t>
            </a:r>
            <a:endParaRPr lang="en-US" sz="1400" b="1" dirty="0">
              <a:solidFill>
                <a:srgbClr val="102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/>
          <a:stretch/>
        </p:blipFill>
        <p:spPr>
          <a:xfrm>
            <a:off x="3222884" y="3571583"/>
            <a:ext cx="970327" cy="111336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16" y="3590623"/>
            <a:ext cx="958749" cy="1079492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57" y="3577829"/>
            <a:ext cx="964422" cy="1092286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45" y="3590623"/>
            <a:ext cx="1262356" cy="107903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28" y="3557770"/>
            <a:ext cx="1192951" cy="110999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86" y="3548498"/>
            <a:ext cx="1260917" cy="1118794"/>
          </a:xfrm>
          <a:prstGeom prst="rect">
            <a:avLst/>
          </a:prstGeom>
        </p:spPr>
      </p:pic>
      <p:cxnSp>
        <p:nvCxnSpPr>
          <p:cNvPr id="135" name="Straight Arrow Connector 134"/>
          <p:cNvCxnSpPr/>
          <p:nvPr/>
        </p:nvCxnSpPr>
        <p:spPr>
          <a:xfrm flipH="1" flipV="1">
            <a:off x="4998883" y="4701410"/>
            <a:ext cx="7561" cy="3759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6" name="Rectangle 135"/>
          <p:cNvSpPr/>
          <p:nvPr/>
        </p:nvSpPr>
        <p:spPr>
          <a:xfrm>
            <a:off x="2972686" y="1180219"/>
            <a:ext cx="1189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EG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الربط بالكود الموحد للوقف</a:t>
            </a:r>
          </a:p>
        </p:txBody>
      </p:sp>
      <p:grpSp>
        <p:nvGrpSpPr>
          <p:cNvPr id="137" name="Group 136"/>
          <p:cNvGrpSpPr/>
          <p:nvPr/>
        </p:nvGrpSpPr>
        <p:grpSpPr>
          <a:xfrm>
            <a:off x="6821724" y="800780"/>
            <a:ext cx="1393755" cy="561273"/>
            <a:chOff x="8311918" y="2107706"/>
            <a:chExt cx="1393755" cy="561273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1918" y="2107706"/>
              <a:ext cx="590583" cy="561273"/>
            </a:xfrm>
            <a:prstGeom prst="rect">
              <a:avLst/>
            </a:prstGeom>
          </p:spPr>
        </p:pic>
        <p:sp>
          <p:nvSpPr>
            <p:cNvPr id="138" name="Rectangle 137"/>
            <p:cNvSpPr/>
            <p:nvPr/>
          </p:nvSpPr>
          <p:spPr>
            <a:xfrm>
              <a:off x="8686191" y="2197646"/>
              <a:ext cx="101948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EG" sz="1400" b="1" dirty="0">
                  <a:solidFill>
                    <a:schemeClr val="tx2">
                      <a:lumMod val="50000"/>
                    </a:schemeClr>
                  </a:solidFill>
                  <a:latin typeface="Simplified Arabic" pitchFamily="18" charset="-78"/>
                  <a:cs typeface="Simplified Arabic" pitchFamily="18" charset="-78"/>
                </a:rPr>
                <a:t>وزارة الأوقاف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6990542" y="1428337"/>
            <a:ext cx="1382769" cy="561273"/>
            <a:chOff x="8302657" y="2123454"/>
            <a:chExt cx="1382769" cy="561273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2657" y="2123454"/>
              <a:ext cx="590583" cy="561273"/>
            </a:xfrm>
            <a:prstGeom prst="rect">
              <a:avLst/>
            </a:prstGeom>
          </p:spPr>
        </p:pic>
        <p:sp>
          <p:nvSpPr>
            <p:cNvPr id="141" name="Rectangle 140"/>
            <p:cNvSpPr/>
            <p:nvPr/>
          </p:nvSpPr>
          <p:spPr>
            <a:xfrm>
              <a:off x="8706045" y="2257606"/>
              <a:ext cx="97938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EG" sz="1400" b="1" dirty="0">
                  <a:solidFill>
                    <a:schemeClr val="tx2">
                      <a:lumMod val="50000"/>
                    </a:schemeClr>
                  </a:solidFill>
                  <a:latin typeface="Simplified Arabic" pitchFamily="18" charset="-78"/>
                  <a:cs typeface="Simplified Arabic" pitchFamily="18" charset="-78"/>
                </a:rPr>
                <a:t>هيئة الاوقاف</a:t>
              </a: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937437" y="2186845"/>
            <a:ext cx="1463908" cy="561273"/>
            <a:chOff x="7067276" y="2150234"/>
            <a:chExt cx="1463908" cy="561273"/>
          </a:xfrm>
        </p:grpSpPr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7276" y="2150234"/>
              <a:ext cx="590583" cy="561273"/>
            </a:xfrm>
            <a:prstGeom prst="rect">
              <a:avLst/>
            </a:prstGeom>
          </p:spPr>
        </p:pic>
        <p:sp>
          <p:nvSpPr>
            <p:cNvPr id="144" name="Rectangle 143"/>
            <p:cNvSpPr/>
            <p:nvPr/>
          </p:nvSpPr>
          <p:spPr>
            <a:xfrm>
              <a:off x="7431996" y="2317566"/>
              <a:ext cx="10991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EG" sz="1400" b="1" dirty="0">
                  <a:solidFill>
                    <a:schemeClr val="tx2">
                      <a:lumMod val="50000"/>
                    </a:schemeClr>
                  </a:solidFill>
                  <a:latin typeface="Simplified Arabic" pitchFamily="18" charset="-78"/>
                  <a:cs typeface="Simplified Arabic" pitchFamily="18" charset="-78"/>
                </a:rPr>
                <a:t>المناطق التابعة</a:t>
              </a:r>
            </a:p>
          </p:txBody>
        </p:sp>
      </p:grpSp>
      <p:sp>
        <p:nvSpPr>
          <p:cNvPr id="146" name="Flowchart: Merge 145"/>
          <p:cNvSpPr/>
          <p:nvPr/>
        </p:nvSpPr>
        <p:spPr>
          <a:xfrm rot="5082664">
            <a:off x="5491652" y="1159181"/>
            <a:ext cx="1556650" cy="1281923"/>
          </a:xfrm>
          <a:prstGeom prst="flowChartMerge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44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Brace 66"/>
          <p:cNvSpPr/>
          <p:nvPr/>
        </p:nvSpPr>
        <p:spPr>
          <a:xfrm>
            <a:off x="8296084" y="890720"/>
            <a:ext cx="459474" cy="1735977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/>
          <p:cNvCxnSpPr>
            <a:stCxn id="6" idx="2"/>
            <a:endCxn id="93" idx="6"/>
          </p:cNvCxnSpPr>
          <p:nvPr/>
        </p:nvCxnSpPr>
        <p:spPr>
          <a:xfrm flipH="1">
            <a:off x="3646713" y="5982555"/>
            <a:ext cx="22291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Rounded Rectangle 13">
            <a:hlinkClick r:id="" action="ppaction://noaction"/>
            <a:extLst>
              <a:ext uri="{FF2B5EF4-FFF2-40B4-BE49-F238E27FC236}">
                <a16:creationId xmlns:a16="http://schemas.microsoft.com/office/drawing/2014/main" xmlns="" id="{E5F6916A-AD30-463A-8E26-21A2A351BE36}"/>
              </a:ext>
            </a:extLst>
          </p:cNvPr>
          <p:cNvSpPr/>
          <p:nvPr/>
        </p:nvSpPr>
        <p:spPr>
          <a:xfrm>
            <a:off x="150647" y="3009685"/>
            <a:ext cx="964422" cy="49799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400" b="1" dirty="0">
                <a:solidFill>
                  <a:srgbClr val="102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رصد ومراقبة التعديات</a:t>
            </a:r>
            <a:endParaRPr lang="en-US" sz="1400" b="1" dirty="0">
              <a:solidFill>
                <a:srgbClr val="102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Picture 21">
            <a:extLst>
              <a:ext uri="{FF2B5EF4-FFF2-40B4-BE49-F238E27FC236}">
                <a16:creationId xmlns:a16="http://schemas.microsoft.com/office/drawing/2014/main" xmlns="" id="{EB2CCD40-530E-48B1-AB95-5D821BD1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9" t="21635" r="17317" b="44879"/>
          <a:stretch>
            <a:fillRect/>
          </a:stretch>
        </p:blipFill>
        <p:spPr bwMode="auto">
          <a:xfrm>
            <a:off x="150647" y="3577829"/>
            <a:ext cx="961646" cy="108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17DCCB8D-74AA-44F8-B07B-934CBB06E2F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3" y="3568666"/>
            <a:ext cx="845473" cy="691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D8CC32BF-AF11-410D-A02D-CD54AA0AC330}"/>
              </a:ext>
            </a:extLst>
          </p:cNvPr>
          <p:cNvSpPr/>
          <p:nvPr/>
        </p:nvSpPr>
        <p:spPr>
          <a:xfrm>
            <a:off x="57347" y="4426331"/>
            <a:ext cx="1054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1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Sat. Image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2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/>
              <a:t>تطوير منظومة الأوقاف المصرية</a:t>
            </a:r>
            <a:endParaRPr lang="en-US" dirty="0"/>
          </a:p>
        </p:txBody>
      </p:sp>
      <p:sp>
        <p:nvSpPr>
          <p:cNvPr id="149" name="Cloud 148"/>
          <p:cNvSpPr/>
          <p:nvPr/>
        </p:nvSpPr>
        <p:spPr>
          <a:xfrm>
            <a:off x="2692015" y="2352528"/>
            <a:ext cx="4648200" cy="3657600"/>
          </a:xfrm>
          <a:prstGeom prst="cloud">
            <a:avLst/>
          </a:prstGeom>
          <a:noFill/>
          <a:ln w="25400" cap="flat" cmpd="sng" algn="ctr">
            <a:solidFill>
              <a:srgbClr val="629DD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0" name="Group 149"/>
          <p:cNvGrpSpPr/>
          <p:nvPr/>
        </p:nvGrpSpPr>
        <p:grpSpPr>
          <a:xfrm>
            <a:off x="623048" y="1340224"/>
            <a:ext cx="2443784" cy="2093879"/>
            <a:chOff x="3241242" y="789714"/>
            <a:chExt cx="2443784" cy="2093879"/>
          </a:xfrm>
        </p:grpSpPr>
        <p:sp>
          <p:nvSpPr>
            <p:cNvPr id="151" name="Rectangle 150"/>
            <p:cNvSpPr/>
            <p:nvPr/>
          </p:nvSpPr>
          <p:spPr>
            <a:xfrm>
              <a:off x="3241243" y="1054430"/>
              <a:ext cx="2443783" cy="1829163"/>
            </a:xfrm>
            <a:prstGeom prst="rect">
              <a:avLst/>
            </a:prstGeom>
            <a:gradFill rotWithShape="1">
              <a:gsLst>
                <a:gs pos="0">
                  <a:srgbClr val="629DD1">
                    <a:tint val="50000"/>
                    <a:satMod val="300000"/>
                  </a:srgbClr>
                </a:gs>
                <a:gs pos="35000">
                  <a:srgbClr val="629DD1">
                    <a:tint val="37000"/>
                    <a:satMod val="300000"/>
                  </a:srgbClr>
                </a:gs>
                <a:gs pos="100000">
                  <a:srgbClr val="629DD1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629DD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tIns="274320" bIns="91440" rtlCol="0" anchor="ctr"/>
            <a:lstStyle/>
            <a:p>
              <a:pPr marL="228600" marR="0" lvl="0" indent="-22860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ar-EG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إدارة عمليات التحصيل والمراقبة سرعة حصر المتأخرين عن السداد</a:t>
              </a:r>
            </a:p>
            <a:p>
              <a:pPr marL="228600" marR="0" lvl="0" indent="-22860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ar-EG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مراقبة مدى التزام المحصلين بخطط التحصيل</a:t>
              </a:r>
            </a:p>
            <a:p>
              <a:pPr marL="228600" marR="0" lvl="0" indent="-22860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ar-EG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سرعة توقيع المخالفات والتعديات على أراضي الأوقاف</a:t>
              </a:r>
            </a:p>
          </p:txBody>
        </p:sp>
        <p:sp>
          <p:nvSpPr>
            <p:cNvPr id="152" name="Rounded Rectangle 46"/>
            <p:cNvSpPr/>
            <p:nvPr/>
          </p:nvSpPr>
          <p:spPr>
            <a:xfrm>
              <a:off x="3241242" y="789714"/>
              <a:ext cx="2443783" cy="46957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629DD1">
                    <a:shade val="51000"/>
                    <a:satMod val="130000"/>
                  </a:srgbClr>
                </a:gs>
                <a:gs pos="80000">
                  <a:srgbClr val="629DD1">
                    <a:shade val="93000"/>
                    <a:satMod val="130000"/>
                  </a:srgbClr>
                </a:gs>
                <a:gs pos="100000">
                  <a:srgbClr val="629DD1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(3) نظام المراقبة والتحصيل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3" name="Rounded Rectangle 28"/>
          <p:cNvSpPr/>
          <p:nvPr/>
        </p:nvSpPr>
        <p:spPr>
          <a:xfrm>
            <a:off x="3057043" y="2951566"/>
            <a:ext cx="1381655" cy="698376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42852">
                    <a:lumMod val="50000"/>
                  </a:srgbClr>
                </a:solidFill>
                <a:effectLst/>
                <a:uLnTx/>
                <a:uFillTx/>
                <a:latin typeface="Simplified Arabic" pitchFamily="18" charset="-78"/>
                <a:ea typeface="+mn-ea"/>
                <a:cs typeface="Simplified Arabic" pitchFamily="18" charset="-78"/>
              </a:rPr>
              <a:t>Cloud Data Center</a:t>
            </a:r>
          </a:p>
        </p:txBody>
      </p:sp>
      <p:grpSp>
        <p:nvGrpSpPr>
          <p:cNvPr id="154" name="Group 153"/>
          <p:cNvGrpSpPr/>
          <p:nvPr/>
        </p:nvGrpSpPr>
        <p:grpSpPr>
          <a:xfrm>
            <a:off x="3823448" y="934437"/>
            <a:ext cx="2443784" cy="2082187"/>
            <a:chOff x="3241242" y="789714"/>
            <a:chExt cx="2443784" cy="2082187"/>
          </a:xfrm>
        </p:grpSpPr>
        <p:sp>
          <p:nvSpPr>
            <p:cNvPr id="155" name="Rectangle 154"/>
            <p:cNvSpPr/>
            <p:nvPr/>
          </p:nvSpPr>
          <p:spPr>
            <a:xfrm>
              <a:off x="3241243" y="1054430"/>
              <a:ext cx="2443783" cy="1817471"/>
            </a:xfrm>
            <a:prstGeom prst="rect">
              <a:avLst/>
            </a:prstGeom>
            <a:gradFill rotWithShape="1">
              <a:gsLst>
                <a:gs pos="0">
                  <a:srgbClr val="629DD1">
                    <a:tint val="50000"/>
                    <a:satMod val="300000"/>
                  </a:srgbClr>
                </a:gs>
                <a:gs pos="35000">
                  <a:srgbClr val="629DD1">
                    <a:tint val="37000"/>
                    <a:satMod val="300000"/>
                  </a:srgbClr>
                </a:gs>
                <a:gs pos="100000">
                  <a:srgbClr val="629DD1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629DD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tIns="274320" bIns="91440" rtlCol="0" anchor="ctr"/>
            <a:lstStyle/>
            <a:p>
              <a:pPr marL="228600" marR="0" lvl="0" indent="-22860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ar-EG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توقيع الوقف على خرائط رقمية وتحديثها دورياً</a:t>
              </a:r>
            </a:p>
            <a:p>
              <a:pPr marL="228600" marR="0" lvl="0" indent="-22860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ar-EG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تحديد أنسب استخدام للأراضي</a:t>
              </a:r>
            </a:p>
            <a:p>
              <a:pPr marL="228600" marR="0" lvl="0" indent="-22860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ar-EG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حصر التعديات</a:t>
              </a:r>
            </a:p>
            <a:p>
              <a:pPr marL="228600" marR="0" lvl="0" indent="-22860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ar-EG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توفير الية للتسعير</a:t>
              </a:r>
            </a:p>
            <a:p>
              <a:pPr marL="228600" marR="0" lvl="0" indent="-22860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ar-EG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دعم اتخاذ القرار</a:t>
              </a:r>
            </a:p>
          </p:txBody>
        </p:sp>
        <p:sp>
          <p:nvSpPr>
            <p:cNvPr id="156" name="Rounded Rectangle 40"/>
            <p:cNvSpPr/>
            <p:nvPr/>
          </p:nvSpPr>
          <p:spPr>
            <a:xfrm>
              <a:off x="3241242" y="789714"/>
              <a:ext cx="2443783" cy="46957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629DD1">
                    <a:shade val="51000"/>
                    <a:satMod val="130000"/>
                  </a:srgbClr>
                </a:gs>
                <a:gs pos="80000">
                  <a:srgbClr val="629DD1">
                    <a:shade val="93000"/>
                    <a:satMod val="130000"/>
                  </a:srgbClr>
                </a:gs>
                <a:gs pos="100000">
                  <a:srgbClr val="629DD1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(2) نظام معلومات جغرافي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7023848" y="1568824"/>
            <a:ext cx="2438402" cy="1480213"/>
            <a:chOff x="6685195" y="1400979"/>
            <a:chExt cx="2286001" cy="1480213"/>
          </a:xfrm>
        </p:grpSpPr>
        <p:sp>
          <p:nvSpPr>
            <p:cNvPr id="158" name="Rectangle 157"/>
            <p:cNvSpPr/>
            <p:nvPr/>
          </p:nvSpPr>
          <p:spPr>
            <a:xfrm>
              <a:off x="6685196" y="1665697"/>
              <a:ext cx="2286000" cy="1215495"/>
            </a:xfrm>
            <a:prstGeom prst="rect">
              <a:avLst/>
            </a:prstGeom>
            <a:gradFill rotWithShape="1">
              <a:gsLst>
                <a:gs pos="0">
                  <a:srgbClr val="629DD1">
                    <a:tint val="50000"/>
                    <a:satMod val="300000"/>
                  </a:srgbClr>
                </a:gs>
                <a:gs pos="35000">
                  <a:srgbClr val="629DD1">
                    <a:tint val="37000"/>
                    <a:satMod val="300000"/>
                  </a:srgbClr>
                </a:gs>
                <a:gs pos="100000">
                  <a:srgbClr val="629DD1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629DD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tIns="274320" bIns="91440" rtlCol="0" anchor="ctr"/>
            <a:lstStyle/>
            <a:p>
              <a:pPr marL="228600" marR="0" lvl="0" indent="-22860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ar-EG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أرشيف الكتروني</a:t>
              </a:r>
            </a:p>
            <a:p>
              <a:pPr marL="228600" marR="0" lvl="0" indent="-22860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ar-EG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ميكنة دورات العمل</a:t>
              </a:r>
            </a:p>
          </p:txBody>
        </p:sp>
        <p:sp>
          <p:nvSpPr>
            <p:cNvPr id="159" name="Rounded Rectangle 38"/>
            <p:cNvSpPr/>
            <p:nvPr/>
          </p:nvSpPr>
          <p:spPr>
            <a:xfrm>
              <a:off x="6685195" y="1400979"/>
              <a:ext cx="2286000" cy="56951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629DD1">
                    <a:shade val="51000"/>
                    <a:satMod val="130000"/>
                  </a:srgbClr>
                </a:gs>
                <a:gs pos="80000">
                  <a:srgbClr val="629DD1">
                    <a:shade val="93000"/>
                    <a:satMod val="130000"/>
                  </a:srgbClr>
                </a:gs>
                <a:gs pos="100000">
                  <a:srgbClr val="629DD1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(1) الأرشفة وميكنة دورات العمل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0" name="Rounded Rectangle 46"/>
          <p:cNvSpPr/>
          <p:nvPr/>
        </p:nvSpPr>
        <p:spPr>
          <a:xfrm>
            <a:off x="6866065" y="4159624"/>
            <a:ext cx="2443783" cy="46957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29DD1">
                  <a:shade val="51000"/>
                  <a:satMod val="130000"/>
                </a:srgbClr>
              </a:gs>
              <a:gs pos="80000">
                <a:srgbClr val="629DD1">
                  <a:shade val="93000"/>
                  <a:satMod val="130000"/>
                </a:srgbClr>
              </a:gs>
              <a:gs pos="100000">
                <a:srgbClr val="629DD1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(4) تطوير البوابة الإلكترونية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Rounded Rectangle 46"/>
          <p:cNvSpPr/>
          <p:nvPr/>
        </p:nvSpPr>
        <p:spPr>
          <a:xfrm>
            <a:off x="5951665" y="5176654"/>
            <a:ext cx="2443783" cy="46957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29DD1">
                  <a:shade val="51000"/>
                  <a:satMod val="130000"/>
                </a:srgbClr>
              </a:gs>
              <a:gs pos="80000">
                <a:srgbClr val="629DD1">
                  <a:shade val="93000"/>
                  <a:satMod val="130000"/>
                </a:srgbClr>
              </a:gs>
              <a:gs pos="100000">
                <a:srgbClr val="629DD1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(6) تخطيط وإدارة المؤسسات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Rounded Rectangle 46"/>
          <p:cNvSpPr/>
          <p:nvPr/>
        </p:nvSpPr>
        <p:spPr>
          <a:xfrm>
            <a:off x="546848" y="4168058"/>
            <a:ext cx="2443783" cy="46957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29DD1">
                  <a:shade val="51000"/>
                  <a:satMod val="130000"/>
                </a:srgbClr>
              </a:gs>
              <a:gs pos="80000">
                <a:srgbClr val="629DD1">
                  <a:shade val="93000"/>
                  <a:satMod val="130000"/>
                </a:srgbClr>
              </a:gs>
              <a:gs pos="100000">
                <a:srgbClr val="629DD1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(5) مبادرة الزيادة الإنتاجية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Rounded Rectangle 46"/>
          <p:cNvSpPr/>
          <p:nvPr/>
        </p:nvSpPr>
        <p:spPr>
          <a:xfrm>
            <a:off x="1461248" y="5214054"/>
            <a:ext cx="2443783" cy="46957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29DD1">
                  <a:shade val="51000"/>
                  <a:satMod val="130000"/>
                </a:srgbClr>
              </a:gs>
              <a:gs pos="80000">
                <a:srgbClr val="629DD1">
                  <a:shade val="93000"/>
                  <a:satMod val="130000"/>
                </a:srgbClr>
              </a:gs>
              <a:gs pos="100000">
                <a:srgbClr val="629DD1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(7) التنمية البشرية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ounded Rectangle 46"/>
          <p:cNvSpPr/>
          <p:nvPr/>
        </p:nvSpPr>
        <p:spPr>
          <a:xfrm>
            <a:off x="3695503" y="5926345"/>
            <a:ext cx="2718745" cy="68644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29DD1">
                  <a:shade val="51000"/>
                  <a:satMod val="130000"/>
                </a:srgbClr>
              </a:gs>
              <a:gs pos="80000">
                <a:srgbClr val="629DD1">
                  <a:shade val="93000"/>
                  <a:satMod val="130000"/>
                </a:srgbClr>
              </a:gs>
              <a:gs pos="100000">
                <a:srgbClr val="629DD1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(8) نشر الأجهزة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</a:t>
            </a:r>
            <a:r>
              <a:rPr kumimoji="0" lang="ar-EG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حاسبات – أجهزة لوحية – ماسحات ضوئية</a:t>
            </a:r>
            <a:r>
              <a:rPr kumimoji="0" lang="ar-EG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Lightning Bolt 164"/>
          <p:cNvSpPr/>
          <p:nvPr/>
        </p:nvSpPr>
        <p:spPr>
          <a:xfrm rot="4025666">
            <a:off x="6953085" y="2797102"/>
            <a:ext cx="419613" cy="452784"/>
          </a:xfrm>
          <a:prstGeom prst="lightningBolt">
            <a:avLst/>
          </a:prstGeom>
          <a:gradFill rotWithShape="1">
            <a:gsLst>
              <a:gs pos="0">
                <a:srgbClr val="A5C249">
                  <a:tint val="70000"/>
                  <a:satMod val="130000"/>
                </a:srgbClr>
              </a:gs>
              <a:gs pos="43000">
                <a:srgbClr val="A5C249">
                  <a:tint val="44000"/>
                  <a:satMod val="165000"/>
                </a:srgbClr>
              </a:gs>
              <a:gs pos="93000">
                <a:srgbClr val="A5C249">
                  <a:tint val="15000"/>
                  <a:satMod val="165000"/>
                </a:srgbClr>
              </a:gs>
              <a:gs pos="100000">
                <a:srgbClr val="A5C24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A5C24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t"/>
          <a:lstStyle/>
          <a:p>
            <a:pPr algn="r" rtl="1"/>
            <a:endParaRPr lang="en-US" b="1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66" name="Lightning Bolt 165"/>
          <p:cNvSpPr/>
          <p:nvPr/>
        </p:nvSpPr>
        <p:spPr>
          <a:xfrm rot="4025666">
            <a:off x="4635791" y="2751575"/>
            <a:ext cx="419613" cy="452784"/>
          </a:xfrm>
          <a:prstGeom prst="lightningBolt">
            <a:avLst/>
          </a:prstGeom>
          <a:gradFill rotWithShape="1">
            <a:gsLst>
              <a:gs pos="0">
                <a:srgbClr val="A5C249">
                  <a:tint val="70000"/>
                  <a:satMod val="130000"/>
                </a:srgbClr>
              </a:gs>
              <a:gs pos="43000">
                <a:srgbClr val="A5C249">
                  <a:tint val="44000"/>
                  <a:satMod val="165000"/>
                </a:srgbClr>
              </a:gs>
              <a:gs pos="93000">
                <a:srgbClr val="A5C249">
                  <a:tint val="15000"/>
                  <a:satMod val="165000"/>
                </a:srgbClr>
              </a:gs>
              <a:gs pos="100000">
                <a:srgbClr val="A5C24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A5C24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t"/>
          <a:lstStyle/>
          <a:p>
            <a:pPr algn="r" rtl="1"/>
            <a:endParaRPr lang="en-US" b="1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67" name="Lightning Bolt 166"/>
          <p:cNvSpPr/>
          <p:nvPr/>
        </p:nvSpPr>
        <p:spPr>
          <a:xfrm rot="4025666">
            <a:off x="6733667" y="4299226"/>
            <a:ext cx="419613" cy="452784"/>
          </a:xfrm>
          <a:prstGeom prst="lightningBolt">
            <a:avLst/>
          </a:prstGeom>
          <a:gradFill rotWithShape="1">
            <a:gsLst>
              <a:gs pos="0">
                <a:srgbClr val="A5C249">
                  <a:tint val="70000"/>
                  <a:satMod val="130000"/>
                </a:srgbClr>
              </a:gs>
              <a:gs pos="43000">
                <a:srgbClr val="A5C249">
                  <a:tint val="44000"/>
                  <a:satMod val="165000"/>
                </a:srgbClr>
              </a:gs>
              <a:gs pos="93000">
                <a:srgbClr val="A5C249">
                  <a:tint val="15000"/>
                  <a:satMod val="165000"/>
                </a:srgbClr>
              </a:gs>
              <a:gs pos="100000">
                <a:srgbClr val="A5C24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A5C24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t"/>
          <a:lstStyle/>
          <a:p>
            <a:pPr algn="r" rtl="1"/>
            <a:endParaRPr lang="en-US" b="1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68" name="Lightning Bolt 167"/>
          <p:cNvSpPr/>
          <p:nvPr/>
        </p:nvSpPr>
        <p:spPr>
          <a:xfrm rot="4025666">
            <a:off x="5694122" y="5209107"/>
            <a:ext cx="419613" cy="452784"/>
          </a:xfrm>
          <a:prstGeom prst="lightningBolt">
            <a:avLst/>
          </a:prstGeom>
          <a:gradFill rotWithShape="1">
            <a:gsLst>
              <a:gs pos="0">
                <a:srgbClr val="A5C249">
                  <a:tint val="70000"/>
                  <a:satMod val="130000"/>
                </a:srgbClr>
              </a:gs>
              <a:gs pos="43000">
                <a:srgbClr val="A5C249">
                  <a:tint val="44000"/>
                  <a:satMod val="165000"/>
                </a:srgbClr>
              </a:gs>
              <a:gs pos="93000">
                <a:srgbClr val="A5C249">
                  <a:tint val="15000"/>
                  <a:satMod val="165000"/>
                </a:srgbClr>
              </a:gs>
              <a:gs pos="100000">
                <a:srgbClr val="A5C24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A5C24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t"/>
          <a:lstStyle/>
          <a:p>
            <a:pPr algn="r" rtl="1"/>
            <a:endParaRPr lang="en-US" b="1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69" name="Lightning Bolt 168"/>
          <p:cNvSpPr/>
          <p:nvPr/>
        </p:nvSpPr>
        <p:spPr>
          <a:xfrm rot="588936">
            <a:off x="3613641" y="5209107"/>
            <a:ext cx="419613" cy="452784"/>
          </a:xfrm>
          <a:prstGeom prst="lightningBolt">
            <a:avLst/>
          </a:prstGeom>
          <a:gradFill rotWithShape="1">
            <a:gsLst>
              <a:gs pos="0">
                <a:srgbClr val="A5C249">
                  <a:tint val="70000"/>
                  <a:satMod val="130000"/>
                </a:srgbClr>
              </a:gs>
              <a:gs pos="43000">
                <a:srgbClr val="A5C249">
                  <a:tint val="44000"/>
                  <a:satMod val="165000"/>
                </a:srgbClr>
              </a:gs>
              <a:gs pos="93000">
                <a:srgbClr val="A5C249">
                  <a:tint val="15000"/>
                  <a:satMod val="165000"/>
                </a:srgbClr>
              </a:gs>
              <a:gs pos="100000">
                <a:srgbClr val="A5C24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A5C24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t"/>
          <a:lstStyle/>
          <a:p>
            <a:pPr algn="r" rtl="1"/>
            <a:endParaRPr lang="en-US" b="1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70" name="Lightning Bolt 169"/>
          <p:cNvSpPr/>
          <p:nvPr/>
        </p:nvSpPr>
        <p:spPr>
          <a:xfrm rot="963567">
            <a:off x="2619282" y="4487206"/>
            <a:ext cx="419613" cy="452784"/>
          </a:xfrm>
          <a:prstGeom prst="lightningBolt">
            <a:avLst/>
          </a:prstGeom>
          <a:gradFill rotWithShape="1">
            <a:gsLst>
              <a:gs pos="0">
                <a:srgbClr val="A5C249">
                  <a:tint val="70000"/>
                  <a:satMod val="130000"/>
                </a:srgbClr>
              </a:gs>
              <a:gs pos="43000">
                <a:srgbClr val="A5C249">
                  <a:tint val="44000"/>
                  <a:satMod val="165000"/>
                </a:srgbClr>
              </a:gs>
              <a:gs pos="93000">
                <a:srgbClr val="A5C249">
                  <a:tint val="15000"/>
                  <a:satMod val="165000"/>
                </a:srgbClr>
              </a:gs>
              <a:gs pos="100000">
                <a:srgbClr val="A5C24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A5C24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t"/>
          <a:lstStyle/>
          <a:p>
            <a:pPr algn="r" rtl="1"/>
            <a:endParaRPr lang="en-US" b="1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71" name="Lightning Bolt 170"/>
          <p:cNvSpPr/>
          <p:nvPr/>
        </p:nvSpPr>
        <p:spPr>
          <a:xfrm rot="285341">
            <a:off x="2732338" y="3227662"/>
            <a:ext cx="419613" cy="452784"/>
          </a:xfrm>
          <a:prstGeom prst="lightningBolt">
            <a:avLst/>
          </a:prstGeom>
          <a:gradFill rotWithShape="1">
            <a:gsLst>
              <a:gs pos="0">
                <a:srgbClr val="A5C249">
                  <a:tint val="70000"/>
                  <a:satMod val="130000"/>
                </a:srgbClr>
              </a:gs>
              <a:gs pos="43000">
                <a:srgbClr val="A5C249">
                  <a:tint val="44000"/>
                  <a:satMod val="165000"/>
                </a:srgbClr>
              </a:gs>
              <a:gs pos="93000">
                <a:srgbClr val="A5C249">
                  <a:tint val="15000"/>
                  <a:satMod val="165000"/>
                </a:srgbClr>
              </a:gs>
              <a:gs pos="100000">
                <a:srgbClr val="A5C24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A5C24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t"/>
          <a:lstStyle/>
          <a:p>
            <a:pPr algn="r" rtl="1"/>
            <a:endParaRPr lang="en-US" b="1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72" name="Lightning Bolt 171"/>
          <p:cNvSpPr/>
          <p:nvPr/>
        </p:nvSpPr>
        <p:spPr>
          <a:xfrm rot="4025666">
            <a:off x="4963119" y="5656377"/>
            <a:ext cx="419613" cy="452784"/>
          </a:xfrm>
          <a:prstGeom prst="lightningBolt">
            <a:avLst/>
          </a:prstGeom>
          <a:gradFill rotWithShape="1">
            <a:gsLst>
              <a:gs pos="0">
                <a:srgbClr val="A5C249">
                  <a:tint val="70000"/>
                  <a:satMod val="130000"/>
                </a:srgbClr>
              </a:gs>
              <a:gs pos="43000">
                <a:srgbClr val="A5C249">
                  <a:tint val="44000"/>
                  <a:satMod val="165000"/>
                </a:srgbClr>
              </a:gs>
              <a:gs pos="93000">
                <a:srgbClr val="A5C249">
                  <a:tint val="15000"/>
                  <a:satMod val="165000"/>
                </a:srgbClr>
              </a:gs>
              <a:gs pos="100000">
                <a:srgbClr val="A5C24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A5C24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t"/>
          <a:lstStyle/>
          <a:p>
            <a:pPr algn="r" rtl="1"/>
            <a:endParaRPr lang="en-US" b="1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3882573" y="3321424"/>
            <a:ext cx="1935657" cy="2174786"/>
            <a:chOff x="9060277" y="4088377"/>
            <a:chExt cx="1935657" cy="2174786"/>
          </a:xfrm>
        </p:grpSpPr>
        <p:sp>
          <p:nvSpPr>
            <p:cNvPr id="174" name="AutoShape 33"/>
            <p:cNvSpPr>
              <a:spLocks noChangeArrowheads="1"/>
            </p:cNvSpPr>
            <p:nvPr/>
          </p:nvSpPr>
          <p:spPr bwMode="auto">
            <a:xfrm>
              <a:off x="9060277" y="4088377"/>
              <a:ext cx="1935657" cy="2174786"/>
            </a:xfrm>
            <a:prstGeom prst="flowChartMagneticDisk">
              <a:avLst/>
            </a:prstGeom>
            <a:solidFill>
              <a:srgbClr val="800000">
                <a:alpha val="30196"/>
              </a:srgbClr>
            </a:solidFill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squar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75" name="AutoShape 33"/>
            <p:cNvSpPr>
              <a:spLocks noChangeArrowheads="1"/>
            </p:cNvSpPr>
            <p:nvPr/>
          </p:nvSpPr>
          <p:spPr bwMode="auto">
            <a:xfrm>
              <a:off x="9144000" y="4800600"/>
              <a:ext cx="838200" cy="1255605"/>
            </a:xfrm>
            <a:prstGeom prst="flowChartMagneticDisk">
              <a:avLst/>
            </a:prstGeom>
            <a:solidFill>
              <a:srgbClr val="800000">
                <a:alpha val="30196"/>
              </a:srgbClr>
            </a:solidFill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squar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</a:rPr>
                <a:t>البيانات الجغرافية</a:t>
              </a:r>
              <a:endPara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76" name="AutoShape 33"/>
            <p:cNvSpPr>
              <a:spLocks noChangeArrowheads="1"/>
            </p:cNvSpPr>
            <p:nvPr/>
          </p:nvSpPr>
          <p:spPr bwMode="auto">
            <a:xfrm>
              <a:off x="10029626" y="4829263"/>
              <a:ext cx="838200" cy="1255605"/>
            </a:xfrm>
            <a:prstGeom prst="flowChartMagneticDisk">
              <a:avLst/>
            </a:prstGeom>
            <a:solidFill>
              <a:srgbClr val="800000">
                <a:alpha val="30196"/>
              </a:srgbClr>
            </a:solidFill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wrap="squar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</a:rPr>
                <a:t>ملفات الاوقاف</a:t>
              </a:r>
              <a:endPara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77" name="Rounded Rectangle 28"/>
            <p:cNvSpPr/>
            <p:nvPr/>
          </p:nvSpPr>
          <p:spPr>
            <a:xfrm>
              <a:off x="9169728" y="4226859"/>
              <a:ext cx="1623778" cy="698376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42852">
                      <a:lumMod val="50000"/>
                    </a:srgbClr>
                  </a:solidFill>
                  <a:effectLst/>
                  <a:uLnTx/>
                  <a:uFillTx/>
                  <a:latin typeface="Simplified Arabic" pitchFamily="18" charset="-78"/>
                  <a:ea typeface="+mn-ea"/>
                  <a:cs typeface="Simplified Arabic" pitchFamily="18" charset="-78"/>
                </a:rPr>
                <a:t>قاعدة بيانات مركزية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42852">
                    <a:lumMod val="50000"/>
                  </a:srgbClr>
                </a:solidFill>
                <a:effectLst/>
                <a:uLnTx/>
                <a:uFillTx/>
                <a:latin typeface="Simplified Arabic" pitchFamily="18" charset="-78"/>
                <a:ea typeface="+mn-ea"/>
                <a:cs typeface="Simplified Arabic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51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\\10.100.230.82\Shared Files\Photo bank\SMART VILLAGE\DSC_0010.JPG"/>
          <p:cNvPicPr>
            <a:picLocks noChangeAspect="1" noChangeArrowheads="1"/>
          </p:cNvPicPr>
          <p:nvPr/>
        </p:nvPicPr>
        <p:blipFill>
          <a:blip r:embed="rId2" cstate="print">
            <a:lum bright="-3000" contrast="13000"/>
          </a:blip>
          <a:srcRect l="15221"/>
          <a:stretch>
            <a:fillRect/>
          </a:stretch>
        </p:blipFill>
        <p:spPr bwMode="auto">
          <a:xfrm>
            <a:off x="-114300" y="0"/>
            <a:ext cx="10058400" cy="7594600"/>
          </a:xfrm>
          <a:prstGeom prst="rect">
            <a:avLst/>
          </a:prstGeom>
          <a:noFill/>
        </p:spPr>
      </p:pic>
      <p:sp>
        <p:nvSpPr>
          <p:cNvPr id="41" name="Rounded Rectangle 40"/>
          <p:cNvSpPr/>
          <p:nvPr/>
        </p:nvSpPr>
        <p:spPr>
          <a:xfrm>
            <a:off x="4900235" y="1232754"/>
            <a:ext cx="5421086" cy="144821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953001" y="1166494"/>
            <a:ext cx="5421086" cy="14482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8144866" y="1166492"/>
            <a:ext cx="1453973" cy="1571974"/>
            <a:chOff x="227424" y="0"/>
            <a:chExt cx="1593160" cy="1571974"/>
          </a:xfrm>
        </p:grpSpPr>
        <p:sp>
          <p:nvSpPr>
            <p:cNvPr id="34" name="Rectangle 33"/>
            <p:cNvSpPr/>
            <p:nvPr/>
          </p:nvSpPr>
          <p:spPr>
            <a:xfrm>
              <a:off x="335223" y="0"/>
              <a:ext cx="1377562" cy="1437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7424" y="54570"/>
              <a:ext cx="1593160" cy="1517404"/>
            </a:xfrm>
            <a:prstGeom prst="rect">
              <a:avLst/>
            </a:prstGeom>
            <a:blipFill rotWithShape="0"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335223" y="1295867"/>
              <a:ext cx="1377562" cy="141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5230105" y="1592034"/>
            <a:ext cx="2291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solidFill>
                  <a:srgbClr val="002060"/>
                </a:solidFill>
                <a:latin typeface="Adobe Arabic" panose="02040503050201020203" pitchFamily="18" charset="-78"/>
                <a:ea typeface="Arial Unicode MS" panose="020B0604020202020204" pitchFamily="34" charset="-128"/>
                <a:cs typeface="DecoType Naskh" panose="02010400000000000000" pitchFamily="2" charset="-78"/>
              </a:rPr>
              <a:t>شكراً...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905373" y="1384206"/>
            <a:ext cx="45719" cy="1078153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8D52F-E07D-4464-8D33-322EB9C0F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7AC83816-4124-49EF-B1A1-8A4825DA60D2}"/>
              </a:ext>
            </a:extLst>
          </p:cNvPr>
          <p:cNvSpPr/>
          <p:nvPr/>
        </p:nvSpPr>
        <p:spPr>
          <a:xfrm>
            <a:off x="3054066" y="883794"/>
            <a:ext cx="6016652" cy="5689600"/>
          </a:xfrm>
          <a:prstGeom prst="roundRect">
            <a:avLst>
              <a:gd name="adj" fmla="val 4548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ومن هذا المنطلق فقد أسهمت 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E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kern="0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وزارة الاتصالات وتكنولوجيا المعلومات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EG" sz="2400" b="1" kern="0" dirty="0">
              <a:solidFill>
                <a:srgbClr val="FFFFFF"/>
              </a:solidFill>
              <a:latin typeface="Calibri"/>
              <a:cs typeface="Arial" panose="020B0604020202020204" pitchFamily="34" charset="0"/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kern="0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بتنفيذ العديد من المشروعات القومية الضخمة في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EG" sz="2400" b="1" kern="0" dirty="0">
              <a:solidFill>
                <a:srgbClr val="FFFFFF"/>
              </a:solidFill>
              <a:latin typeface="Calibri"/>
              <a:cs typeface="Arial" panose="020B0604020202020204" pitchFamily="34" charset="0"/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kern="0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تطوير أداء المؤسسات ذات الصلة بالمجال الزراعي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EG" sz="2400" b="1" kern="0" dirty="0">
              <a:solidFill>
                <a:srgbClr val="FFFFFF"/>
              </a:solidFill>
              <a:latin typeface="Calibri"/>
              <a:cs typeface="Arial" panose="020B0604020202020204" pitchFamily="34" charset="0"/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kern="0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 التي أعتمد في تنفيذها على استخدام تكنولوجيا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EG" sz="2400" b="1" kern="0" dirty="0">
              <a:solidFill>
                <a:srgbClr val="FFFFFF"/>
              </a:solidFill>
              <a:latin typeface="Calibri"/>
              <a:cs typeface="Arial" panose="020B0604020202020204" pitchFamily="34" charset="0"/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2400" b="1" kern="0" dirty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 نظم المعلومات الجغرافية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E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E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</a:t>
            </a:r>
            <a:r>
              <a:rPr kumimoji="0" lang="ar-EG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فيما يلى</a:t>
            </a:r>
            <a:r>
              <a:rPr kumimoji="0" lang="ar-EG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EG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سوف نعرض لكم أهم هذه المشروعات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6" name="Picture 13" descr="Cover_1st2">
            <a:extLst>
              <a:ext uri="{FF2B5EF4-FFF2-40B4-BE49-F238E27FC236}">
                <a16:creationId xmlns:a16="http://schemas.microsoft.com/office/drawing/2014/main" xmlns="" id="{0DED0C3C-5944-4C17-AFBE-D981AE08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11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27554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8D52F-E07D-4464-8D33-322EB9C0F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/>
              <a:t>المشروعات</a:t>
            </a:r>
            <a:endParaRPr lang="en-US" dirty="0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87BF9492-D8D5-45FB-B1A0-6920E1568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515" y="945478"/>
            <a:ext cx="7459662" cy="7582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449263" marR="0" lvl="0" indent="-449263" algn="r" defTabSz="914400" rtl="1" eaLnBrk="0" fontAlgn="auto" latinLnBrk="0" hangingPunct="0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ar-EG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ميكنة السجل العيني للأراضي الزراعية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B6BD3489-2392-4906-9F8F-416AB91AE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515" y="4584436"/>
            <a:ext cx="7459662" cy="7582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457200" indent="-457200" algn="r" rtl="1">
              <a:lnSpc>
                <a:spcPct val="130000"/>
              </a:lnSpc>
              <a:spcBef>
                <a:spcPct val="0"/>
              </a:spcBef>
              <a:defRPr/>
            </a:pPr>
            <a:r>
              <a:rPr lang="ar-EG" sz="2000" b="1" ker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تطوير المعمل القومي للرقابة علي الإنتاج الداجني</a:t>
            </a:r>
            <a:endParaRPr lang="ar-EG" sz="2000" b="1" kern="0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xmlns="" id="{E3176096-ADE0-4D1B-8AA5-EB09F7E72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227" y="3329478"/>
            <a:ext cx="7459663" cy="7582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457200" indent="-457200" algn="r" rtl="1">
              <a:lnSpc>
                <a:spcPct val="130000"/>
              </a:lnSpc>
              <a:spcBef>
                <a:spcPct val="0"/>
              </a:spcBef>
              <a:defRPr/>
            </a:pPr>
            <a:r>
              <a:rPr lang="ar-EG" sz="2000" b="1" kern="0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أتمتة</a:t>
            </a:r>
            <a:r>
              <a:rPr lang="ar-EG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منظومة الثروة السمكية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xmlns="" id="{50FBCE0E-4D63-4986-B2A5-8B2CF234A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227" y="2130949"/>
            <a:ext cx="7459663" cy="7582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457200" indent="-457200" algn="r" rtl="1">
              <a:lnSpc>
                <a:spcPct val="130000"/>
              </a:lnSpc>
              <a:spcBef>
                <a:spcPct val="0"/>
              </a:spcBef>
              <a:defRPr/>
            </a:pPr>
            <a:r>
              <a:rPr lang="ar-EG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تطوير منظومة الحيازة الزراعية</a:t>
            </a:r>
            <a:endParaRPr lang="en-US" sz="20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923C1975-CDF0-4466-90C8-26F147F08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515" y="5769907"/>
            <a:ext cx="7459662" cy="7582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457200" indent="-457200" algn="r" rtl="1">
              <a:lnSpc>
                <a:spcPct val="130000"/>
              </a:lnSpc>
              <a:spcBef>
                <a:spcPct val="0"/>
              </a:spcBef>
            </a:pPr>
            <a:r>
              <a:rPr lang="ar-EG" sz="20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تطوير منظومة </a:t>
            </a:r>
            <a:r>
              <a:rPr lang="ar-EG" sz="2000" b="1" ker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الأوقاف المصرية</a:t>
            </a:r>
            <a:endParaRPr lang="ar-EG" sz="2000" b="1" kern="0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0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3"/>
          <a:srcRect l="13840" t="20714" r="29018" b="10715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2519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695950" y="1295400"/>
            <a:ext cx="3962400" cy="501978"/>
          </a:xfrm>
          <a:prstGeom prst="roundRect">
            <a:avLst>
              <a:gd name="adj" fmla="val 0"/>
            </a:avLst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>
              <a:defRPr/>
            </a:pPr>
            <a:r>
              <a:rPr lang="ar-EG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نظام يقوم علي تسجيل المحررات باسم المالك</a:t>
            </a:r>
            <a:endParaRPr lang="en-US" altLang="ja-JP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842250" y="762000"/>
            <a:ext cx="1787145" cy="457200"/>
          </a:xfrm>
          <a:prstGeom prst="roundRect">
            <a:avLst/>
          </a:prstGeom>
          <a:solidFill>
            <a:srgbClr val="152443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indent="-449263" algn="r" rtl="1" eaLnBrk="0" hangingPunct="0">
              <a:lnSpc>
                <a:spcPct val="93000"/>
              </a:lnSpc>
              <a:buClr>
                <a:srgbClr val="990000"/>
              </a:buClr>
              <a:buSzPct val="100000"/>
              <a:defRPr/>
            </a:pPr>
            <a:r>
              <a:rPr lang="ar-EG" altLang="ja-JP" b="1" dirty="0" smtClean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السجل الشخصي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42250" y="1981200"/>
            <a:ext cx="1787145" cy="457200"/>
          </a:xfrm>
          <a:prstGeom prst="roundRect">
            <a:avLst/>
          </a:prstGeom>
          <a:solidFill>
            <a:srgbClr val="152443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indent="-449263" algn="r" rtl="1" eaLnBrk="0" hangingPunct="0">
              <a:lnSpc>
                <a:spcPct val="93000"/>
              </a:lnSpc>
              <a:buClr>
                <a:srgbClr val="990000"/>
              </a:buClr>
              <a:buSzPct val="100000"/>
              <a:defRPr/>
            </a:pPr>
            <a:r>
              <a:rPr lang="ar-EG" altLang="ja-JP" b="1" dirty="0" smtClean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السجل العيني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97300" y="2514601"/>
            <a:ext cx="5861050" cy="584775"/>
          </a:xfrm>
          <a:prstGeom prst="rect">
            <a:avLst/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>
              <a:defRPr/>
            </a:pPr>
            <a:r>
              <a:rPr lang="ar-EG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العقار – العين - هو أساس التسجيل بحيث يتم </a:t>
            </a:r>
            <a:r>
              <a:rPr lang="ar-SA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تخصيص صحيفة لكل وحدة عقاريه يقيد بها كل ما يتعلق بالعقار من بيانات وصفية مساحية وقانونية</a:t>
            </a:r>
            <a:endParaRPr lang="en-US" altLang="ja-JP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695950" y="3305300"/>
            <a:ext cx="1155700" cy="501978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ctr"/>
          <a:lstStyle/>
          <a:p>
            <a:pPr algn="ctr" rtl="1">
              <a:defRPr/>
            </a:pPr>
            <a:r>
              <a:rPr lang="ar-EG" sz="1400" b="1" dirty="0" smtClean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1964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51650" y="3308022"/>
            <a:ext cx="2806700" cy="501978"/>
          </a:xfrm>
          <a:prstGeom prst="roundRect">
            <a:avLst>
              <a:gd name="adj" fmla="val 0"/>
            </a:avLst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>
              <a:defRPr/>
            </a:pPr>
            <a:r>
              <a:rPr lang="ar-SA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صد</a:t>
            </a:r>
            <a:r>
              <a:rPr lang="ar-EG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و</a:t>
            </a:r>
            <a:r>
              <a:rPr lang="ar-SA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ر قرار إنشاء السجل العيني</a:t>
            </a:r>
            <a:endParaRPr lang="en-US" altLang="ja-JP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620667" y="3917622"/>
            <a:ext cx="6024819" cy="501978"/>
          </a:xfrm>
          <a:prstGeom prst="roundRect">
            <a:avLst>
              <a:gd name="adj" fmla="val 0"/>
            </a:avLst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>
              <a:defRPr/>
            </a:pPr>
            <a:r>
              <a:rPr lang="ar-EG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طبق نظام السجل العيني علي أكثر من 80% من الأراضي داخل الزمام</a:t>
            </a:r>
            <a:endParaRPr lang="en-US" altLang="ja-JP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20667" y="4527222"/>
            <a:ext cx="6024819" cy="501978"/>
          </a:xfrm>
          <a:prstGeom prst="roundRect">
            <a:avLst>
              <a:gd name="adj" fmla="val 0"/>
            </a:avLst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>
              <a:defRPr/>
            </a:pPr>
            <a:r>
              <a:rPr lang="ar-EG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وجاري استكمال التنفيذ بشكل تدريجي علي مستوي كل قرية (قسم مساحي)</a:t>
            </a:r>
            <a:endParaRPr lang="en-US" altLang="ja-JP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044950" y="5210300"/>
            <a:ext cx="3054350" cy="501978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ctr"/>
          <a:lstStyle/>
          <a:p>
            <a:pPr algn="ctr" rtl="1">
              <a:defRPr/>
            </a:pPr>
            <a:r>
              <a:rPr lang="ar-SA" sz="1400" b="1" dirty="0" smtClean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الجهة المسئولة من الناحية القانونية</a:t>
            </a:r>
            <a:endParaRPr lang="ar-EG" sz="1400" b="1" dirty="0" smtClean="0">
              <a:solidFill>
                <a:prstClr val="black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68985" y="5213022"/>
            <a:ext cx="2476500" cy="501978"/>
          </a:xfrm>
          <a:prstGeom prst="roundRect">
            <a:avLst>
              <a:gd name="adj" fmla="val 0"/>
            </a:avLst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>
              <a:defRPr/>
            </a:pPr>
            <a:r>
              <a:rPr lang="ar-EG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دور الشهر العقاري</a:t>
            </a:r>
            <a:endParaRPr lang="en-US" altLang="ja-JP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044950" y="5819900"/>
            <a:ext cx="3054350" cy="501978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</a:ln>
          <a:effectLst>
            <a:outerShdw blurRad="57150" dist="38100" dir="5400000" algn="ctr" rotWithShape="0">
              <a:srgbClr val="A5C249">
                <a:shade val="9000"/>
                <a:satMod val="105000"/>
                <a:alpha val="48000"/>
              </a:srgbClr>
            </a:outerShdw>
          </a:effectLst>
        </p:spPr>
        <p:txBody>
          <a:bodyPr rtlCol="0" anchor="ctr"/>
          <a:lstStyle/>
          <a:p>
            <a:pPr algn="ctr" rtl="1">
              <a:defRPr/>
            </a:pPr>
            <a:r>
              <a:rPr lang="ar-SA" sz="1400" b="1" dirty="0" smtClean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rPr>
              <a:t>الجهة المسئولة عن حدود وإحداثيات الأراضي الزراعية من الناحية القانونية</a:t>
            </a:r>
            <a:endParaRPr lang="ar-EG" sz="1400" b="1" dirty="0" smtClean="0">
              <a:solidFill>
                <a:prstClr val="black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168985" y="5822622"/>
            <a:ext cx="2476500" cy="501978"/>
          </a:xfrm>
          <a:prstGeom prst="roundRect">
            <a:avLst>
              <a:gd name="adj" fmla="val 0"/>
            </a:avLst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>
              <a:defRPr/>
            </a:pPr>
            <a:r>
              <a:rPr lang="ar-EG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دور هيئة المساحة</a:t>
            </a:r>
            <a:endParaRPr lang="en-US" altLang="ja-JP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40061" y="838200"/>
            <a:ext cx="2566639" cy="381000"/>
          </a:xfrm>
          <a:prstGeom prst="roundRect">
            <a:avLst/>
          </a:prstGeom>
          <a:solidFill>
            <a:srgbClr val="152443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indent="-449263" algn="r" rtl="1" eaLnBrk="0" hangingPunct="0">
              <a:lnSpc>
                <a:spcPct val="93000"/>
              </a:lnSpc>
              <a:buClr>
                <a:srgbClr val="990000"/>
              </a:buClr>
              <a:buSzPct val="100000"/>
              <a:defRPr/>
            </a:pPr>
            <a:r>
              <a:rPr lang="ar-EG" altLang="ja-JP" b="1" dirty="0" smtClean="0">
                <a:solidFill>
                  <a:prstClr val="white"/>
                </a:solidFill>
                <a:latin typeface="Simplified Arabic" pitchFamily="18" charset="-78"/>
                <a:cs typeface="Simplified Arabic" pitchFamily="18" charset="-78"/>
              </a:rPr>
              <a:t>مزايا السجل العيني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40061" y="1295401"/>
            <a:ext cx="2566639" cy="318394"/>
          </a:xfrm>
          <a:prstGeom prst="roundRect">
            <a:avLst/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763" indent="7938" algn="justLow" rtl="1">
              <a:buClr>
                <a:prstClr val="black"/>
              </a:buClr>
              <a:buSzPct val="100000"/>
              <a:defRPr/>
            </a:pPr>
            <a:r>
              <a:rPr lang="ar-EG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تأمين الملكيات</a:t>
            </a:r>
            <a:endParaRPr lang="en-US" altLang="ja-JP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40061" y="1676400"/>
            <a:ext cx="2574775" cy="349578"/>
          </a:xfrm>
          <a:prstGeom prst="roundRect">
            <a:avLst>
              <a:gd name="adj" fmla="val 21291"/>
            </a:avLst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763" indent="7938" algn="justLow" rtl="1">
              <a:buClr>
                <a:prstClr val="black"/>
              </a:buClr>
              <a:buSzPct val="100000"/>
              <a:defRPr/>
            </a:pPr>
            <a:r>
              <a:rPr lang="ar-EG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تسهيل انتقال الملكية</a:t>
            </a:r>
            <a:endParaRPr lang="en-US" altLang="ja-JP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40062" y="2133601"/>
            <a:ext cx="2566639" cy="318394"/>
          </a:xfrm>
          <a:prstGeom prst="roundRect">
            <a:avLst/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763" indent="7938" algn="justLow" rtl="1">
              <a:buClr>
                <a:prstClr val="black"/>
              </a:buClr>
              <a:buSzPct val="100000"/>
              <a:defRPr/>
            </a:pPr>
            <a:r>
              <a:rPr lang="ar-EG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العين أساس التعامل</a:t>
            </a:r>
            <a:endParaRPr lang="en-US" altLang="ja-JP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40062" y="2514600"/>
            <a:ext cx="2574775" cy="349578"/>
          </a:xfrm>
          <a:prstGeom prst="roundRect">
            <a:avLst>
              <a:gd name="adj" fmla="val 21291"/>
            </a:avLst>
          </a:prstGeom>
          <a:solidFill>
            <a:srgbClr val="C4BD9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763" indent="7938" algn="justLow" rtl="1">
              <a:buClr>
                <a:prstClr val="black"/>
              </a:buClr>
              <a:buSzPct val="100000"/>
              <a:defRPr/>
            </a:pPr>
            <a:r>
              <a:rPr lang="ar-EG" altLang="ja-JP" b="1" dirty="0" smtClean="0">
                <a:solidFill>
                  <a:srgbClr val="FEFAC9">
                    <a:lumMod val="10000"/>
                  </a:srgbClr>
                </a:solidFill>
                <a:latin typeface="Simplified Arabic" pitchFamily="18" charset="-78"/>
                <a:cs typeface="Simplified Arabic" pitchFamily="18" charset="-78"/>
              </a:rPr>
              <a:t>التعامل مع رقم موحد للقطعة</a:t>
            </a:r>
            <a:endParaRPr lang="en-US" altLang="ja-JP" b="1" dirty="0" smtClean="0">
              <a:solidFill>
                <a:srgbClr val="FEFAC9">
                  <a:lumMod val="10000"/>
                </a:srgbClr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grpSp>
        <p:nvGrpSpPr>
          <p:cNvPr id="2" name="Group 43"/>
          <p:cNvGrpSpPr/>
          <p:nvPr/>
        </p:nvGrpSpPr>
        <p:grpSpPr>
          <a:xfrm>
            <a:off x="0" y="2971800"/>
            <a:ext cx="2971800" cy="1143000"/>
            <a:chOff x="2133600" y="4800600"/>
            <a:chExt cx="3790605" cy="1143000"/>
          </a:xfrm>
        </p:grpSpPr>
        <p:sp>
          <p:nvSpPr>
            <p:cNvPr id="45" name="Rounded Rectangle 44"/>
            <p:cNvSpPr/>
            <p:nvPr/>
          </p:nvSpPr>
          <p:spPr>
            <a:xfrm>
              <a:off x="2209800" y="4800600"/>
              <a:ext cx="555567" cy="501978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A5C249">
                    <a:tint val="70000"/>
                    <a:satMod val="130000"/>
                  </a:srgbClr>
                </a:gs>
                <a:gs pos="43000">
                  <a:srgbClr val="A5C249">
                    <a:tint val="44000"/>
                    <a:satMod val="165000"/>
                  </a:srgbClr>
                </a:gs>
                <a:gs pos="93000">
                  <a:srgbClr val="A5C249">
                    <a:tint val="15000"/>
                    <a:satMod val="165000"/>
                  </a:srgbClr>
                </a:gs>
                <a:gs pos="100000">
                  <a:srgbClr val="A5C24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A5C24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A5C249">
                  <a:shade val="9000"/>
                  <a:satMod val="105000"/>
                  <a:alpha val="48000"/>
                </a:srgbClr>
              </a:outerShdw>
            </a:effectLst>
          </p:spPr>
          <p:txBody>
            <a:bodyPr rtlCol="0" anchor="ctr"/>
            <a:lstStyle/>
            <a:p>
              <a:pPr algn="ctr" rtl="1">
                <a:defRPr/>
              </a:pPr>
              <a:r>
                <a:rPr lang="en-US" sz="1100" b="1" dirty="0" smtClean="0">
                  <a:solidFill>
                    <a:prstClr val="black"/>
                  </a:solidFill>
                  <a:latin typeface="Simplified Arabic" pitchFamily="18" charset="-78"/>
                  <a:cs typeface="Simplified Arabic" pitchFamily="18" charset="-78"/>
                </a:rPr>
                <a:t>XX</a:t>
              </a:r>
              <a:endParaRPr lang="ar-EG" sz="1100" b="1" dirty="0" smtClean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2133600" y="5365422"/>
              <a:ext cx="947651" cy="349578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noFill/>
              <a:prstDash val="solid"/>
            </a:ln>
            <a:effectLst>
              <a:outerShdw blurRad="57150" dist="38100" dir="5400000" algn="ctr" rotWithShape="0">
                <a:srgbClr val="A5C249">
                  <a:shade val="9000"/>
                  <a:satMod val="105000"/>
                  <a:alpha val="48000"/>
                </a:srgbClr>
              </a:outerShdw>
            </a:effectLst>
          </p:spPr>
          <p:txBody>
            <a:bodyPr rtlCol="0" anchor="ctr"/>
            <a:lstStyle/>
            <a:p>
              <a:pPr rtl="1">
                <a:defRPr/>
              </a:pPr>
              <a:r>
                <a:rPr lang="ar-EG" sz="1100" b="1" dirty="0" smtClean="0">
                  <a:solidFill>
                    <a:prstClr val="black"/>
                  </a:solidFill>
                  <a:latin typeface="Simplified Arabic" pitchFamily="18" charset="-78"/>
                  <a:cs typeface="Simplified Arabic" pitchFamily="18" charset="-78"/>
                </a:rPr>
                <a:t>محافظة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2765367" y="4800600"/>
              <a:ext cx="570807" cy="501978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A5C249">
                    <a:tint val="70000"/>
                    <a:satMod val="130000"/>
                  </a:srgbClr>
                </a:gs>
                <a:gs pos="43000">
                  <a:srgbClr val="A5C249">
                    <a:tint val="44000"/>
                    <a:satMod val="165000"/>
                  </a:srgbClr>
                </a:gs>
                <a:gs pos="93000">
                  <a:srgbClr val="A5C249">
                    <a:tint val="15000"/>
                    <a:satMod val="165000"/>
                  </a:srgbClr>
                </a:gs>
                <a:gs pos="100000">
                  <a:srgbClr val="A5C24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A5C24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A5C249">
                  <a:shade val="9000"/>
                  <a:satMod val="105000"/>
                  <a:alpha val="48000"/>
                </a:srgbClr>
              </a:outerShdw>
            </a:effectLst>
          </p:spPr>
          <p:txBody>
            <a:bodyPr rtlCol="0" anchor="ctr"/>
            <a:lstStyle/>
            <a:p>
              <a:pPr algn="ctr" rtl="1">
                <a:defRPr/>
              </a:pPr>
              <a:r>
                <a:rPr lang="en-US" sz="1100" b="1" dirty="0" smtClean="0">
                  <a:solidFill>
                    <a:prstClr val="black"/>
                  </a:solidFill>
                  <a:latin typeface="Simplified Arabic" pitchFamily="18" charset="-78"/>
                  <a:cs typeface="Simplified Arabic" pitchFamily="18" charset="-78"/>
                </a:rPr>
                <a:t>XX</a:t>
              </a:r>
              <a:endParaRPr lang="ar-EG" sz="1100" b="1" dirty="0" smtClean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604005" y="5277347"/>
              <a:ext cx="1066800" cy="501978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noFill/>
              <a:prstDash val="solid"/>
            </a:ln>
            <a:effectLst>
              <a:outerShdw blurRad="57150" dist="38100" dir="5400000" algn="ctr" rotWithShape="0">
                <a:srgbClr val="A5C249">
                  <a:shade val="9000"/>
                  <a:satMod val="105000"/>
                  <a:alpha val="48000"/>
                </a:srgbClr>
              </a:outerShdw>
            </a:effectLst>
          </p:spPr>
          <p:txBody>
            <a:bodyPr rtlCol="0" anchor="ctr"/>
            <a:lstStyle/>
            <a:p>
              <a:pPr algn="ctr" rtl="1">
                <a:defRPr/>
              </a:pPr>
              <a:r>
                <a:rPr lang="ar-EG" sz="1100" b="1" dirty="0" smtClean="0">
                  <a:solidFill>
                    <a:prstClr val="black"/>
                  </a:solidFill>
                  <a:latin typeface="Simplified Arabic" pitchFamily="18" charset="-78"/>
                  <a:cs typeface="Simplified Arabic" pitchFamily="18" charset="-78"/>
                </a:rPr>
                <a:t>مركز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347907" y="4800600"/>
              <a:ext cx="786289" cy="501978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A5C249">
                    <a:tint val="70000"/>
                    <a:satMod val="130000"/>
                  </a:srgbClr>
                </a:gs>
                <a:gs pos="43000">
                  <a:srgbClr val="A5C249">
                    <a:tint val="44000"/>
                    <a:satMod val="165000"/>
                  </a:srgbClr>
                </a:gs>
                <a:gs pos="93000">
                  <a:srgbClr val="A5C249">
                    <a:tint val="15000"/>
                    <a:satMod val="165000"/>
                  </a:srgbClr>
                </a:gs>
                <a:gs pos="100000">
                  <a:srgbClr val="A5C24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A5C24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A5C249">
                  <a:shade val="9000"/>
                  <a:satMod val="105000"/>
                  <a:alpha val="48000"/>
                </a:srgbClr>
              </a:outerShdw>
            </a:effectLst>
          </p:spPr>
          <p:txBody>
            <a:bodyPr rtlCol="0" anchor="ctr"/>
            <a:lstStyle/>
            <a:p>
              <a:pPr algn="ctr" rtl="1">
                <a:defRPr/>
              </a:pPr>
              <a:r>
                <a:rPr lang="en-US" sz="1100" b="1" dirty="0" smtClean="0">
                  <a:solidFill>
                    <a:prstClr val="black"/>
                  </a:solidFill>
                  <a:latin typeface="Simplified Arabic" pitchFamily="18" charset="-78"/>
                  <a:cs typeface="Simplified Arabic" pitchFamily="18" charset="-78"/>
                </a:rPr>
                <a:t>XXX</a:t>
              </a:r>
              <a:endParaRPr lang="ar-EG" sz="1100" b="1" dirty="0" smtClean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3172691" y="5289222"/>
              <a:ext cx="1066800" cy="501978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noFill/>
              <a:prstDash val="solid"/>
            </a:ln>
            <a:effectLst>
              <a:outerShdw blurRad="57150" dist="38100" dir="5400000" algn="ctr" rotWithShape="0">
                <a:srgbClr val="A5C249">
                  <a:shade val="9000"/>
                  <a:satMod val="105000"/>
                  <a:alpha val="48000"/>
                </a:srgbClr>
              </a:outerShdw>
            </a:effectLst>
          </p:spPr>
          <p:txBody>
            <a:bodyPr rtlCol="0" anchor="ctr"/>
            <a:lstStyle/>
            <a:p>
              <a:pPr algn="ctr" rtl="1">
                <a:defRPr/>
              </a:pPr>
              <a:r>
                <a:rPr lang="ar-EG" sz="1100" b="1" dirty="0" smtClean="0">
                  <a:solidFill>
                    <a:prstClr val="black"/>
                  </a:solidFill>
                  <a:latin typeface="Simplified Arabic" pitchFamily="18" charset="-78"/>
                  <a:cs typeface="Simplified Arabic" pitchFamily="18" charset="-78"/>
                </a:rPr>
                <a:t>قرية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134198" y="4800600"/>
              <a:ext cx="737062" cy="501978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A5C249">
                    <a:tint val="70000"/>
                    <a:satMod val="130000"/>
                  </a:srgbClr>
                </a:gs>
                <a:gs pos="43000">
                  <a:srgbClr val="A5C249">
                    <a:tint val="44000"/>
                    <a:satMod val="165000"/>
                  </a:srgbClr>
                </a:gs>
                <a:gs pos="93000">
                  <a:srgbClr val="A5C249">
                    <a:tint val="15000"/>
                    <a:satMod val="165000"/>
                  </a:srgbClr>
                </a:gs>
                <a:gs pos="100000">
                  <a:srgbClr val="A5C24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A5C24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A5C249">
                  <a:shade val="9000"/>
                  <a:satMod val="105000"/>
                  <a:alpha val="48000"/>
                </a:srgbClr>
              </a:outerShdw>
            </a:effectLst>
          </p:spPr>
          <p:txBody>
            <a:bodyPr rtlCol="0" anchor="ctr"/>
            <a:lstStyle/>
            <a:p>
              <a:pPr algn="ctr" rtl="1">
                <a:defRPr/>
              </a:pPr>
              <a:r>
                <a:rPr lang="en-US" sz="1100" b="1" dirty="0" smtClean="0">
                  <a:solidFill>
                    <a:prstClr val="black"/>
                  </a:solidFill>
                  <a:latin typeface="Simplified Arabic" pitchFamily="18" charset="-78"/>
                  <a:cs typeface="Simplified Arabic" pitchFamily="18" charset="-78"/>
                </a:rPr>
                <a:t>XXX</a:t>
              </a:r>
              <a:endParaRPr lang="ar-EG" sz="1100" b="1" dirty="0" smtClean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893344" y="5293425"/>
              <a:ext cx="1066800" cy="501978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noFill/>
              <a:prstDash val="solid"/>
            </a:ln>
            <a:effectLst>
              <a:outerShdw blurRad="57150" dist="38100" dir="5400000" algn="ctr" rotWithShape="0">
                <a:srgbClr val="A5C249">
                  <a:shade val="9000"/>
                  <a:satMod val="105000"/>
                  <a:alpha val="48000"/>
                </a:srgbClr>
              </a:outerShdw>
            </a:effectLst>
          </p:spPr>
          <p:txBody>
            <a:bodyPr rtlCol="0" anchor="ctr"/>
            <a:lstStyle/>
            <a:p>
              <a:pPr algn="ctr" rtl="1">
                <a:defRPr/>
              </a:pPr>
              <a:r>
                <a:rPr lang="ar-EG" sz="1100" b="1" dirty="0" smtClean="0">
                  <a:solidFill>
                    <a:prstClr val="black"/>
                  </a:solidFill>
                  <a:latin typeface="Simplified Arabic" pitchFamily="18" charset="-78"/>
                  <a:cs typeface="Simplified Arabic" pitchFamily="18" charset="-78"/>
                </a:rPr>
                <a:t>حوض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871260" y="4800600"/>
              <a:ext cx="842356" cy="501978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A5C249">
                    <a:tint val="70000"/>
                    <a:satMod val="130000"/>
                  </a:srgbClr>
                </a:gs>
                <a:gs pos="43000">
                  <a:srgbClr val="A5C249">
                    <a:tint val="44000"/>
                    <a:satMod val="165000"/>
                  </a:srgbClr>
                </a:gs>
                <a:gs pos="93000">
                  <a:srgbClr val="A5C249">
                    <a:tint val="15000"/>
                    <a:satMod val="165000"/>
                  </a:srgbClr>
                </a:gs>
                <a:gs pos="100000">
                  <a:srgbClr val="A5C24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A5C24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A5C249">
                  <a:shade val="9000"/>
                  <a:satMod val="105000"/>
                  <a:alpha val="48000"/>
                </a:srgbClr>
              </a:outerShdw>
            </a:effectLst>
          </p:spPr>
          <p:txBody>
            <a:bodyPr rtlCol="0" anchor="ctr"/>
            <a:lstStyle/>
            <a:p>
              <a:pPr algn="ctr" rtl="1">
                <a:defRPr/>
              </a:pPr>
              <a:r>
                <a:rPr lang="en-US" sz="1100" b="1" dirty="0" smtClean="0">
                  <a:solidFill>
                    <a:prstClr val="black"/>
                  </a:solidFill>
                  <a:latin typeface="Simplified Arabic" pitchFamily="18" charset="-78"/>
                  <a:cs typeface="Simplified Arabic" pitchFamily="18" charset="-78"/>
                </a:rPr>
                <a:t>XXXX</a:t>
              </a:r>
              <a:endParaRPr lang="ar-EG" sz="1100" b="1" dirty="0" smtClean="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4552605" y="5334000"/>
              <a:ext cx="1371600" cy="425778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noFill/>
              <a:prstDash val="solid"/>
            </a:ln>
            <a:effectLst>
              <a:outerShdw blurRad="57150" dist="38100" dir="5400000" algn="ctr" rotWithShape="0">
                <a:srgbClr val="A5C249">
                  <a:shade val="9000"/>
                  <a:satMod val="105000"/>
                  <a:alpha val="48000"/>
                </a:srgbClr>
              </a:outerShdw>
            </a:effectLst>
          </p:spPr>
          <p:txBody>
            <a:bodyPr rtlCol="0" anchor="ctr"/>
            <a:lstStyle/>
            <a:p>
              <a:pPr algn="ctr" rtl="1">
                <a:defRPr/>
              </a:pPr>
              <a:r>
                <a:rPr lang="ar-EG" sz="1100" b="1" dirty="0" smtClean="0">
                  <a:solidFill>
                    <a:prstClr val="black"/>
                  </a:solidFill>
                  <a:latin typeface="Simplified Arabic" pitchFamily="18" charset="-78"/>
                  <a:cs typeface="Simplified Arabic" pitchFamily="18" charset="-78"/>
                </a:rPr>
                <a:t>قطعة الأرض</a:t>
              </a:r>
            </a:p>
          </p:txBody>
        </p:sp>
        <p:sp>
          <p:nvSpPr>
            <p:cNvPr id="55" name="Right Brace 54"/>
            <p:cNvSpPr/>
            <p:nvPr/>
          </p:nvSpPr>
          <p:spPr>
            <a:xfrm rot="5400000">
              <a:off x="3744191" y="4344093"/>
              <a:ext cx="304800" cy="2894214"/>
            </a:xfrm>
            <a:prstGeom prst="rightBrac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black"/>
                </a:solidFill>
                <a:latin typeface="Simplified Arabic" pitchFamily="18" charset="-78"/>
                <a:cs typeface="Simplified Arabic" pitchFamily="18" charset="-78"/>
              </a:endParaRPr>
            </a:p>
          </p:txBody>
        </p:sp>
      </p:grp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smtClean="0"/>
              <a:t>السجل العيني الزراعي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6457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smtClean="0"/>
              <a:t>النطاق الجغرافي</a:t>
            </a:r>
            <a:r>
              <a:rPr lang="en-US" dirty="0" smtClean="0"/>
              <a:t> </a:t>
            </a:r>
            <a:r>
              <a:rPr lang="ar-EG" dirty="0" smtClean="0"/>
              <a:t>– مراكز معلومات إقليمية</a:t>
            </a:r>
            <a:endParaRPr lang="en-US" dirty="0"/>
          </a:p>
        </p:txBody>
      </p:sp>
      <p:pic>
        <p:nvPicPr>
          <p:cNvPr id="43" name="Picture 50" descr="Egypt"/>
          <p:cNvPicPr>
            <a:picLocks noChangeAspect="1" noChangeArrowheads="1"/>
          </p:cNvPicPr>
          <p:nvPr/>
        </p:nvPicPr>
        <p:blipFill>
          <a:blip r:embed="rId2" cstate="print"/>
          <a:srcRect l="32487" b="11681"/>
          <a:stretch>
            <a:fillRect/>
          </a:stretch>
        </p:blipFill>
        <p:spPr bwMode="auto">
          <a:xfrm>
            <a:off x="2286000" y="1366838"/>
            <a:ext cx="4494213" cy="4643437"/>
          </a:xfrm>
          <a:prstGeom prst="rect">
            <a:avLst/>
          </a:prstGeom>
          <a:noFill/>
          <a:ln w="28575">
            <a:solidFill>
              <a:srgbClr val="297FD5"/>
            </a:solidFill>
            <a:miter lim="800000"/>
            <a:headEnd/>
            <a:tailEnd/>
          </a:ln>
        </p:spPr>
      </p:pic>
      <p:sp>
        <p:nvSpPr>
          <p:cNvPr id="44" name="Rectangle 299"/>
          <p:cNvSpPr>
            <a:spLocks noChangeArrowheads="1"/>
          </p:cNvSpPr>
          <p:nvPr/>
        </p:nvSpPr>
        <p:spPr bwMode="auto">
          <a:xfrm>
            <a:off x="3275013" y="2514600"/>
            <a:ext cx="609600" cy="228600"/>
          </a:xfrm>
          <a:prstGeom prst="rect">
            <a:avLst/>
          </a:prstGeom>
          <a:solidFill>
            <a:sysClr val="windowText" lastClr="000000">
              <a:lumMod val="95000"/>
              <a:lumOff val="5000"/>
              <a:alpha val="50195"/>
            </a:sys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ar-EG" sz="1200" b="1" kern="0">
                <a:solidFill>
                  <a:sysClr val="window" lastClr="FFFFFF"/>
                </a:solidFill>
                <a:latin typeface="Simplified Arabic" pitchFamily="18" charset="-78"/>
                <a:cs typeface="Simplified Arabic" pitchFamily="18" charset="-78"/>
              </a:rPr>
              <a:t>5-الجيزة</a:t>
            </a:r>
          </a:p>
        </p:txBody>
      </p:sp>
      <p:sp>
        <p:nvSpPr>
          <p:cNvPr id="45" name="Rectangle 299"/>
          <p:cNvSpPr>
            <a:spLocks noChangeArrowheads="1"/>
          </p:cNvSpPr>
          <p:nvPr/>
        </p:nvSpPr>
        <p:spPr bwMode="auto">
          <a:xfrm>
            <a:off x="2714625" y="1938338"/>
            <a:ext cx="609600" cy="228600"/>
          </a:xfrm>
          <a:prstGeom prst="rect">
            <a:avLst/>
          </a:prstGeom>
          <a:solidFill>
            <a:sysClr val="windowText" lastClr="000000">
              <a:lumMod val="95000"/>
              <a:lumOff val="5000"/>
              <a:alpha val="50195"/>
            </a:sys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ar-EG" sz="1200" b="1" kern="0">
                <a:solidFill>
                  <a:sysClr val="window" lastClr="FFFFFF"/>
                </a:solidFill>
                <a:latin typeface="Simplified Arabic" pitchFamily="18" charset="-78"/>
                <a:cs typeface="Simplified Arabic" pitchFamily="18" charset="-78"/>
              </a:rPr>
              <a:t>4-البحيرة</a:t>
            </a:r>
          </a:p>
        </p:txBody>
      </p:sp>
      <p:sp>
        <p:nvSpPr>
          <p:cNvPr id="46" name="Rectangle 299"/>
          <p:cNvSpPr>
            <a:spLocks noChangeArrowheads="1"/>
          </p:cNvSpPr>
          <p:nvPr/>
        </p:nvSpPr>
        <p:spPr bwMode="auto">
          <a:xfrm>
            <a:off x="3286125" y="1795463"/>
            <a:ext cx="928688" cy="198437"/>
          </a:xfrm>
          <a:prstGeom prst="rect">
            <a:avLst/>
          </a:prstGeom>
          <a:solidFill>
            <a:sysClr val="windowText" lastClr="000000">
              <a:lumMod val="95000"/>
              <a:lumOff val="5000"/>
              <a:alpha val="50195"/>
            </a:sys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ar-EG" sz="1200" b="1" kern="0">
                <a:solidFill>
                  <a:sysClr val="window" lastClr="FFFFFF"/>
                </a:solidFill>
                <a:latin typeface="Simplified Arabic" pitchFamily="18" charset="-78"/>
                <a:cs typeface="Simplified Arabic" pitchFamily="18" charset="-78"/>
              </a:rPr>
              <a:t>2-كفر الشيخ</a:t>
            </a:r>
          </a:p>
        </p:txBody>
      </p:sp>
      <p:sp>
        <p:nvSpPr>
          <p:cNvPr id="47" name="Rectangle 299"/>
          <p:cNvSpPr>
            <a:spLocks noChangeArrowheads="1"/>
          </p:cNvSpPr>
          <p:nvPr/>
        </p:nvSpPr>
        <p:spPr bwMode="auto">
          <a:xfrm>
            <a:off x="4343400" y="1724025"/>
            <a:ext cx="514350" cy="180975"/>
          </a:xfrm>
          <a:prstGeom prst="rect">
            <a:avLst/>
          </a:prstGeom>
          <a:solidFill>
            <a:sysClr val="windowText" lastClr="000000">
              <a:lumMod val="95000"/>
              <a:lumOff val="5000"/>
              <a:alpha val="50195"/>
            </a:sys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ar-EG" sz="1200" b="1" kern="0">
                <a:solidFill>
                  <a:sysClr val="window" lastClr="FFFFFF"/>
                </a:solidFill>
                <a:latin typeface="Simplified Arabic" pitchFamily="18" charset="-78"/>
                <a:cs typeface="Simplified Arabic" pitchFamily="18" charset="-78"/>
              </a:rPr>
              <a:t>1-دمياط</a:t>
            </a:r>
          </a:p>
        </p:txBody>
      </p:sp>
      <p:sp>
        <p:nvSpPr>
          <p:cNvPr id="48" name="Rectangle 299"/>
          <p:cNvSpPr>
            <a:spLocks noChangeArrowheads="1"/>
          </p:cNvSpPr>
          <p:nvPr/>
        </p:nvSpPr>
        <p:spPr bwMode="auto">
          <a:xfrm>
            <a:off x="3071813" y="3367088"/>
            <a:ext cx="609600" cy="304800"/>
          </a:xfrm>
          <a:prstGeom prst="rect">
            <a:avLst/>
          </a:prstGeom>
          <a:solidFill>
            <a:sysClr val="windowText" lastClr="000000">
              <a:lumMod val="95000"/>
              <a:lumOff val="5000"/>
              <a:alpha val="50195"/>
            </a:sys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ar-EG" sz="1200" b="1" kern="0">
                <a:solidFill>
                  <a:sysClr val="window" lastClr="FFFFFF"/>
                </a:solidFill>
                <a:latin typeface="Simplified Arabic" pitchFamily="18" charset="-78"/>
                <a:cs typeface="Simplified Arabic" pitchFamily="18" charset="-78"/>
              </a:rPr>
              <a:t>6-المنيا</a:t>
            </a:r>
          </a:p>
        </p:txBody>
      </p:sp>
      <p:sp>
        <p:nvSpPr>
          <p:cNvPr id="49" name="Rectangle 299"/>
          <p:cNvSpPr>
            <a:spLocks noChangeArrowheads="1"/>
          </p:cNvSpPr>
          <p:nvPr/>
        </p:nvSpPr>
        <p:spPr bwMode="auto">
          <a:xfrm>
            <a:off x="3503613" y="4152900"/>
            <a:ext cx="609600" cy="228600"/>
          </a:xfrm>
          <a:prstGeom prst="rect">
            <a:avLst/>
          </a:prstGeom>
          <a:solidFill>
            <a:sysClr val="windowText" lastClr="000000">
              <a:lumMod val="95000"/>
              <a:lumOff val="5000"/>
              <a:alpha val="50195"/>
            </a:sys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ar-EG" sz="1200" b="1" kern="0">
                <a:solidFill>
                  <a:sysClr val="window" lastClr="FFFFFF"/>
                </a:solidFill>
                <a:latin typeface="Simplified Arabic" pitchFamily="18" charset="-78"/>
                <a:cs typeface="Simplified Arabic" pitchFamily="18" charset="-78"/>
              </a:rPr>
              <a:t>7-أسيوط</a:t>
            </a:r>
          </a:p>
        </p:txBody>
      </p:sp>
      <p:sp>
        <p:nvSpPr>
          <p:cNvPr id="50" name="Rectangle 299"/>
          <p:cNvSpPr>
            <a:spLocks noChangeArrowheads="1"/>
          </p:cNvSpPr>
          <p:nvPr/>
        </p:nvSpPr>
        <p:spPr bwMode="auto">
          <a:xfrm>
            <a:off x="3786188" y="2081213"/>
            <a:ext cx="682625" cy="198437"/>
          </a:xfrm>
          <a:prstGeom prst="rect">
            <a:avLst/>
          </a:prstGeom>
          <a:solidFill>
            <a:sysClr val="windowText" lastClr="000000">
              <a:lumMod val="95000"/>
              <a:lumOff val="5000"/>
              <a:alpha val="50195"/>
            </a:sys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ar-EG" sz="1200" b="1" kern="0">
                <a:solidFill>
                  <a:sysClr val="window" lastClr="FFFFFF"/>
                </a:solidFill>
                <a:latin typeface="Simplified Arabic" pitchFamily="18" charset="-78"/>
                <a:cs typeface="Simplified Arabic" pitchFamily="18" charset="-78"/>
              </a:rPr>
              <a:t>3-الشرقية</a:t>
            </a:r>
          </a:p>
        </p:txBody>
      </p:sp>
      <p:graphicFrame>
        <p:nvGraphicFramePr>
          <p:cNvPr id="51" name="Group 131"/>
          <p:cNvGraphicFramePr>
            <a:graphicFrameLocks noGrp="1"/>
          </p:cNvGraphicFramePr>
          <p:nvPr/>
        </p:nvGraphicFramePr>
        <p:xfrm>
          <a:off x="7072313" y="1295400"/>
          <a:ext cx="2173287" cy="914400"/>
        </p:xfrm>
        <a:graphic>
          <a:graphicData uri="http://schemas.openxmlformats.org/drawingml/2006/table">
            <a:tbl>
              <a:tblPr/>
              <a:tblGrid>
                <a:gridCol w="1086643"/>
                <a:gridCol w="1086644"/>
              </a:tblGrid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تابعة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إقليمية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بورسعيد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1- دمياط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الدقهلية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" name="Group 130"/>
          <p:cNvGraphicFramePr>
            <a:graphicFrameLocks noGrp="1"/>
          </p:cNvGraphicFramePr>
          <p:nvPr/>
        </p:nvGraphicFramePr>
        <p:xfrm>
          <a:off x="7072313" y="2295525"/>
          <a:ext cx="2147887" cy="609600"/>
        </p:xfrm>
        <a:graphic>
          <a:graphicData uri="http://schemas.openxmlformats.org/drawingml/2006/table">
            <a:tbl>
              <a:tblPr/>
              <a:tblGrid>
                <a:gridCol w="1073943"/>
                <a:gridCol w="1073944"/>
              </a:tblGrid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تابعة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إقليمية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الغربية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2- كفر الشيخ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3" name="Group 129"/>
          <p:cNvGraphicFramePr>
            <a:graphicFrameLocks noGrp="1"/>
          </p:cNvGraphicFramePr>
          <p:nvPr/>
        </p:nvGraphicFramePr>
        <p:xfrm>
          <a:off x="7072313" y="3048000"/>
          <a:ext cx="2160587" cy="914400"/>
        </p:xfrm>
        <a:graphic>
          <a:graphicData uri="http://schemas.openxmlformats.org/drawingml/2006/table">
            <a:tbl>
              <a:tblPr/>
              <a:tblGrid>
                <a:gridCol w="1080293"/>
                <a:gridCol w="1080294"/>
              </a:tblGrid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تابعة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إقليمية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الإسماعيلية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3- الشرقية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السويس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4" name="Group 128"/>
          <p:cNvGraphicFramePr>
            <a:graphicFrameLocks noGrp="1"/>
          </p:cNvGraphicFramePr>
          <p:nvPr/>
        </p:nvGraphicFramePr>
        <p:xfrm>
          <a:off x="142875" y="4081463"/>
          <a:ext cx="1857375" cy="1219200"/>
        </p:xfrm>
        <a:graphic>
          <a:graphicData uri="http://schemas.openxmlformats.org/drawingml/2006/table">
            <a:tbl>
              <a:tblPr/>
              <a:tblGrid>
                <a:gridCol w="928688"/>
                <a:gridCol w="928687"/>
              </a:tblGrid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تابعة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إقليمية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سوهاج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7- أسيوط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قنا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أسوان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5" name="Group 127"/>
          <p:cNvGraphicFramePr>
            <a:graphicFrameLocks noGrp="1"/>
          </p:cNvGraphicFramePr>
          <p:nvPr/>
        </p:nvGraphicFramePr>
        <p:xfrm>
          <a:off x="142875" y="1366838"/>
          <a:ext cx="1857375" cy="609600"/>
        </p:xfrm>
        <a:graphic>
          <a:graphicData uri="http://schemas.openxmlformats.org/drawingml/2006/table">
            <a:tbl>
              <a:tblPr/>
              <a:tblGrid>
                <a:gridCol w="928688"/>
                <a:gridCol w="928687"/>
              </a:tblGrid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تابعة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إقليمية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المنوفية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4- البحيرة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6" name="Group 126"/>
          <p:cNvGraphicFramePr>
            <a:graphicFrameLocks noGrp="1"/>
          </p:cNvGraphicFramePr>
          <p:nvPr/>
        </p:nvGraphicFramePr>
        <p:xfrm>
          <a:off x="142875" y="2162175"/>
          <a:ext cx="1857375" cy="914400"/>
        </p:xfrm>
        <a:graphic>
          <a:graphicData uri="http://schemas.openxmlformats.org/drawingml/2006/table">
            <a:tbl>
              <a:tblPr/>
              <a:tblGrid>
                <a:gridCol w="928688"/>
                <a:gridCol w="928687"/>
              </a:tblGrid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تابعة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إقليمية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القليوبية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5- الجيزة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الفيوم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7" name="Group 125"/>
          <p:cNvGraphicFramePr>
            <a:graphicFrameLocks noGrp="1"/>
          </p:cNvGraphicFramePr>
          <p:nvPr/>
        </p:nvGraphicFramePr>
        <p:xfrm>
          <a:off x="142875" y="3224213"/>
          <a:ext cx="1857375" cy="609600"/>
        </p:xfrm>
        <a:graphic>
          <a:graphicData uri="http://schemas.openxmlformats.org/drawingml/2006/table">
            <a:tbl>
              <a:tblPr/>
              <a:tblGrid>
                <a:gridCol w="928688"/>
                <a:gridCol w="928687"/>
              </a:tblGrid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تابعة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إقليمية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66AC">
                        <a:lumMod val="50000"/>
                      </a:srgb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بني سويف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6- المنيا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8" name="Group 124"/>
          <p:cNvGraphicFramePr>
            <a:graphicFrameLocks noGrp="1"/>
          </p:cNvGraphicFramePr>
          <p:nvPr/>
        </p:nvGraphicFramePr>
        <p:xfrm>
          <a:off x="7073900" y="4191000"/>
          <a:ext cx="2143125" cy="1828800"/>
        </p:xfrm>
        <a:graphic>
          <a:graphicData uri="http://schemas.openxmlformats.org/drawingml/2006/table">
            <a:tbl>
              <a:tblPr/>
              <a:tblGrid>
                <a:gridCol w="571500"/>
                <a:gridCol w="1571625"/>
              </a:tblGrid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مركز معلومات رئيسي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19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مكاتب سجل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19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مديريات مساحة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27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مأموريات مطورة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27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مكاتب هندسية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254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94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Simplified Arabic" pitchFamily="18" charset="-78"/>
                          <a:cs typeface="Simplified Arabic" pitchFamily="18" charset="-78"/>
                        </a:rPr>
                        <a:t>إجمالي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Simplified Arabic" pitchFamily="18" charset="-78"/>
                        <a:ea typeface="Majalla UI"/>
                        <a:cs typeface="Simplified Arabic" pitchFamily="18" charset="-78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608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Facet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ContemporaryPhoto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CIT-Arabic">
      <a:majorFont>
        <a:latin typeface="Cambria"/>
        <a:ea typeface=""/>
        <a:cs typeface="DecoType Naskh"/>
      </a:majorFont>
      <a:minorFont>
        <a:latin typeface="Cambria"/>
        <a:ea typeface=""/>
        <a:cs typeface="DecoType Nask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acet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CIT-Arabic">
      <a:majorFont>
        <a:latin typeface="Cambria"/>
        <a:ea typeface=""/>
        <a:cs typeface="DecoType Naskh"/>
      </a:majorFont>
      <a:minorFont>
        <a:latin typeface="Cambria"/>
        <a:ea typeface=""/>
        <a:cs typeface="DecoType Nask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20962</TotalTime>
  <Words>1590</Words>
  <Application>Microsoft Office PowerPoint</Application>
  <PresentationFormat>A4 Paper (210x297 mm)</PresentationFormat>
  <Paragraphs>460</Paragraphs>
  <Slides>44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Facet</vt:lpstr>
      <vt:lpstr>ContemporaryPhotoAlbum</vt:lpstr>
      <vt:lpstr>Office Theme</vt:lpstr>
      <vt:lpstr>1_Facet</vt:lpstr>
      <vt:lpstr>Flow</vt:lpstr>
      <vt:lpstr>1_Office Theme</vt:lpstr>
      <vt:lpstr>Microsoft Excel 97-2003 Worksheet</vt:lpstr>
      <vt:lpstr>Worksheet</vt:lpstr>
      <vt:lpstr>PowerPoint Presentation</vt:lpstr>
      <vt:lpstr>PowerPoint Presentation</vt:lpstr>
      <vt:lpstr>رؤية وزارة الاتصالات وتكنولوجيا المعلومات</vt:lpstr>
      <vt:lpstr>الاستراتيجية</vt:lpstr>
      <vt:lpstr>PowerPoint Presentation</vt:lpstr>
      <vt:lpstr>المشروعات</vt:lpstr>
      <vt:lpstr>PowerPoint Presentation</vt:lpstr>
      <vt:lpstr>السجل العيني الزراعي</vt:lpstr>
      <vt:lpstr>النطاق الجغرافي – مراكز معلومات إقليمية</vt:lpstr>
      <vt:lpstr>العائد القومي</vt:lpstr>
      <vt:lpstr>PowerPoint Presentation</vt:lpstr>
      <vt:lpstr>سند الملكية</vt:lpstr>
      <vt:lpstr>عدد زيارات المواطن للمكاتب قبل وبعد الميكنة</vt:lpstr>
      <vt:lpstr>بنية تحتية</vt:lpstr>
      <vt:lpstr>انشاء شبكة للثوابت الارضية ومحطات رصد مرجعية</vt:lpstr>
      <vt:lpstr>مؤشرات</vt:lpstr>
      <vt:lpstr>مؤشرات</vt:lpstr>
      <vt:lpstr>PowerPoint Presentation</vt:lpstr>
      <vt:lpstr>تطوير منظومة الحيازة الزراعية</vt:lpstr>
      <vt:lpstr>تطوير منظومة الحيازة الزراعية</vt:lpstr>
      <vt:lpstr>تطوير منظومة الحيازة الزراعية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رؤية المشروع</vt:lpstr>
      <vt:lpstr>أهداف</vt:lpstr>
      <vt:lpstr>منهجية التشغيل</vt:lpstr>
      <vt:lpstr>مخرجات المشروع</vt:lpstr>
      <vt:lpstr>لقطات من التطبيقات</vt:lpstr>
      <vt:lpstr>لقطات أرشيفية</vt:lpstr>
      <vt:lpstr>PowerPoint Presentation</vt:lpstr>
      <vt:lpstr>تطوير منظومة الأوقاف المصرية</vt:lpstr>
      <vt:lpstr>تطوير منظومة الأوقاف المصرية</vt:lpstr>
      <vt:lpstr>تطوير منظومة الأوقاف المصرية</vt:lpstr>
      <vt:lpstr>تطوير منظومة الأوقاف المصرية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newpchp</dc:creator>
  <cp:lastModifiedBy>mtayseer</cp:lastModifiedBy>
  <cp:revision>3554</cp:revision>
  <cp:lastPrinted>2018-07-11T10:26:25Z</cp:lastPrinted>
  <dcterms:created xsi:type="dcterms:W3CDTF">2014-02-10T02:15:29Z</dcterms:created>
  <dcterms:modified xsi:type="dcterms:W3CDTF">2018-09-22T22:41:51Z</dcterms:modified>
</cp:coreProperties>
</file>