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9" d="100"/>
          <a:sy n="59" d="100"/>
        </p:scale>
        <p:origin x="-77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IQ" sz="2400" b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endParaRPr lang="ar-IQ" sz="2400" b="1" smtClean="0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30720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ar-SA" altLang="ar-IQ" noProof="0" smtClean="0"/>
              <a:t>انقر لتحرير نمط العنوان الرئيسي</a:t>
            </a:r>
          </a:p>
        </p:txBody>
      </p:sp>
      <p:sp>
        <p:nvSpPr>
          <p:cNvPr id="3072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ar-SA" altLang="ar-IQ" noProof="0" smtClean="0"/>
              <a:t>انقر لتحرير نمط العنوان الثانوي الرئيسي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BBBA9A-D01E-4061-8B66-1383949C707F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10219"/>
      </p:ext>
    </p:extLst>
  </p:cSld>
  <p:clrMapOvr>
    <a:masterClrMapping/>
  </p:clrMapOvr>
  <p:transition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38A382-FBD3-41FA-BD0E-1825A2D4D32B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76963"/>
      </p:ext>
    </p:extLst>
  </p:cSld>
  <p:clrMapOvr>
    <a:masterClrMapping/>
  </p:clrMapOvr>
  <p:transition spd="med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960105-5BFB-484C-B0A7-39EF08DC2B6F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1492"/>
      </p:ext>
    </p:extLst>
  </p:cSld>
  <p:clrMapOvr>
    <a:masterClrMapping/>
  </p:clrMapOvr>
  <p:transition spd="med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C532C1-98C8-4D9E-A39B-54EF08897822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41543"/>
      </p:ext>
    </p:extLst>
  </p:cSld>
  <p:clrMapOvr>
    <a:masterClrMapping/>
  </p:clrMapOvr>
  <p:transition spd="med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616F59-C7BF-4EF8-AEC1-D4684188451D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8118"/>
      </p:ext>
    </p:extLst>
  </p:cSld>
  <p:clrMapOvr>
    <a:masterClrMapping/>
  </p:clrMapOvr>
  <p:transition spd="med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F1CD57-13A3-4615-A602-700F63C07EB2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57497"/>
      </p:ext>
    </p:extLst>
  </p:cSld>
  <p:clrMapOvr>
    <a:masterClrMapping/>
  </p:clrMapOvr>
  <p:transition spd="med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DAAD42-C364-4D5A-B9F5-F2CD9C6FD8B0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85835"/>
      </p:ext>
    </p:extLst>
  </p:cSld>
  <p:clrMapOvr>
    <a:masterClrMapping/>
  </p:clrMapOvr>
  <p:transition spd="med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490921-4C55-4135-A00A-3DEFA68B304E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51597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331678-D004-4C9A-9470-F60B478892FA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653052"/>
      </p:ext>
    </p:extLst>
  </p:cSld>
  <p:clrMapOvr>
    <a:masterClrMapping/>
  </p:clrMapOvr>
  <p:transition spd="med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10173-2B12-48EF-8264-C1A8545DC509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551964"/>
      </p:ext>
    </p:extLst>
  </p:cSld>
  <p:clrMapOvr>
    <a:masterClrMapping/>
  </p:clrMapOvr>
  <p:transition spd="med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01B38-C383-44E7-98AF-3130BB5DF0D1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050827"/>
      </p:ext>
    </p:extLst>
  </p:cSld>
  <p:clrMapOvr>
    <a:masterClrMapping/>
  </p:clrMapOvr>
  <p:transition spd="med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ar-IQ" noProof="0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1B5F58-F895-4A39-8D49-C05CE1699C3E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37996"/>
      </p:ext>
    </p:extLst>
  </p:cSld>
  <p:clrMapOvr>
    <a:masterClrMapping/>
  </p:clrMapOvr>
  <p:transition spd="med"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عنوان ومخط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خطط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ar-IQ" noProof="0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ar-IQ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2A3CE5-CB56-4934-8543-D9FC04EE53F7}" type="slidenum">
              <a:rPr lang="ar-SA" alt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39983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8C4E31-9246-464B-ADCF-FF9B60A6BBCE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85EA3B-63D8-4BEE-8697-AC2FA7E01B98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0617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IQ" sz="2400" b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endParaRPr lang="ar-IQ" sz="2400" b="1" smtClean="0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3061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IQ" smtClean="0"/>
              <a:t>انقر لتحرير نمط العنوان الرئيسي</a:t>
            </a:r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0">
              <a:defRPr sz="1400" b="0" smtClean="0"/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ar-IQ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6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ar-IQ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6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rtl="0">
              <a:defRPr sz="1400" b="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B71980-907F-4DA7-A945-74CBE43C9753}" type="slidenum">
              <a:rPr lang="ar-SA" altLang="ar-IQ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ar-IQ">
              <a:solidFill>
                <a:srgbClr val="FFFFFF"/>
              </a:solidFill>
              <a:cs typeface="Arial"/>
            </a:endParaRP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IQ" smtClean="0"/>
              <a:t>انقر لتحرير أنماط النص الرئيسي</a:t>
            </a:r>
          </a:p>
          <a:p>
            <a:pPr lvl="1"/>
            <a:r>
              <a:rPr lang="ar-SA" altLang="ar-IQ" smtClean="0"/>
              <a:t>المستوى الثاني</a:t>
            </a:r>
          </a:p>
          <a:p>
            <a:pPr lvl="2"/>
            <a:r>
              <a:rPr lang="ar-SA" altLang="ar-IQ" smtClean="0"/>
              <a:t>المستوى الثالث</a:t>
            </a:r>
          </a:p>
          <a:p>
            <a:pPr lvl="3"/>
            <a:r>
              <a:rPr lang="ar-SA" altLang="ar-IQ" smtClean="0"/>
              <a:t>المستوى الرابع</a:t>
            </a:r>
          </a:p>
          <a:p>
            <a:pPr lvl="4"/>
            <a:r>
              <a:rPr lang="ar-SA" altLang="ar-IQ" smtClean="0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41699490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ransition spd="med">
    <p:randomBar dir="vert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endParaRPr lang="ar-IQ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250280"/>
            <a:ext cx="8063904" cy="4131048"/>
          </a:xfrm>
        </p:spPr>
        <p:txBody>
          <a:bodyPr>
            <a:normAutofit/>
          </a:bodyPr>
          <a:lstStyle/>
          <a:p>
            <a:r>
              <a:rPr lang="ar-IQ" dirty="0" smtClean="0"/>
              <a:t>مورفولوجية ألترب : </a:t>
            </a:r>
            <a:r>
              <a:rPr lang="en-US" dirty="0" smtClean="0"/>
              <a:t>Soil Morphology </a:t>
            </a:r>
          </a:p>
          <a:p>
            <a:endParaRPr lang="en-US" dirty="0" smtClean="0"/>
          </a:p>
          <a:p>
            <a:r>
              <a:rPr lang="ar-IQ" dirty="0" smtClean="0"/>
              <a:t>أن اصطلاح مورفولوجية </a:t>
            </a:r>
            <a:r>
              <a:rPr lang="en-US" dirty="0" smtClean="0"/>
              <a:t>morphology</a:t>
            </a:r>
            <a:r>
              <a:rPr lang="ar-IQ" dirty="0" smtClean="0"/>
              <a:t> أشتق من الكلمة اليونانية </a:t>
            </a:r>
            <a:r>
              <a:rPr lang="en-US" dirty="0" smtClean="0"/>
              <a:t>morphe </a:t>
            </a:r>
            <a:r>
              <a:rPr lang="ar-IQ" dirty="0" smtClean="0"/>
              <a:t> التي تعني الهيئة او الشكل و </a:t>
            </a:r>
            <a:r>
              <a:rPr lang="en-US" dirty="0" smtClean="0"/>
              <a:t>Logy  </a:t>
            </a:r>
            <a:r>
              <a:rPr lang="ar-IQ" dirty="0" smtClean="0"/>
              <a:t> اي العلم – لذالك فان المورفولوجية يعني علم الهيئة او الشكل و مورفولوجية التربة يمثل احد فروع علم التربة الرئيسة الذي يهتم بدراسة المظاهر الشكلية لمقد التربة كوحدة كائمة بذاتها و تقسيمات المقد – وخصائص كل افق – التي تعكس حالة التربة التطويرية الناتجة من تاثير نوع او مجموعة من العمليات البيدولوجية</a:t>
            </a:r>
            <a:r>
              <a:rPr lang="en-US" dirty="0" smtClean="0"/>
              <a:t>..</a:t>
            </a: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الخصائص المستخدمة في تمييز افاق التربة :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لون التربة : </a:t>
            </a:r>
            <a:r>
              <a:rPr lang="en-US" dirty="0" smtClean="0"/>
              <a:t>Soil Colour </a:t>
            </a:r>
            <a:r>
              <a:rPr lang="ar-IQ" dirty="0" smtClean="0"/>
              <a:t> « يعد لون التربة من اهم الصفات المورفولوجية واكثرها استخداما لتمييز وتحديد انواع افاق مقد التربة . </a:t>
            </a:r>
          </a:p>
          <a:p>
            <a:r>
              <a:rPr lang="ar-IQ" dirty="0" smtClean="0"/>
              <a:t>نسجة التربة : </a:t>
            </a:r>
            <a:r>
              <a:rPr lang="en-US" dirty="0" smtClean="0"/>
              <a:t>Soil Texture </a:t>
            </a:r>
            <a:r>
              <a:rPr lang="ar-IQ" dirty="0" smtClean="0"/>
              <a:t> « صفة النسجة من الصفات الثابتة نسبياا للتربة , التي لا تتغير مقارنة بلصفات الاخرى . </a:t>
            </a:r>
          </a:p>
          <a:p>
            <a:r>
              <a:rPr lang="ar-IQ" dirty="0" smtClean="0"/>
              <a:t>تركيب التربة : </a:t>
            </a:r>
            <a:r>
              <a:rPr lang="en-US" dirty="0" smtClean="0"/>
              <a:t>Soil Structure </a:t>
            </a:r>
            <a:r>
              <a:rPr lang="ar-IQ" dirty="0" smtClean="0"/>
              <a:t> « يعبر تركيب التربة عن طبيعة ترتيب و تنظيم حبيبات التربة الاولية ( الطين والغرين والرمل ) بعضها مع البعض الاخر وتكوين مجاميع ذات اشكال هندسية مختلفة اذ يعتمد اشكال المجاميع على عدة عوامل , منها انواع واحجام الحبيبات السائدة والخصائص الكيميائية و الفيزيائية للتربة . </a:t>
            </a:r>
          </a:p>
          <a:p>
            <a:r>
              <a:rPr lang="ar-IQ" dirty="0" smtClean="0"/>
              <a:t>قوام التربة : </a:t>
            </a:r>
            <a:r>
              <a:rPr lang="en-US" dirty="0" smtClean="0"/>
              <a:t>Soil Consistency </a:t>
            </a:r>
            <a:r>
              <a:rPr lang="ar-IQ" dirty="0" smtClean="0"/>
              <a:t> « يتضمن قوام التربة صفات مواد التربة معبرا عنها بنوع ودرجة تماسكها </a:t>
            </a:r>
            <a:r>
              <a:rPr lang="en-US" dirty="0" smtClean="0"/>
              <a:t>Cohesion </a:t>
            </a:r>
            <a:r>
              <a:rPr lang="ar-IQ" dirty="0" smtClean="0"/>
              <a:t>وتلاصقها </a:t>
            </a:r>
            <a:r>
              <a:rPr lang="en-US" dirty="0" smtClean="0"/>
              <a:t>adhesion </a:t>
            </a:r>
            <a:r>
              <a:rPr lang="ar-IQ" dirty="0" smtClean="0"/>
              <a:t> او مدى مقاومتها للتغير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8109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الافاق ألسطحية التشخيصية : </a:t>
            </a:r>
            <a:r>
              <a:rPr lang="en-US" dirty="0" smtClean="0">
                <a:solidFill>
                  <a:srgbClr val="FF0000"/>
                </a:solidFill>
              </a:rPr>
              <a:t>Epipedons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الافق موليك : </a:t>
            </a:r>
            <a:r>
              <a:rPr lang="en-US" dirty="0" smtClean="0"/>
              <a:t> Mollic Epipedoon</a:t>
            </a:r>
            <a:r>
              <a:rPr lang="ar-IQ" dirty="0" smtClean="0"/>
              <a:t> « من اهم الخصائص المميزة للافق موليك هي : </a:t>
            </a:r>
          </a:p>
          <a:p>
            <a:r>
              <a:rPr lang="ar-IQ" dirty="0" smtClean="0"/>
              <a:t>أنة ذو بناء ثابت وقوي عند الجفاف بحيث لايكون الجزء الاعظم منه عديم التركيب او صلب , او صلب جداا </a:t>
            </a:r>
          </a:p>
          <a:p>
            <a:r>
              <a:rPr lang="ar-IQ" dirty="0" smtClean="0"/>
              <a:t>داكن اللون بحيث تكون قيم الفاليو </a:t>
            </a:r>
            <a:r>
              <a:rPr lang="en-US" dirty="0" smtClean="0"/>
              <a:t>Value </a:t>
            </a:r>
            <a:r>
              <a:rPr lang="ar-IQ" dirty="0" smtClean="0"/>
              <a:t> اقل من </a:t>
            </a:r>
            <a:r>
              <a:rPr lang="en-US" dirty="0" smtClean="0"/>
              <a:t>5 </a:t>
            </a:r>
            <a:r>
              <a:rPr lang="ar-IQ" dirty="0" smtClean="0"/>
              <a:t> و </a:t>
            </a:r>
            <a:r>
              <a:rPr lang="en-US" dirty="0" smtClean="0"/>
              <a:t>3 </a:t>
            </a:r>
            <a:r>
              <a:rPr lang="ar-IQ" dirty="0" smtClean="0"/>
              <a:t> في حالة التربة الرطبة واقل من </a:t>
            </a:r>
            <a:r>
              <a:rPr lang="en-US" dirty="0" smtClean="0"/>
              <a:t>5.5 </a:t>
            </a:r>
            <a:r>
              <a:rPr lang="ar-IQ" dirty="0" smtClean="0"/>
              <a:t> في حالة التربة الجافة وقيمة الكروماا اقل من </a:t>
            </a:r>
            <a:r>
              <a:rPr lang="en-US" dirty="0" smtClean="0"/>
              <a:t>3.5 </a:t>
            </a:r>
            <a:r>
              <a:rPr lang="ar-IQ" dirty="0" smtClean="0"/>
              <a:t> في حالة التربة الرطبة . </a:t>
            </a:r>
          </a:p>
          <a:p>
            <a:r>
              <a:rPr lang="ar-IQ" dirty="0" smtClean="0"/>
              <a:t>تكون نسبة التشبع بلقواعد اكثر من </a:t>
            </a:r>
            <a:r>
              <a:rPr lang="en-US" dirty="0" smtClean="0"/>
              <a:t>50</a:t>
            </a:r>
            <a:r>
              <a:rPr lang="ar-IQ" dirty="0" smtClean="0"/>
              <a:t> %</a:t>
            </a:r>
            <a:r>
              <a:rPr lang="en-US" dirty="0" smtClean="0"/>
              <a:t> </a:t>
            </a:r>
            <a:r>
              <a:rPr lang="ar-IQ" dirty="0" smtClean="0"/>
              <a:t> مقدرة بطريقة او كزالات الامونيوم </a:t>
            </a:r>
            <a:r>
              <a:rPr lang="en-US" dirty="0" smtClean="0"/>
              <a:t>NH4OAC</a:t>
            </a:r>
          </a:p>
          <a:p>
            <a:r>
              <a:rPr lang="ar-IQ" dirty="0" smtClean="0"/>
              <a:t>يجب ان لاتقل نسبة الكاربون العضوي عن </a:t>
            </a:r>
            <a:r>
              <a:rPr lang="en-US" dirty="0" smtClean="0"/>
              <a:t>2.5</a:t>
            </a:r>
            <a:r>
              <a:rPr lang="ar-IQ" dirty="0" smtClean="0"/>
              <a:t> % لعمق 18سم في حالة اهمال شرط اللون .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76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يتباين سمك الافق اعتمادا على ما يلي : 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لايقل عن </a:t>
            </a:r>
            <a:r>
              <a:rPr lang="en-US" dirty="0" smtClean="0"/>
              <a:t>10cm </a:t>
            </a:r>
            <a:r>
              <a:rPr lang="ar-IQ" dirty="0" smtClean="0"/>
              <a:t> في حالة وجودة فوق الافق الصخري . </a:t>
            </a:r>
          </a:p>
          <a:p>
            <a:r>
              <a:rPr lang="ar-IQ" dirty="0" smtClean="0"/>
              <a:t>لايقل عن </a:t>
            </a:r>
            <a:r>
              <a:rPr lang="en-US" dirty="0" smtClean="0"/>
              <a:t>25 cm </a:t>
            </a:r>
            <a:r>
              <a:rPr lang="ar-IQ" dirty="0" smtClean="0"/>
              <a:t> اذا وجد فوق احد الافاق الارجيليك ونيتريك و سبوديك كاميك او  او كسيك . </a:t>
            </a:r>
          </a:p>
          <a:p>
            <a:r>
              <a:rPr lang="ar-IQ" dirty="0" smtClean="0"/>
              <a:t>لايقل عن </a:t>
            </a:r>
            <a:r>
              <a:rPr lang="en-US" dirty="0" smtClean="0"/>
              <a:t>18 cm </a:t>
            </a:r>
            <a:r>
              <a:rPr lang="ar-IQ" dirty="0" smtClean="0"/>
              <a:t> في حالة وجوده فوق الافق </a:t>
            </a:r>
            <a:r>
              <a:rPr lang="en-US" dirty="0" smtClean="0"/>
              <a:t>IIC </a:t>
            </a:r>
            <a:r>
              <a:rPr lang="ar-IQ" dirty="0" smtClean="0"/>
              <a:t> . </a:t>
            </a:r>
          </a:p>
          <a:p>
            <a:r>
              <a:rPr lang="ar-IQ" dirty="0" smtClean="0"/>
              <a:t>لايقل عن </a:t>
            </a:r>
            <a:r>
              <a:rPr lang="en-US" dirty="0" smtClean="0"/>
              <a:t>25 cm </a:t>
            </a:r>
            <a:r>
              <a:rPr lang="ar-IQ" dirty="0" smtClean="0"/>
              <a:t> في حالة الترب الناعمة النسجة . </a:t>
            </a:r>
          </a:p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</a:rPr>
              <a:t>من الخصائص ايضاا :</a:t>
            </a:r>
            <a:r>
              <a:rPr lang="ar-IQ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يحتوي اقل من </a:t>
            </a:r>
            <a:r>
              <a:rPr lang="en-US" dirty="0" smtClean="0"/>
              <a:t>250 PPm </a:t>
            </a:r>
            <a:r>
              <a:rPr lang="ar-IQ" dirty="0" smtClean="0"/>
              <a:t> من </a:t>
            </a:r>
            <a:r>
              <a:rPr lang="en-US" dirty="0" smtClean="0"/>
              <a:t>P2O5</a:t>
            </a:r>
            <a:r>
              <a:rPr lang="ar-IQ" dirty="0" smtClean="0"/>
              <a:t> مقدراا بطريقة حامض استريك . 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تكون قيمة ال </a:t>
            </a:r>
            <a:r>
              <a:rPr lang="en-US" dirty="0" smtClean="0"/>
              <a:t>n </a:t>
            </a:r>
            <a:r>
              <a:rPr lang="ar-IQ" dirty="0" smtClean="0"/>
              <a:t> اقل من </a:t>
            </a:r>
            <a:r>
              <a:rPr lang="en-US" dirty="0" smtClean="0"/>
              <a:t>0.7 </a:t>
            </a:r>
            <a:r>
              <a:rPr lang="ar-IQ" dirty="0" smtClean="0"/>
              <a:t> حيث تشير ال </a:t>
            </a:r>
            <a:r>
              <a:rPr lang="en-US" dirty="0" smtClean="0"/>
              <a:t>n </a:t>
            </a:r>
            <a:r>
              <a:rPr lang="ar-IQ" dirty="0" smtClean="0"/>
              <a:t> الى طبيعة العلاقة بين محتوى التربة الرطوبي تحت الظروف الحقلية ., وبين محتوى الطين والمادة العضوية لها . </a:t>
            </a:r>
          </a:p>
        </p:txBody>
      </p:sp>
    </p:spTree>
    <p:extLst>
      <p:ext uri="{BB962C8B-B14F-4D97-AF65-F5344CB8AC3E}">
        <p14:creationId xmlns:p14="http://schemas.microsoft.com/office/powerpoint/2010/main" val="186249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C00000"/>
                </a:solidFill>
              </a:rPr>
              <a:t>ألافق أمبرك : </a:t>
            </a:r>
            <a:r>
              <a:rPr lang="en-US" dirty="0" smtClean="0">
                <a:solidFill>
                  <a:srgbClr val="C00000"/>
                </a:solidFill>
              </a:rPr>
              <a:t>   : Umbric Epipedon </a:t>
            </a:r>
            <a:r>
              <a:rPr lang="ar-IQ" dirty="0" smtClean="0">
                <a:solidFill>
                  <a:srgbClr val="C00000"/>
                </a:solidFill>
              </a:rPr>
              <a:t> اشتق اسم هذا الافق من الكلمة اللاتينية وتعني الظل ( الدكونة ) – وهو ذو صفات مشابهة لصفات مشابهة لصفات الافق موليك باستثناء نسبة التشبع بلقواعد التي تكون اقل من </a:t>
            </a:r>
            <a:r>
              <a:rPr lang="en-US" dirty="0" smtClean="0">
                <a:solidFill>
                  <a:srgbClr val="C00000"/>
                </a:solidFill>
              </a:rPr>
              <a:t>50% </a:t>
            </a:r>
          </a:p>
          <a:p>
            <a:pPr marL="0" indent="0">
              <a:buNone/>
            </a:pPr>
            <a:r>
              <a:rPr lang="ar-IQ" dirty="0" smtClean="0">
                <a:solidFill>
                  <a:srgbClr val="C00000"/>
                </a:solidFill>
              </a:rPr>
              <a:t>بحيث لايمكن تميزة حقلياا عن الافق موليك الا من خلال نتائج التحليل المختبري . </a:t>
            </a:r>
          </a:p>
          <a:p>
            <a:pPr marL="0" indent="0">
              <a:buNone/>
            </a:pPr>
            <a:r>
              <a:rPr lang="ar-IQ" dirty="0" smtClean="0">
                <a:solidFill>
                  <a:srgbClr val="92D050"/>
                </a:solidFill>
              </a:rPr>
              <a:t>* الافق انثرويك :</a:t>
            </a:r>
            <a:r>
              <a:rPr lang="ar-IQ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Antropic Epipedon </a:t>
            </a:r>
            <a:r>
              <a:rPr lang="ar-IQ" dirty="0" smtClean="0">
                <a:solidFill>
                  <a:srgbClr val="92D050"/>
                </a:solidFill>
              </a:rPr>
              <a:t> « من الافاق السطحية الداكنة اللون , ذو صفات مشابهة لصفات الافق موليك , باستثناء ارتفاع نسبة الفسفور في الافق انثروبك , حيث يحتوي على اكثر من </a:t>
            </a:r>
            <a:r>
              <a:rPr lang="en-US" dirty="0" smtClean="0">
                <a:solidFill>
                  <a:srgbClr val="92D050"/>
                </a:solidFill>
              </a:rPr>
              <a:t>250 PPm </a:t>
            </a:r>
            <a:r>
              <a:rPr lang="ar-IQ" dirty="0" smtClean="0">
                <a:solidFill>
                  <a:srgbClr val="92D050"/>
                </a:solidFill>
              </a:rPr>
              <a:t> من </a:t>
            </a:r>
            <a:r>
              <a:rPr lang="en-US" dirty="0" smtClean="0">
                <a:solidFill>
                  <a:srgbClr val="92D050"/>
                </a:solidFill>
              </a:rPr>
              <a:t>P2O5</a:t>
            </a:r>
            <a:r>
              <a:rPr lang="ar-IQ" dirty="0" smtClean="0">
                <a:solidFill>
                  <a:srgbClr val="92D050"/>
                </a:solidFill>
              </a:rPr>
              <a:t> وذالك بسبب اسنخدام التربة للاغراض الزراعية . </a:t>
            </a:r>
            <a:endParaRPr lang="ar-IQ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9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الافق اوكريك : </a:t>
            </a:r>
            <a:r>
              <a:rPr lang="en-US" dirty="0" smtClean="0"/>
              <a:t>Ochric Epipedon </a:t>
            </a:r>
            <a:r>
              <a:rPr lang="ar-IQ" dirty="0" smtClean="0"/>
              <a:t> « جاءت تسمية الافق اوكريك من الكلمة اللاتينية </a:t>
            </a:r>
            <a:r>
              <a:rPr lang="en-US" dirty="0" smtClean="0"/>
              <a:t>ochros </a:t>
            </a:r>
            <a:r>
              <a:rPr lang="en-US" dirty="0"/>
              <a:t> </a:t>
            </a:r>
            <a:r>
              <a:rPr lang="ar-IQ" dirty="0" smtClean="0"/>
              <a:t> , وتعني الشحوب او اللون الفاتح . يكثر وجودة في المناطق الجافة وشبة الجافة . </a:t>
            </a:r>
          </a:p>
          <a:p>
            <a:r>
              <a:rPr lang="ar-IQ" dirty="0" smtClean="0"/>
              <a:t>يمتاز الافق اوكريك بلون فاتح ومحتوى واطئ من المادة العضوية وسمك قليل , بحيث لا تنطبق علية صفات الافاق السطحية الاخرى . </a:t>
            </a:r>
          </a:p>
          <a:p>
            <a:r>
              <a:rPr lang="ar-IQ" dirty="0" smtClean="0"/>
              <a:t>وغالباا ما يكون متصلباا عند الجفاف .</a:t>
            </a:r>
          </a:p>
          <a:p>
            <a:r>
              <a:rPr lang="ar-IQ" dirty="0" smtClean="0"/>
              <a:t>ذات قيمة عالية لل </a:t>
            </a:r>
            <a:r>
              <a:rPr lang="en-US" dirty="0" smtClean="0"/>
              <a:t>n </a:t>
            </a:r>
            <a:r>
              <a:rPr lang="ar-IQ" dirty="0" smtClean="0"/>
              <a:t> 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2856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الافق بلاجين : </a:t>
            </a:r>
            <a:r>
              <a:rPr lang="en-US" dirty="0" smtClean="0"/>
              <a:t> Flaggen EPiPedon </a:t>
            </a:r>
            <a:r>
              <a:rPr lang="ar-IQ" dirty="0" smtClean="0"/>
              <a:t> : اشتق الاسم بلاجين من الكلمة الالمانية </a:t>
            </a:r>
            <a:r>
              <a:rPr lang="en-US" dirty="0" smtClean="0"/>
              <a:t>Plaggen </a:t>
            </a:r>
            <a:r>
              <a:rPr lang="ar-IQ" dirty="0" smtClean="0"/>
              <a:t> التي تعني الحشائش . وهو افق سطحي من صنع الانسان </a:t>
            </a:r>
            <a:r>
              <a:rPr lang="en-US" dirty="0" smtClean="0"/>
              <a:t> man- made </a:t>
            </a:r>
            <a:r>
              <a:rPr lang="ar-IQ" dirty="0" smtClean="0"/>
              <a:t> . </a:t>
            </a:r>
          </a:p>
          <a:p>
            <a:r>
              <a:rPr lang="ar-IQ" dirty="0" smtClean="0"/>
              <a:t>يزيد سمكة على </a:t>
            </a:r>
            <a:r>
              <a:rPr lang="en-US" dirty="0" smtClean="0"/>
              <a:t>50cm </a:t>
            </a:r>
            <a:r>
              <a:rPr lang="ar-IQ" dirty="0" smtClean="0"/>
              <a:t> نتيجة لاستخدام التربة للاغراض الزراعية . </a:t>
            </a:r>
          </a:p>
          <a:p>
            <a:r>
              <a:rPr lang="ar-IQ" dirty="0" smtClean="0"/>
              <a:t>من الصفات او الدلائل المميزة للافق </a:t>
            </a:r>
            <a:r>
              <a:rPr lang="en-US" dirty="0" smtClean="0"/>
              <a:t>Plaggen </a:t>
            </a:r>
            <a:r>
              <a:rPr lang="ar-IQ" dirty="0" smtClean="0"/>
              <a:t> هي : </a:t>
            </a:r>
          </a:p>
          <a:p>
            <a:r>
              <a:rPr lang="ar-IQ" dirty="0" smtClean="0"/>
              <a:t>وجود بعض المواد مثل بقايا الخزف او القطع الفخارية او الطابوق . </a:t>
            </a:r>
          </a:p>
          <a:p>
            <a:r>
              <a:rPr lang="ar-IQ" dirty="0" smtClean="0"/>
              <a:t>كما يتميز بلون داكن . </a:t>
            </a:r>
          </a:p>
        </p:txBody>
      </p:sp>
    </p:spTree>
    <p:extLst>
      <p:ext uri="{BB962C8B-B14F-4D97-AF65-F5344CB8AC3E}">
        <p14:creationId xmlns:p14="http://schemas.microsoft.com/office/powerpoint/2010/main" val="2252112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400" dirty="0" smtClean="0">
                <a:solidFill>
                  <a:srgbClr val="FF0000"/>
                </a:solidFill>
              </a:rPr>
              <a:t>الافق هستك : </a:t>
            </a:r>
            <a:r>
              <a:rPr lang="en-US" sz="4400" dirty="0" smtClean="0">
                <a:solidFill>
                  <a:srgbClr val="FF0000"/>
                </a:solidFill>
              </a:rPr>
              <a:t> Histic Epipedon </a:t>
            </a:r>
            <a:endParaRPr lang="ar-IQ" sz="44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أشتق اسم هستك من الكلمة اليونانية </a:t>
            </a:r>
            <a:r>
              <a:rPr lang="en-US" dirty="0" smtClean="0"/>
              <a:t>Histos</a:t>
            </a:r>
            <a:r>
              <a:rPr lang="ar-IQ" dirty="0" smtClean="0"/>
              <a:t> التي تعني النسيج وهو افق عضوي غالبا ما يوجد عند سطح التربة ولكن في بعض الحالات يكون مدفونا ا </a:t>
            </a:r>
          </a:p>
          <a:p>
            <a:r>
              <a:rPr lang="ar-IQ" dirty="0" smtClean="0"/>
              <a:t>يتكون في الترب التي تتعرض للتشبع بلماء لفترة لاتقل عن </a:t>
            </a:r>
            <a:r>
              <a:rPr lang="en-US" dirty="0" smtClean="0"/>
              <a:t>30</a:t>
            </a:r>
            <a:r>
              <a:rPr lang="ar-IQ" dirty="0" smtClean="0"/>
              <a:t> يوماا خلال السنة ما لم تكن الترب مبزولة صناعياا . </a:t>
            </a:r>
          </a:p>
          <a:p>
            <a:r>
              <a:rPr lang="ar-IQ" dirty="0" smtClean="0"/>
              <a:t>يحتوي الافق هستك على اكثر من </a:t>
            </a:r>
            <a:r>
              <a:rPr lang="en-US" dirty="0" smtClean="0"/>
              <a:t>30</a:t>
            </a:r>
            <a:r>
              <a:rPr lang="ar-IQ" dirty="0" smtClean="0"/>
              <a:t> % مادة عضوية . </a:t>
            </a:r>
          </a:p>
          <a:p>
            <a:r>
              <a:rPr lang="ar-IQ" dirty="0" smtClean="0"/>
              <a:t>سمك الافق لا يقل عن </a:t>
            </a:r>
            <a:r>
              <a:rPr lang="en-US" dirty="0" smtClean="0"/>
              <a:t>30 cm </a:t>
            </a:r>
            <a:r>
              <a:rPr lang="ar-IQ" dirty="0" smtClean="0"/>
              <a:t>%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1863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000" dirty="0" smtClean="0">
                <a:solidFill>
                  <a:srgbClr val="FF0000"/>
                </a:solidFill>
              </a:rPr>
              <a:t>الافاق تحت السطحية التشخيصية : </a:t>
            </a:r>
            <a:r>
              <a:rPr lang="en-US" sz="3600" dirty="0" smtClean="0">
                <a:solidFill>
                  <a:srgbClr val="FF0000"/>
                </a:solidFill>
              </a:rPr>
              <a:t>EndoPedons</a:t>
            </a:r>
            <a:endParaRPr lang="ar-IQ" sz="4000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الافق ارجليك : </a:t>
            </a:r>
            <a:r>
              <a:rPr lang="en-US" dirty="0" smtClean="0"/>
              <a:t>Argillic Horizon </a:t>
            </a:r>
            <a:r>
              <a:rPr lang="ar-IQ" dirty="0" smtClean="0"/>
              <a:t> « اشثق اسم الافق من الكلمة اللاتينية </a:t>
            </a:r>
            <a:r>
              <a:rPr lang="en-US" dirty="0" smtClean="0"/>
              <a:t>Argilla </a:t>
            </a:r>
            <a:r>
              <a:rPr lang="ar-IQ" dirty="0" smtClean="0"/>
              <a:t> التي تعني الطين . وذالك لانه يمثل افق تجمع المعادن الطينية السليكاتية المنقولة من افاق الغسيل التي تعلو الافق ارجيليك وبكميات ملحوظة . </a:t>
            </a:r>
          </a:p>
          <a:p>
            <a:r>
              <a:rPr lang="ar-IQ" dirty="0" smtClean="0"/>
              <a:t>نتيجة لترادف عمليات الفقد </a:t>
            </a:r>
            <a:r>
              <a:rPr lang="en-US" dirty="0" smtClean="0"/>
              <a:t>eluviation </a:t>
            </a:r>
            <a:r>
              <a:rPr lang="ar-IQ" dirty="0" smtClean="0"/>
              <a:t> والكسب </a:t>
            </a:r>
            <a:r>
              <a:rPr lang="en-US" dirty="0" smtClean="0"/>
              <a:t>illuvation </a:t>
            </a:r>
            <a:r>
              <a:rPr lang="ar-IQ" dirty="0" smtClean="0"/>
              <a:t> . </a:t>
            </a:r>
          </a:p>
          <a:p>
            <a:r>
              <a:rPr lang="ar-IQ" dirty="0" smtClean="0"/>
              <a:t>يستخدم الافق ارجليك صفة مميزة لتحديد بعض الوحدات التصنيفية ضمن مستويات مختلفة سواء على مستوى الرتبة او تحت الرتبة او في المجموعة العظمى . </a:t>
            </a:r>
            <a:r>
              <a:rPr lang="ar-IQ" dirty="0" smtClean="0">
                <a:solidFill>
                  <a:srgbClr val="7030A0"/>
                </a:solidFill>
              </a:rPr>
              <a:t>من الصفات المميزة للافق : </a:t>
            </a:r>
          </a:p>
          <a:p>
            <a:r>
              <a:rPr lang="ar-IQ" dirty="0" smtClean="0">
                <a:solidFill>
                  <a:srgbClr val="7030A0"/>
                </a:solidFill>
              </a:rPr>
              <a:t>يكون محتوى الطين الكلي والطين الناعم اعلى من محتواه في افق الغسيل وبحدود متباينة . </a:t>
            </a:r>
          </a:p>
        </p:txBody>
      </p:sp>
    </p:spTree>
    <p:extLst>
      <p:ext uri="{BB962C8B-B14F-4D97-AF65-F5344CB8AC3E}">
        <p14:creationId xmlns:p14="http://schemas.microsoft.com/office/powerpoint/2010/main" val="261114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7030A0"/>
                </a:solidFill>
              </a:rPr>
              <a:t>يجب ان لا يقل سمك الافق ارجيليك عن </a:t>
            </a:r>
            <a:r>
              <a:rPr lang="en-US" dirty="0" smtClean="0">
                <a:solidFill>
                  <a:srgbClr val="7030A0"/>
                </a:solidFill>
              </a:rPr>
              <a:t>0.1 </a:t>
            </a:r>
            <a:r>
              <a:rPr lang="ar-IQ" dirty="0" smtClean="0">
                <a:solidFill>
                  <a:srgbClr val="7030A0"/>
                </a:solidFill>
              </a:rPr>
              <a:t> من مجموع سمك الافاق التي تعلوه او </a:t>
            </a:r>
            <a:r>
              <a:rPr lang="en-US" dirty="0" smtClean="0">
                <a:solidFill>
                  <a:srgbClr val="7030A0"/>
                </a:solidFill>
              </a:rPr>
              <a:t>15cm </a:t>
            </a:r>
            <a:r>
              <a:rPr lang="ar-IQ" dirty="0" smtClean="0">
                <a:solidFill>
                  <a:srgbClr val="7030A0"/>
                </a:solidFill>
              </a:rPr>
              <a:t> او اكثر . </a:t>
            </a:r>
          </a:p>
          <a:p>
            <a:r>
              <a:rPr lang="ar-IQ" dirty="0" smtClean="0">
                <a:solidFill>
                  <a:srgbClr val="7030A0"/>
                </a:solidFill>
              </a:rPr>
              <a:t>في حالة وجود المجاميع الاوليه للتربة (</a:t>
            </a:r>
            <a:r>
              <a:rPr lang="en-US" dirty="0" smtClean="0">
                <a:solidFill>
                  <a:srgbClr val="7030A0"/>
                </a:solidFill>
              </a:rPr>
              <a:t>Peds </a:t>
            </a:r>
            <a:r>
              <a:rPr lang="ar-IQ" dirty="0" smtClean="0">
                <a:solidFill>
                  <a:srgbClr val="7030A0"/>
                </a:solidFill>
              </a:rPr>
              <a:t>) فان الافق ارجليك يجب : (أ) ان يحتوي على الاغشية الطينية حول المجاميع الاولية . (ب) يجب توفر الشرطين ( </a:t>
            </a:r>
            <a:r>
              <a:rPr lang="en-US" dirty="0" smtClean="0">
                <a:solidFill>
                  <a:srgbClr val="7030A0"/>
                </a:solidFill>
              </a:rPr>
              <a:t>1-2</a:t>
            </a:r>
            <a:r>
              <a:rPr lang="ar-IQ" dirty="0" smtClean="0">
                <a:solidFill>
                  <a:srgbClr val="7030A0"/>
                </a:solidFill>
              </a:rPr>
              <a:t>) الانفه الذكر . </a:t>
            </a:r>
          </a:p>
          <a:p>
            <a:r>
              <a:rPr lang="ar-IQ" dirty="0" smtClean="0">
                <a:solidFill>
                  <a:srgbClr val="7030A0"/>
                </a:solidFill>
              </a:rPr>
              <a:t>يجب توفر الجسور الطينية بين الحبيبات المعدنية في الترب العديمة التركيب .  </a:t>
            </a:r>
            <a:endParaRPr lang="ar-IQ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ar-IQ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40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000" dirty="0" smtClean="0">
                <a:solidFill>
                  <a:srgbClr val="FF0000"/>
                </a:solidFill>
              </a:rPr>
              <a:t>الافق نيتريك : </a:t>
            </a:r>
            <a:r>
              <a:rPr lang="en-US" sz="4000" dirty="0" smtClean="0">
                <a:solidFill>
                  <a:srgbClr val="FF0000"/>
                </a:solidFill>
              </a:rPr>
              <a:t>Natric Horizon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يعد الافق نيترك نوعاا خاصا من الافق ارجليك : حيث يحتوي بالاضافة الى الصفات العامة للافق ارجليك على الصفات التالية: </a:t>
            </a:r>
          </a:p>
          <a:p>
            <a:r>
              <a:rPr lang="ar-IQ" dirty="0" smtClean="0"/>
              <a:t>بناء منشوري او عمودي ذوامتدادات على هيئة السنة من الافق اليك تمتد لعمق اكثر من </a:t>
            </a:r>
            <a:r>
              <a:rPr lang="en-US" dirty="0" smtClean="0"/>
              <a:t>2.5 cm </a:t>
            </a:r>
            <a:r>
              <a:rPr lang="ar-IQ" dirty="0" smtClean="0"/>
              <a:t> داخل الافق نيترك . </a:t>
            </a:r>
          </a:p>
          <a:p>
            <a:r>
              <a:rPr lang="ar-IQ" dirty="0" smtClean="0"/>
              <a:t>يحتوي على اكثر من </a:t>
            </a:r>
            <a:r>
              <a:rPr lang="en-US" dirty="0" smtClean="0"/>
              <a:t>15 </a:t>
            </a:r>
            <a:r>
              <a:rPr lang="ar-IQ" dirty="0" smtClean="0"/>
              <a:t> % صوديوم متبادل . </a:t>
            </a:r>
            <a:endParaRPr lang="ar-IQ" dirty="0" smtClean="0">
              <a:solidFill>
                <a:srgbClr val="FFC000"/>
              </a:solidFill>
            </a:endParaRPr>
          </a:p>
          <a:p>
            <a:r>
              <a:rPr lang="ar-IQ" dirty="0" smtClean="0">
                <a:solidFill>
                  <a:srgbClr val="FFC000"/>
                </a:solidFill>
              </a:rPr>
              <a:t>الافق أجريك ِ:  </a:t>
            </a:r>
            <a:r>
              <a:rPr lang="en-US" dirty="0" smtClean="0">
                <a:solidFill>
                  <a:srgbClr val="FFC000"/>
                </a:solidFill>
              </a:rPr>
              <a:t>Agric Horizon </a:t>
            </a:r>
            <a:r>
              <a:rPr lang="ar-IQ" dirty="0" smtClean="0">
                <a:solidFill>
                  <a:srgbClr val="FFC000"/>
                </a:solidFill>
              </a:rPr>
              <a:t> : </a:t>
            </a:r>
            <a:endParaRPr lang="ar-IQ" dirty="0"/>
          </a:p>
          <a:p>
            <a:r>
              <a:rPr lang="ar-IQ" dirty="0" smtClean="0"/>
              <a:t>افق معدني تحت السطحي . </a:t>
            </a:r>
          </a:p>
          <a:p>
            <a:r>
              <a:rPr lang="ar-IQ" dirty="0" smtClean="0"/>
              <a:t>الافق اجريك غني بلمواد الطينية والغرينية اضافة الى مادة الدبال المنقولة من الافق العلوي _ ايضااا هو ذو سمك قليل و درجة التفاعل حامضي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448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مقد ألتربة : </a:t>
            </a:r>
            <a:r>
              <a:rPr lang="en-US" dirty="0" smtClean="0"/>
              <a:t>SoiL Profile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يعرف مقد ألتربة بأنة مقطع عمودي في جسم التربة يمتد من سطح التربة الى المواد الجيولوجية ( مادة الاصل ) المكونة لها </a:t>
            </a:r>
            <a:r>
              <a:rPr lang="en-US" dirty="0" smtClean="0"/>
              <a:t>,</a:t>
            </a:r>
            <a:r>
              <a:rPr lang="ar-IQ" dirty="0" smtClean="0"/>
              <a:t> ولكل مقد تربة خصائص تميزة عن مقدات الترب الاخرى </a:t>
            </a:r>
            <a:r>
              <a:rPr lang="en-US" dirty="0" smtClean="0"/>
              <a:t>, </a:t>
            </a:r>
            <a:r>
              <a:rPr lang="ar-IQ" dirty="0" smtClean="0"/>
              <a:t> ويتكون المقد عادة من عدة افاق او طبقات تختلف في خصائصها ببعضها عن البعض الاخر </a:t>
            </a:r>
            <a:r>
              <a:rPr lang="en-US" dirty="0" smtClean="0"/>
              <a:t>,</a:t>
            </a:r>
            <a:r>
              <a:rPr lang="ar-IQ" dirty="0" smtClean="0"/>
              <a:t> وتعكس سيادة تاثير عملية او مجموعة من عمليات تكوين التربة </a:t>
            </a:r>
            <a:r>
              <a:rPr lang="en-US" dirty="0" smtClean="0"/>
              <a:t>.</a:t>
            </a:r>
            <a:r>
              <a:rPr lang="ar-IQ" dirty="0" smtClean="0"/>
              <a:t> ( كما في الشكل </a:t>
            </a:r>
            <a:br>
              <a:rPr lang="ar-IQ" dirty="0" smtClean="0"/>
            </a:br>
            <a:r>
              <a:rPr lang="ar-IQ" dirty="0" smtClean="0"/>
              <a:t>_) التالي ؛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157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000" dirty="0" smtClean="0">
                <a:solidFill>
                  <a:srgbClr val="7030A0"/>
                </a:solidFill>
              </a:rPr>
              <a:t>الافق سبوديك : </a:t>
            </a:r>
            <a:r>
              <a:rPr lang="en-US" sz="4000" dirty="0" smtClean="0">
                <a:solidFill>
                  <a:srgbClr val="7030A0"/>
                </a:solidFill>
              </a:rPr>
              <a:t>Spodic Horizon </a:t>
            </a:r>
            <a:endParaRPr lang="ar-IQ" sz="4000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يكون جزءا من الافق </a:t>
            </a:r>
            <a:r>
              <a:rPr lang="en-US" dirty="0" smtClean="0"/>
              <a:t>B </a:t>
            </a:r>
            <a:r>
              <a:rPr lang="ar-IQ" dirty="0" smtClean="0"/>
              <a:t> لا يقل سمكة عن </a:t>
            </a:r>
            <a:r>
              <a:rPr lang="en-US" dirty="0" smtClean="0"/>
              <a:t>2.5cm </a:t>
            </a:r>
            <a:r>
              <a:rPr lang="ar-IQ" dirty="0" smtClean="0"/>
              <a:t> - متصلباا بواسطة المواد العضوية مع الحديد او الالمنيوم او الاثنين معاااا . </a:t>
            </a:r>
          </a:p>
          <a:p>
            <a:r>
              <a:rPr lang="ar-IQ" dirty="0" smtClean="0"/>
              <a:t>ذو نسجة رملية او مزيجية خشنة وتكون دقائق التربة مغطاة باغشية . </a:t>
            </a:r>
          </a:p>
          <a:p>
            <a:r>
              <a:rPr lang="ar-IQ" dirty="0" smtClean="0"/>
              <a:t>قيمة نسبة مجموعة الحديد والالمنيوم المقدرة بالبايروفوسفيت عند درجه تفاعل (</a:t>
            </a:r>
            <a:r>
              <a:rPr lang="en-US" dirty="0" smtClean="0"/>
              <a:t>10</a:t>
            </a:r>
            <a:r>
              <a:rPr lang="ar-IQ" dirty="0" smtClean="0"/>
              <a:t>) مقسومة على نسبة الطين تكون اكثر من </a:t>
            </a:r>
            <a:r>
              <a:rPr lang="en-US" dirty="0" smtClean="0"/>
              <a:t>0.2</a:t>
            </a:r>
            <a:r>
              <a:rPr lang="ar-IQ" dirty="0" smtClean="0"/>
              <a:t> . </a:t>
            </a:r>
          </a:p>
          <a:p>
            <a:r>
              <a:rPr lang="ar-IQ" dirty="0" smtClean="0"/>
              <a:t>تكون قيمة نسبة </a:t>
            </a:r>
            <a:r>
              <a:rPr lang="en-US" dirty="0" smtClean="0"/>
              <a:t>SiO2</a:t>
            </a:r>
            <a:r>
              <a:rPr lang="ar-IQ" dirty="0" smtClean="0"/>
              <a:t>/</a:t>
            </a:r>
            <a:r>
              <a:rPr lang="en-US" dirty="0" smtClean="0"/>
              <a:t>R2O3 </a:t>
            </a:r>
            <a:r>
              <a:rPr lang="ar-IQ" dirty="0" smtClean="0"/>
              <a:t> للجزء الطيني في الافق سبوديك اقل مما هو علية في افق الغسيل ( الافق البك ) وكذالك اقل مما هو علية في ىلمادة الام ( الافق </a:t>
            </a:r>
            <a:r>
              <a:rPr lang="en-US" dirty="0" smtClean="0"/>
              <a:t>C </a:t>
            </a:r>
            <a:r>
              <a:rPr lang="ar-IQ" dirty="0" smtClean="0"/>
              <a:t> ) . </a:t>
            </a:r>
          </a:p>
          <a:p>
            <a:r>
              <a:rPr lang="ar-IQ" dirty="0" smtClean="0"/>
              <a:t>تكون قيم الحديد والالمنيوم المقدرة بطريقة البايروفوسفيت اكبر من نصف ناتج تقدير هما بطريقة الدايوثايونيت . </a:t>
            </a:r>
          </a:p>
        </p:txBody>
      </p:sp>
    </p:spTree>
    <p:extLst>
      <p:ext uri="{BB962C8B-B14F-4D97-AF65-F5344CB8AC3E}">
        <p14:creationId xmlns:p14="http://schemas.microsoft.com/office/powerpoint/2010/main" val="3098387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2773378" imgH="3464459" progId="MS_ClipArt_Gallery.5">
                  <p:embed/>
                </p:oleObj>
              </mc:Choice>
              <mc:Fallback>
                <p:oleObj name="Clip" r:id="rId3" imgW="2773378" imgH="3464459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229117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689"/>
            <a:ext cx="6120680" cy="6237312"/>
          </a:xfrm>
        </p:spPr>
      </p:pic>
    </p:spTree>
    <p:extLst>
      <p:ext uri="{BB962C8B-B14F-4D97-AF65-F5344CB8AC3E}">
        <p14:creationId xmlns:p14="http://schemas.microsoft.com/office/powerpoint/2010/main" val="13576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بيدون التربة : </a:t>
            </a:r>
            <a:r>
              <a:rPr lang="en-US" dirty="0" smtClean="0"/>
              <a:t>Soil Pedon </a:t>
            </a:r>
            <a:r>
              <a:rPr lang="ar-IQ" dirty="0" smtClean="0"/>
              <a:t>  : هو اصغر وحدة حجمية يمكن ان يطلق عليها تربة – بحيث يمكن ان يمثل التربة بصورة كاملة </a:t>
            </a:r>
            <a:r>
              <a:rPr lang="en-US" dirty="0" smtClean="0"/>
              <a:t>.</a:t>
            </a:r>
            <a:r>
              <a:rPr lang="ar-IQ" dirty="0" smtClean="0"/>
              <a:t> وهو ذو ثلاث ابعاد – مساحتة السطحية تتراوح بين </a:t>
            </a:r>
            <a:r>
              <a:rPr lang="en-US" dirty="0" smtClean="0"/>
              <a:t>1-10</a:t>
            </a:r>
            <a:r>
              <a:rPr lang="ar-IQ" dirty="0" smtClean="0"/>
              <a:t> متر2 اعتمادا على درجة تشابه خواص التربة </a:t>
            </a:r>
            <a:r>
              <a:rPr lang="en-US" dirty="0" smtClean="0"/>
              <a:t>.</a:t>
            </a:r>
            <a:r>
              <a:rPr lang="ar-IQ" dirty="0" smtClean="0"/>
              <a:t> </a:t>
            </a:r>
          </a:p>
          <a:p>
            <a:r>
              <a:rPr lang="ar-IQ" dirty="0" smtClean="0"/>
              <a:t>البيدون المتعدد : </a:t>
            </a:r>
            <a:r>
              <a:rPr lang="en-US" dirty="0" smtClean="0"/>
              <a:t>Poly pedon </a:t>
            </a:r>
            <a:r>
              <a:rPr lang="ar-IQ" dirty="0" smtClean="0"/>
              <a:t>: مجموعة من البيدونات المتماثلة او المختلفة الصفات , التي تستخدم في حالات مسح الترب وخصوصاا في تحديد وحدات الخارطة </a:t>
            </a:r>
            <a:r>
              <a:rPr lang="en-US" dirty="0" smtClean="0"/>
              <a:t>.</a:t>
            </a:r>
            <a:r>
              <a:rPr lang="ar-IQ" dirty="0" smtClean="0"/>
              <a:t> </a:t>
            </a:r>
          </a:p>
          <a:p>
            <a:r>
              <a:rPr lang="ar-IQ" dirty="0" smtClean="0"/>
              <a:t>مستتربة التربة : </a:t>
            </a:r>
            <a:r>
              <a:rPr lang="en-US" dirty="0" smtClean="0"/>
              <a:t>Soil  Solum </a:t>
            </a:r>
            <a:r>
              <a:rPr lang="ar-IQ" dirty="0" smtClean="0"/>
              <a:t> : جزء من مقد التربة تجرى فية الفعاليات البيولوجية وبعض العمليات البيدوجينية . وهو يمثل عمق التربة الذي يشمل على افاق </a:t>
            </a:r>
            <a:r>
              <a:rPr lang="en-US" dirty="0" smtClean="0"/>
              <a:t>A,B </a:t>
            </a:r>
            <a:r>
              <a:rPr lang="ar-IQ" dirty="0" smtClean="0"/>
              <a:t> في حالة وجود الافق </a:t>
            </a:r>
            <a:r>
              <a:rPr lang="en-US" dirty="0" smtClean="0"/>
              <a:t>B 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35317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الوطاء : </a:t>
            </a:r>
            <a:r>
              <a:rPr lang="en-US" dirty="0" smtClean="0"/>
              <a:t>Sub stratum </a:t>
            </a:r>
            <a:r>
              <a:rPr lang="ar-IQ" dirty="0" smtClean="0"/>
              <a:t> « ويمثل اي طبقة تحت مستتربة التربة  . قد يتمثل باالافق </a:t>
            </a:r>
            <a:r>
              <a:rPr lang="en-US" dirty="0" smtClean="0"/>
              <a:t>C or B </a:t>
            </a:r>
            <a:r>
              <a:rPr lang="ar-IQ" dirty="0" smtClean="0"/>
              <a:t> </a:t>
            </a:r>
          </a:p>
          <a:p>
            <a:r>
              <a:rPr lang="ar-IQ" dirty="0" smtClean="0"/>
              <a:t>أفاق التربة « </a:t>
            </a:r>
            <a:r>
              <a:rPr lang="en-US" dirty="0" smtClean="0"/>
              <a:t>Soil Horizons </a:t>
            </a:r>
            <a:r>
              <a:rPr lang="ar-IQ" dirty="0" smtClean="0"/>
              <a:t> : يمثل افق التربة طبقة تحت سطح التربة , وموازية له تقريباا , وذات صفات ومظاهر محددة , وغالبا ما تكون موروثة من مادة الاصل , وتعكس تاثير نوع او اكثر من العمليات البيدوجينية التي تميزة عن بقية الافاق . وبصورة عامه توجد مجموعتان من الافاق اعتماداا على طبيعة المواد المكونة لها ؛ </a:t>
            </a:r>
          </a:p>
          <a:p>
            <a:r>
              <a:rPr lang="ar-IQ" dirty="0" smtClean="0"/>
              <a:t>الافاق العضوية : </a:t>
            </a:r>
            <a:r>
              <a:rPr lang="en-US" dirty="0" smtClean="0"/>
              <a:t>Organic Horizons </a:t>
            </a:r>
          </a:p>
          <a:p>
            <a:r>
              <a:rPr lang="ar-IQ" dirty="0" smtClean="0"/>
              <a:t>الافاق المعدنية : </a:t>
            </a:r>
            <a:r>
              <a:rPr lang="en-US" dirty="0" smtClean="0"/>
              <a:t>Mineral Horizons </a:t>
            </a:r>
          </a:p>
        </p:txBody>
      </p:sp>
    </p:spTree>
    <p:extLst>
      <p:ext uri="{BB962C8B-B14F-4D97-AF65-F5344CB8AC3E}">
        <p14:creationId xmlns:p14="http://schemas.microsoft.com/office/powerpoint/2010/main" val="348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الرموز المستخدمة لتوضيح التقسيمات الثانوية للافاق الرئيسة </a:t>
            </a:r>
            <a:endParaRPr lang="ar-IQ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ar-IQ" dirty="0" smtClean="0"/>
              <a:t> : ويستخدم للتعبير عن وجود افق تربة مدفون .</a:t>
            </a:r>
          </a:p>
          <a:p>
            <a:r>
              <a:rPr lang="en-US" dirty="0" smtClean="0"/>
              <a:t>Ca</a:t>
            </a:r>
            <a:r>
              <a:rPr lang="ar-IQ" dirty="0" smtClean="0"/>
              <a:t> : يشير الى تراكم كاربونات القواعد وخاصة الكالسيوم .</a:t>
            </a:r>
          </a:p>
          <a:p>
            <a:r>
              <a:rPr lang="en-US" dirty="0" smtClean="0"/>
              <a:t>Cs </a:t>
            </a:r>
            <a:r>
              <a:rPr lang="ar-IQ" dirty="0" smtClean="0"/>
              <a:t> : يشير الى وجود تراكم كبريتات الكالسيوم ( الجبس ) </a:t>
            </a:r>
          </a:p>
          <a:p>
            <a:r>
              <a:rPr lang="en-US" dirty="0" smtClean="0"/>
              <a:t>Cn </a:t>
            </a:r>
            <a:r>
              <a:rPr lang="ar-IQ" dirty="0" smtClean="0"/>
              <a:t> : يشير الى تراكم المواد المتصلبة او الهشة الغنية باالاكاسيد السداسية بوجود او عدم وجود الفسفور . </a:t>
            </a:r>
          </a:p>
          <a:p>
            <a:r>
              <a:rPr lang="en-US" dirty="0" smtClean="0"/>
              <a:t>F </a:t>
            </a:r>
            <a:r>
              <a:rPr lang="ar-IQ" dirty="0" smtClean="0"/>
              <a:t>: يشير الى وجود الافق في ظروف انجماد مستمرة . </a:t>
            </a:r>
          </a:p>
          <a:p>
            <a:r>
              <a:rPr lang="en-US" dirty="0" smtClean="0"/>
              <a:t>g </a:t>
            </a:r>
            <a:r>
              <a:rPr lang="ar-IQ" dirty="0" smtClean="0"/>
              <a:t>: يستخدم للتعبير على حدوث عملية اختزال بسبب الظروف اللاهوائية , ويستدل عليها من خلال تطور لون القاعدة المائل الى التعادل , بوجود او عدم وجود ظاهرة التبقع . </a:t>
            </a:r>
          </a:p>
        </p:txBody>
      </p:sp>
    </p:spTree>
    <p:extLst>
      <p:ext uri="{BB962C8B-B14F-4D97-AF65-F5344CB8AC3E}">
        <p14:creationId xmlns:p14="http://schemas.microsoft.com/office/powerpoint/2010/main" val="36675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/>
          <a:lstStyle/>
          <a:p>
            <a:r>
              <a:rPr lang="en-US" dirty="0" smtClean="0"/>
              <a:t>h </a:t>
            </a:r>
            <a:r>
              <a:rPr lang="ar-IQ" dirty="0" smtClean="0"/>
              <a:t>: يشير الى تجمع المواد الدبالية المنقولة من الافاق العليا , وهي تظهر على هيئة اغلفة داكنة اللون حول حبيبات الرمل و الغرين ويضاف الى رموز الافق </a:t>
            </a:r>
            <a:r>
              <a:rPr lang="en-US" dirty="0" smtClean="0"/>
              <a:t>B  </a:t>
            </a:r>
            <a:r>
              <a:rPr lang="ar-IQ" dirty="0" smtClean="0"/>
              <a:t> حصراا . </a:t>
            </a:r>
          </a:p>
          <a:p>
            <a:r>
              <a:rPr lang="en-US" dirty="0" smtClean="0"/>
              <a:t>ir</a:t>
            </a:r>
            <a:r>
              <a:rPr lang="ar-IQ" dirty="0" smtClean="0"/>
              <a:t> : يشير الى وجود تجمع للحديد المنقول و المترسب على هيئة اغلفة حول حبيبات الرمل او الغرين , او احياناا يعمل كمواد رابطة ويزيد من تصلب الحبيبات غالباا ما يضاف الى رموز الافق </a:t>
            </a:r>
            <a:r>
              <a:rPr lang="en-US" dirty="0" smtClean="0"/>
              <a:t>B </a:t>
            </a:r>
            <a:endParaRPr lang="ar-IQ" dirty="0" smtClean="0"/>
          </a:p>
          <a:p>
            <a:r>
              <a:rPr lang="en-US" dirty="0" smtClean="0"/>
              <a:t>m</a:t>
            </a:r>
            <a:r>
              <a:rPr lang="ar-IQ" dirty="0" smtClean="0"/>
              <a:t>: يشير الى وجود افق ملتحم بسبب تراكم المواد الرابطة . </a:t>
            </a:r>
          </a:p>
          <a:p>
            <a:r>
              <a:rPr lang="en-US" dirty="0" smtClean="0"/>
              <a:t>P </a:t>
            </a:r>
            <a:r>
              <a:rPr lang="ar-IQ" dirty="0" smtClean="0"/>
              <a:t>: يشير الى الافق المحروث لذالك فانه يستخدم مع الافق </a:t>
            </a:r>
            <a:r>
              <a:rPr lang="en-US" dirty="0" smtClean="0"/>
              <a:t>A </a:t>
            </a:r>
            <a:r>
              <a:rPr lang="ar-IQ" dirty="0" smtClean="0"/>
              <a:t>فقط .</a:t>
            </a:r>
          </a:p>
          <a:p>
            <a:r>
              <a:rPr lang="en-US" dirty="0" smtClean="0"/>
              <a:t>Sa </a:t>
            </a:r>
            <a:r>
              <a:rPr lang="ar-IQ" dirty="0" smtClean="0"/>
              <a:t>: يشير الى تراكم الاملاح الذائبة وخصوصا التي تكون الاكثر ذوباناا من كبريتات الكالسيوم </a:t>
            </a:r>
          </a:p>
        </p:txBody>
      </p:sp>
    </p:spTree>
    <p:extLst>
      <p:ext uri="{BB962C8B-B14F-4D97-AF65-F5344CB8AC3E}">
        <p14:creationId xmlns:p14="http://schemas.microsoft.com/office/powerpoint/2010/main" val="125866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 </a:t>
            </a:r>
            <a:r>
              <a:rPr lang="ar-IQ" dirty="0" smtClean="0"/>
              <a:t>: يشير الى تراكم المواد اللاحمة وخصوصاا المواد السيليكاتية و القواعد الذائبة . ويضاف الى الافق </a:t>
            </a:r>
            <a:r>
              <a:rPr lang="en-US" dirty="0" smtClean="0"/>
              <a:t>C </a:t>
            </a:r>
          </a:p>
          <a:p>
            <a:r>
              <a:rPr lang="en-US" dirty="0" smtClean="0"/>
              <a:t>t</a:t>
            </a:r>
            <a:r>
              <a:rPr lang="ar-IQ" dirty="0" smtClean="0"/>
              <a:t> : يشير الى وجود تراكم المواد الطينية المنقولة . ويقتصر وجودة مع الافق </a:t>
            </a:r>
            <a:r>
              <a:rPr lang="en-US" dirty="0" smtClean="0"/>
              <a:t>B </a:t>
            </a:r>
            <a:endParaRPr lang="ar-IQ" dirty="0" smtClean="0"/>
          </a:p>
          <a:p>
            <a:r>
              <a:rPr lang="en-US" dirty="0" smtClean="0"/>
              <a:t>x</a:t>
            </a:r>
            <a:r>
              <a:rPr lang="ar-IQ" dirty="0" smtClean="0"/>
              <a:t>: يشير الى وجود حالة تصلب هش لمكونات الافق ذا كثافة ظاهرية عالية , ويدل على تطور الافق </a:t>
            </a:r>
            <a:r>
              <a:rPr lang="en-US" dirty="0" smtClean="0"/>
              <a:t>fragipan </a:t>
            </a:r>
          </a:p>
          <a:p>
            <a:r>
              <a:rPr lang="en-US" dirty="0" smtClean="0"/>
              <a:t>v</a:t>
            </a:r>
            <a:r>
              <a:rPr lang="ar-IQ" dirty="0" smtClean="0"/>
              <a:t>: وجود افق غني بلحديد , ومتصلب بفعل عمليات الجفاف و الترطيب المستمرة . </a:t>
            </a:r>
          </a:p>
          <a:p>
            <a:r>
              <a:rPr lang="en-US" dirty="0" smtClean="0"/>
              <a:t>W</a:t>
            </a:r>
            <a:r>
              <a:rPr lang="ar-IQ" dirty="0" smtClean="0"/>
              <a:t>: يشير الى تطور اللون او التركيب . </a:t>
            </a:r>
          </a:p>
          <a:p>
            <a:r>
              <a:rPr lang="en-US" dirty="0" smtClean="0"/>
              <a:t>K </a:t>
            </a:r>
            <a:r>
              <a:rPr lang="ar-IQ" dirty="0" smtClean="0"/>
              <a:t>: يشير الى تجمع كبير للكاربونات 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61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Lithologic discon tinuity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يستخدم هذا الاصطلاح للتعبير عن وجود حالات انقطاع في نسجة افاق مقد التربة . فمثلا قد يتكون الافق </a:t>
            </a:r>
            <a:r>
              <a:rPr lang="en-US" dirty="0" smtClean="0"/>
              <a:t>A </a:t>
            </a:r>
            <a:r>
              <a:rPr lang="ar-IQ" dirty="0" smtClean="0"/>
              <a:t> من مواد غرينية . على حين يتكون الافق </a:t>
            </a:r>
            <a:r>
              <a:rPr lang="en-US" dirty="0" smtClean="0"/>
              <a:t>B</a:t>
            </a:r>
            <a:r>
              <a:rPr lang="ar-IQ" dirty="0" smtClean="0"/>
              <a:t> , من مواد رملية , والافق </a:t>
            </a:r>
            <a:r>
              <a:rPr lang="en-US" dirty="0" smtClean="0"/>
              <a:t>C </a:t>
            </a:r>
            <a:r>
              <a:rPr lang="ar-IQ" dirty="0" smtClean="0"/>
              <a:t> لنفس المقد يتكون من مواد طينية . ولتوضيح هذه الحالة غالبا ما تضاف الارقام الرومانية قبل رمز الافق , حيث يعبر عن الحالة الانفة الذكر بما يلي : </a:t>
            </a:r>
            <a:r>
              <a:rPr lang="en-US" dirty="0" smtClean="0"/>
              <a:t>IIIC and IIB </a:t>
            </a:r>
            <a:r>
              <a:rPr lang="ar-IQ" dirty="0" smtClean="0"/>
              <a:t>و </a:t>
            </a:r>
            <a:r>
              <a:rPr lang="en-US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59870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 (1)">
  <a:themeElements>
    <a:clrScheme name="1 (1)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1 (1)">
      <a:majorFont>
        <a:latin typeface="Arial"/>
        <a:ea typeface=""/>
        <a:cs typeface="Arial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ar-IQ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ar-IQ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1 (1)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(1)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(1)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(1)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(1)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</TotalTime>
  <Words>1684</Words>
  <Application>Microsoft Office PowerPoint</Application>
  <PresentationFormat>عرض على الشاشة (3:4)‏</PresentationFormat>
  <Paragraphs>89</Paragraphs>
  <Slides>21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2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4" baseType="lpstr">
      <vt:lpstr>تدفق</vt:lpstr>
      <vt:lpstr>1 (1)</vt:lpstr>
      <vt:lpstr>Clip</vt:lpstr>
      <vt:lpstr>عرض تقديمي في PowerPoint</vt:lpstr>
      <vt:lpstr>مقد ألتربة : SoiL Profile </vt:lpstr>
      <vt:lpstr>عرض تقديمي في PowerPoint</vt:lpstr>
      <vt:lpstr>عرض تقديمي في PowerPoint</vt:lpstr>
      <vt:lpstr>عرض تقديمي في PowerPoint</vt:lpstr>
      <vt:lpstr>الرموز المستخدمة لتوضيح التقسيمات الثانوية للافاق الرئيسة </vt:lpstr>
      <vt:lpstr>عرض تقديمي في PowerPoint</vt:lpstr>
      <vt:lpstr>عرض تقديمي في PowerPoint</vt:lpstr>
      <vt:lpstr>Lithologic discon tinuity</vt:lpstr>
      <vt:lpstr>الخصائص المستخدمة في تمييز افاق التربة : </vt:lpstr>
      <vt:lpstr>الافاق ألسطحية التشخيصية : Epipedons</vt:lpstr>
      <vt:lpstr>يتباين سمك الافق اعتمادا على ما يلي : </vt:lpstr>
      <vt:lpstr>عرض تقديمي في PowerPoint</vt:lpstr>
      <vt:lpstr>عرض تقديمي في PowerPoint</vt:lpstr>
      <vt:lpstr>عرض تقديمي في PowerPoint</vt:lpstr>
      <vt:lpstr>الافق هستك :  Histic Epipedon </vt:lpstr>
      <vt:lpstr>الافاق تحت السطحية التشخيصية : EndoPedons</vt:lpstr>
      <vt:lpstr>عرض تقديمي في PowerPoint</vt:lpstr>
      <vt:lpstr>الافق نيتريك : Natric Horizon</vt:lpstr>
      <vt:lpstr>الافق سبوديك : Spodic Horizon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ألفصل ألثاني   مورفولوجية ألترب</dc:title>
  <dc:creator>zaid</dc:creator>
  <cp:lastModifiedBy>dell</cp:lastModifiedBy>
  <cp:revision>36</cp:revision>
  <dcterms:created xsi:type="dcterms:W3CDTF">2015-02-09T20:05:46Z</dcterms:created>
  <dcterms:modified xsi:type="dcterms:W3CDTF">2018-12-29T07:42:37Z</dcterms:modified>
</cp:coreProperties>
</file>