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</p:sldMasterIdLst>
  <p:sldIdLst>
    <p:sldId id="256" r:id="rId6"/>
    <p:sldId id="261" r:id="rId7"/>
    <p:sldId id="262" r:id="rId8"/>
    <p:sldId id="263" r:id="rId9"/>
    <p:sldId id="264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9B01-AEFB-452D-A9E0-2C0B3F84DE66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AAD1-5734-4470-A9FE-357D44DF7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9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9B01-AEFB-452D-A9E0-2C0B3F84DE66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AAD1-5734-4470-A9FE-357D44DF7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8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9B01-AEFB-452D-A9E0-2C0B3F84DE66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AAD1-5734-4470-A9FE-357D44DF7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30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35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096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563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09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792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673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751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81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9B01-AEFB-452D-A9E0-2C0B3F84DE66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AAD1-5734-4470-A9FE-357D44DF7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02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163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92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500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934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18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6573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386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4725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561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2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9B01-AEFB-452D-A9E0-2C0B3F84DE66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AAD1-5734-4470-A9FE-357D44DF7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64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883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25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0165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8004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946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256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35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407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092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3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9B01-AEFB-452D-A9E0-2C0B3F84DE66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AAD1-5734-4470-A9FE-357D44DF7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443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5639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8717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232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669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8369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8049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1202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5456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691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0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9B01-AEFB-452D-A9E0-2C0B3F84DE66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AAD1-5734-4470-A9FE-357D44DF7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017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360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8485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277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076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0302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4774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388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0737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08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1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9B01-AEFB-452D-A9E0-2C0B3F84DE66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AAD1-5734-4470-A9FE-357D44DF7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2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9B01-AEFB-452D-A9E0-2C0B3F84DE66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AAD1-5734-4470-A9FE-357D44DF7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8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9B01-AEFB-452D-A9E0-2C0B3F84DE66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AAD1-5734-4470-A9FE-357D44DF7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6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9B01-AEFB-452D-A9E0-2C0B3F84DE66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AAD1-5734-4470-A9FE-357D44DF7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4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09B01-AEFB-452D-A9E0-2C0B3F84DE66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AAD1-5734-4470-A9FE-357D44DF7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0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56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175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896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624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436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altLang="en-US" dirty="0" smtClean="0">
                <a:solidFill>
                  <a:schemeClr val="hlink"/>
                </a:solidFill>
              </a:rPr>
              <a:t>مكونات الكمبيوتر الأساسية</a:t>
            </a:r>
            <a:endParaRPr lang="en-US" altLang="en-US" dirty="0" smtClean="0">
              <a:solidFill>
                <a:schemeClr val="hlink"/>
              </a:solidFill>
              <a:cs typeface="Tahoma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543800" cy="4616450"/>
          </a:xfrm>
        </p:spPr>
        <p:txBody>
          <a:bodyPr/>
          <a:lstStyle/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800" b="1" dirty="0" smtClean="0">
                <a:cs typeface="Tahoma" pitchFamily="34" charset="0"/>
              </a:rPr>
              <a:t>Hardware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ar-SA" altLang="zh-CN" sz="2200" dirty="0" smtClean="0"/>
              <a:t>وهو الجزء المادي الملموس في الحاسب الآلي</a:t>
            </a:r>
            <a:r>
              <a:rPr lang="en-US" altLang="zh-CN" sz="2200" dirty="0" smtClean="0">
                <a:ea typeface="SimSun" pitchFamily="2" charset="-122"/>
                <a:cs typeface="Tahoma" pitchFamily="34" charset="0"/>
              </a:rPr>
              <a:t>.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ar-SA" altLang="zh-CN" sz="2200" dirty="0" smtClean="0"/>
              <a:t>هو أي جزء من أجزاء الكمبيوتر يمكن رؤيته ولمسه. </a:t>
            </a:r>
            <a:endParaRPr lang="en-US" altLang="zh-CN" sz="2200" dirty="0" smtClean="0">
              <a:ea typeface="SimSun" pitchFamily="2" charset="-122"/>
              <a:cs typeface="Tahoma" pitchFamily="34" charset="0"/>
            </a:endParaRP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ar-SA" altLang="en-US" sz="2200" dirty="0" smtClean="0"/>
              <a:t>مثل:  الشاشة, لوحة المفاتيح, السماعة, الطابعة .......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ar-SA" altLang="en-US" sz="2200" dirty="0" smtClean="0"/>
              <a:t>يتم التحكم بها وإدارتها عن طريق البرامج وأنظمة التشغيل.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None/>
            </a:pPr>
            <a:endParaRPr lang="ar-SA" altLang="en-US" sz="2200" dirty="0" smtClean="0"/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altLang="en-US" sz="2800" b="1" dirty="0" smtClean="0"/>
              <a:t>2. </a:t>
            </a:r>
            <a:r>
              <a:rPr lang="en-US" altLang="en-US" sz="2800" b="1" dirty="0" smtClean="0">
                <a:cs typeface="Tahoma" pitchFamily="34" charset="0"/>
              </a:rPr>
              <a:t>Software </a:t>
            </a:r>
            <a:endParaRPr lang="ar-SA" altLang="en-US" sz="2800" b="1" dirty="0" smtClean="0"/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ar-SA" altLang="zh-CN" sz="2200" dirty="0" smtClean="0"/>
              <a:t>وهو الجزء الغير ملموس في جهاز الكمبيوتر. </a:t>
            </a:r>
            <a:endParaRPr lang="ar-SA" altLang="en-US" sz="2200" dirty="0" smtClean="0"/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ar-SA" altLang="en-US" sz="2200" dirty="0" smtClean="0"/>
              <a:t>هي مجموعة الاوامر والبرامج </a:t>
            </a:r>
            <a:r>
              <a:rPr lang="ar-SA" altLang="en-US" sz="2200" dirty="0" err="1" smtClean="0"/>
              <a:t>المشغله</a:t>
            </a:r>
            <a:r>
              <a:rPr lang="ar-SA" altLang="en-US" sz="2200" dirty="0" smtClean="0"/>
              <a:t> لجهاز الحاسوب.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ar-SA" altLang="en-US" sz="2200" dirty="0" smtClean="0"/>
              <a:t>هي التعليمات التي تتحكم في الحاسب والمعدات.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ar-SA" altLang="en-US" sz="2200" dirty="0" smtClean="0"/>
              <a:t>مثل: ويندوز, برنامج تحرير النصوص ......</a:t>
            </a:r>
            <a:endParaRPr lang="en-US" altLang="en-US" sz="2200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8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2"/>
          <p:cNvSpPr>
            <a:spLocks noChangeArrowheads="1"/>
          </p:cNvSpPr>
          <p:nvPr/>
        </p:nvSpPr>
        <p:spPr bwMode="auto">
          <a:xfrm>
            <a:off x="2971800" y="1844675"/>
            <a:ext cx="2895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white"/>
                </a:solidFill>
              </a:rPr>
              <a:t>Main Storage</a:t>
            </a:r>
          </a:p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BH" altLang="en-US" sz="2800" b="1">
                <a:solidFill>
                  <a:prstClr val="white"/>
                </a:solidFill>
              </a:rPr>
              <a:t>وحدة التخزين الرئيسية</a:t>
            </a:r>
            <a:endParaRPr lang="en-US" altLang="en-US" sz="2800" b="1">
              <a:solidFill>
                <a:prstClr val="white"/>
              </a:solidFill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733800" y="76200"/>
            <a:ext cx="495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BH" altLang="en-US" sz="5000" b="1">
                <a:solidFill>
                  <a:srgbClr val="C9C2D1"/>
                </a:solidFill>
                <a:cs typeface="Traditional Arabic" pitchFamily="18" charset="-78"/>
              </a:rPr>
              <a:t>الأجهزة (</a:t>
            </a:r>
            <a:r>
              <a:rPr lang="en-US" altLang="en-US" sz="3600" b="1">
                <a:solidFill>
                  <a:srgbClr val="C9C2D1"/>
                </a:solidFill>
                <a:cs typeface="Traditional Arabic" pitchFamily="18" charset="-78"/>
              </a:rPr>
              <a:t>Hardware</a:t>
            </a:r>
            <a:r>
              <a:rPr lang="ar-BH" altLang="en-US" sz="5000" b="1">
                <a:solidFill>
                  <a:srgbClr val="C9C2D1"/>
                </a:solidFill>
                <a:cs typeface="Traditional Arabic" pitchFamily="18" charset="-78"/>
              </a:rPr>
              <a:t>)</a:t>
            </a:r>
            <a:endParaRPr lang="en-US" altLang="en-US" sz="5000" b="1">
              <a:solidFill>
                <a:srgbClr val="C9C2D1"/>
              </a:solidFill>
              <a:cs typeface="Traditional Arabic" pitchFamily="18" charset="-78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743200" y="1600200"/>
            <a:ext cx="3352800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533400" y="2590800"/>
            <a:ext cx="18288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6477000" y="2590800"/>
            <a:ext cx="1828800" cy="1266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1889125" y="2093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36220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609600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933450" y="2057400"/>
            <a:ext cx="976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u="sng">
                <a:solidFill>
                  <a:prstClr val="white"/>
                </a:solidFill>
              </a:rPr>
              <a:t>Input</a:t>
            </a: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6705600" y="2057400"/>
            <a:ext cx="12525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u="sng">
                <a:solidFill>
                  <a:prstClr val="white"/>
                </a:solidFill>
              </a:rPr>
              <a:t>Output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3887788" y="1108075"/>
            <a:ext cx="935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prstClr val="white"/>
                </a:solidFill>
              </a:rPr>
              <a:t>CPU</a:t>
            </a:r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533400" y="2651125"/>
            <a:ext cx="2133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000">
                <a:solidFill>
                  <a:prstClr val="white"/>
                </a:solidFill>
              </a:rPr>
              <a:t>Keyboard.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000">
                <a:solidFill>
                  <a:prstClr val="white"/>
                </a:solidFill>
              </a:rPr>
              <a:t>Mouse.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000">
                <a:solidFill>
                  <a:prstClr val="white"/>
                </a:solidFill>
              </a:rPr>
              <a:t>Joystick.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000">
                <a:solidFill>
                  <a:prstClr val="white"/>
                </a:solidFill>
              </a:rPr>
              <a:t>Light Pen.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000">
                <a:solidFill>
                  <a:prstClr val="white"/>
                </a:solidFill>
              </a:rPr>
              <a:t>Scanner.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000">
                <a:solidFill>
                  <a:prstClr val="white"/>
                </a:solidFill>
              </a:rPr>
              <a:t>Microphone.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6477000" y="2651125"/>
            <a:ext cx="1752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000">
                <a:solidFill>
                  <a:prstClr val="white"/>
                </a:solidFill>
              </a:rPr>
              <a:t>Monitor.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000">
                <a:solidFill>
                  <a:prstClr val="white"/>
                </a:solidFill>
              </a:rPr>
              <a:t>Printer.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000">
                <a:solidFill>
                  <a:prstClr val="white"/>
                </a:solidFill>
              </a:rPr>
              <a:t>Speaker.</a:t>
            </a:r>
          </a:p>
        </p:txBody>
      </p:sp>
      <p:sp>
        <p:nvSpPr>
          <p:cNvPr id="13327" name="Text Box 19"/>
          <p:cNvSpPr txBox="1">
            <a:spLocks noChangeArrowheads="1"/>
          </p:cNvSpPr>
          <p:nvPr/>
        </p:nvSpPr>
        <p:spPr bwMode="auto">
          <a:xfrm>
            <a:off x="3060700" y="3216275"/>
            <a:ext cx="265112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white"/>
                </a:solidFill>
              </a:rPr>
              <a:t>Control Unit</a:t>
            </a:r>
          </a:p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BH" altLang="en-US" sz="2800" b="1">
                <a:solidFill>
                  <a:prstClr val="white"/>
                </a:solidFill>
              </a:rPr>
              <a:t>وحدة الضبط و التحكم</a:t>
            </a:r>
            <a:endParaRPr lang="en-US" altLang="en-US" sz="2800" b="1">
              <a:solidFill>
                <a:prstClr val="white"/>
              </a:solidFill>
            </a:endParaRPr>
          </a:p>
        </p:txBody>
      </p:sp>
      <p:sp>
        <p:nvSpPr>
          <p:cNvPr id="13328" name="Text Box 20"/>
          <p:cNvSpPr txBox="1">
            <a:spLocks noChangeArrowheads="1"/>
          </p:cNvSpPr>
          <p:nvPr/>
        </p:nvSpPr>
        <p:spPr bwMode="auto">
          <a:xfrm>
            <a:off x="2895600" y="4572000"/>
            <a:ext cx="3048000" cy="893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white"/>
                </a:solidFill>
              </a:rPr>
              <a:t>Arithmetic logic Unit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BH" altLang="en-US" sz="2800" b="1">
                <a:solidFill>
                  <a:prstClr val="white"/>
                </a:solidFill>
              </a:rPr>
              <a:t>وحدة الحساب و المنطق</a:t>
            </a:r>
            <a:endParaRPr lang="en-US" altLang="en-US" sz="2800" b="1">
              <a:solidFill>
                <a:prstClr val="white"/>
              </a:solidFill>
            </a:endParaRPr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2895600" y="1828800"/>
            <a:ext cx="3048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13330" name="Rectangle 23"/>
          <p:cNvSpPr>
            <a:spLocks noChangeArrowheads="1"/>
          </p:cNvSpPr>
          <p:nvPr/>
        </p:nvSpPr>
        <p:spPr bwMode="auto">
          <a:xfrm>
            <a:off x="2895600" y="3200400"/>
            <a:ext cx="3048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13331" name="Line 24"/>
          <p:cNvSpPr>
            <a:spLocks noChangeShapeType="1"/>
          </p:cNvSpPr>
          <p:nvPr/>
        </p:nvSpPr>
        <p:spPr bwMode="auto">
          <a:xfrm flipH="1">
            <a:off x="44196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332" name="Line 25"/>
          <p:cNvSpPr>
            <a:spLocks noChangeShapeType="1"/>
          </p:cNvSpPr>
          <p:nvPr/>
        </p:nvSpPr>
        <p:spPr bwMode="auto">
          <a:xfrm flipH="1">
            <a:off x="44196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333" name="Title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pPr eaLnBrk="1" hangingPunct="1"/>
            <a:endParaRPr lang="en-US" altLang="en-US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01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512763"/>
            <a:ext cx="8115300" cy="1058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dirty="0">
                <a:solidFill>
                  <a:schemeClr val="hlink"/>
                </a:solidFill>
              </a:rPr>
              <a:t>العلاقة بين </a:t>
            </a:r>
            <a:r>
              <a:rPr lang="ar-SA" dirty="0" smtClean="0">
                <a:solidFill>
                  <a:schemeClr val="hlink"/>
                </a:solidFill>
              </a:rPr>
              <a:t>المكونات المادية و البرامج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14563"/>
            <a:ext cx="7772400" cy="4572000"/>
          </a:xfrm>
        </p:spPr>
        <p:txBody>
          <a:bodyPr/>
          <a:lstStyle/>
          <a:p>
            <a:pPr algn="r" rtl="1" eaLnBrk="1" hangingPunct="1"/>
            <a:r>
              <a:rPr lang="ar-SA" altLang="en-US" dirty="0" smtClean="0"/>
              <a:t>لا يمكن للكيان المادي أن يعمل دون الكيان البرمجي .... ولا فائدة من وجود الكيان البرمجي دون كيان مادي.</a:t>
            </a:r>
          </a:p>
          <a:p>
            <a:pPr algn="r" rtl="1" eaLnBrk="1" hangingPunct="1"/>
            <a:r>
              <a:rPr lang="ar-SA" altLang="en-US" dirty="0" smtClean="0"/>
              <a:t>فكل </a:t>
            </a:r>
            <a:r>
              <a:rPr lang="en-US" altLang="en-US" dirty="0" smtClean="0">
                <a:cs typeface="Tahoma" pitchFamily="34" charset="0"/>
              </a:rPr>
              <a:t>Hardware </a:t>
            </a:r>
            <a:r>
              <a:rPr lang="ar-SA" altLang="en-US" dirty="0" smtClean="0"/>
              <a:t> يحتاج الى </a:t>
            </a:r>
            <a:r>
              <a:rPr lang="en-US" altLang="en-US" dirty="0" smtClean="0">
                <a:cs typeface="Tahoma" pitchFamily="34" charset="0"/>
              </a:rPr>
              <a:t>Software</a:t>
            </a:r>
            <a:r>
              <a:rPr lang="ar-SA" altLang="en-US" dirty="0" smtClean="0"/>
              <a:t> حتى يعمل.</a:t>
            </a:r>
            <a:endParaRPr lang="en-US" altLang="en-US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12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SA" dirty="0" smtClean="0">
                <a:solidFill>
                  <a:schemeClr val="hlink"/>
                </a:solidFill>
              </a:rPr>
              <a:t>مم تتكون الاجزاء المادية </a:t>
            </a:r>
            <a:r>
              <a:rPr lang="en-US" dirty="0" smtClean="0">
                <a:solidFill>
                  <a:schemeClr val="hlink"/>
                </a:solidFill>
              </a:rPr>
              <a:t>Hardware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None/>
            </a:pPr>
            <a:endParaRPr lang="ar-SA" altLang="zh-CN" dirty="0" smtClean="0"/>
          </a:p>
          <a:p>
            <a:pPr marL="609600" indent="-609600" algn="r" rtl="1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ar-SA" altLang="zh-CN" dirty="0" smtClean="0"/>
              <a:t>وحدات الإدخال ( </a:t>
            </a:r>
            <a:r>
              <a:rPr lang="en-US" altLang="zh-CN" dirty="0" smtClean="0">
                <a:ea typeface="SimSun" pitchFamily="2" charset="-122"/>
                <a:cs typeface="Tahoma" pitchFamily="34" charset="0"/>
              </a:rPr>
              <a:t>INPUT UNITS</a:t>
            </a:r>
            <a:r>
              <a:rPr lang="ar-SA" altLang="zh-CN" dirty="0" smtClean="0"/>
              <a:t>)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ar-SA" altLang="zh-CN" dirty="0" smtClean="0"/>
              <a:t>وحدة الإخراج ( </a:t>
            </a:r>
            <a:r>
              <a:rPr lang="en-US" altLang="zh-CN" dirty="0" smtClean="0">
                <a:ea typeface="SimSun" pitchFamily="2" charset="-122"/>
                <a:cs typeface="Tahoma" pitchFamily="34" charset="0"/>
              </a:rPr>
              <a:t>OUTPUT UNITS</a:t>
            </a:r>
            <a:r>
              <a:rPr lang="ar-SA" altLang="zh-CN" dirty="0" smtClean="0"/>
              <a:t>)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ar-SA" altLang="en-US" dirty="0" smtClean="0">
                <a:ea typeface="SimSun" pitchFamily="2" charset="-122"/>
              </a:rPr>
              <a:t>وحدات التخزين (</a:t>
            </a:r>
            <a:r>
              <a:rPr lang="en-US" altLang="en-US" dirty="0" smtClean="0">
                <a:ea typeface="SimSun" pitchFamily="2" charset="-122"/>
                <a:cs typeface="Tahoma" pitchFamily="34" charset="0"/>
              </a:rPr>
              <a:t>STORAGE UNITS</a:t>
            </a:r>
            <a:r>
              <a:rPr lang="ar-SA" altLang="en-US" dirty="0" smtClean="0">
                <a:ea typeface="SimSun" pitchFamily="2" charset="-122"/>
              </a:rPr>
              <a:t>)</a:t>
            </a:r>
            <a:r>
              <a:rPr lang="en-US" altLang="en-US" dirty="0" smtClean="0">
                <a:ea typeface="SimSun" pitchFamily="2" charset="-122"/>
                <a:cs typeface="Tahoma" pitchFamily="34" charset="0"/>
              </a:rPr>
              <a:t> 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endParaRPr lang="en-US" altLang="zh-CN" dirty="0" smtClean="0">
              <a:ea typeface="SimSun" pitchFamily="2" charset="-122"/>
              <a:cs typeface="Tahoma" pitchFamily="34" charset="0"/>
            </a:endParaRP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ar-SA" altLang="zh-CN" dirty="0" smtClean="0"/>
              <a:t>وحدة المعالجة المركزية </a:t>
            </a:r>
            <a:r>
              <a:rPr lang="en-US" altLang="zh-CN" dirty="0" smtClean="0">
                <a:ea typeface="SimSun" pitchFamily="2" charset="-122"/>
                <a:cs typeface="Tahoma" pitchFamily="34" charset="0"/>
              </a:rPr>
              <a:t>( CPU )</a:t>
            </a:r>
            <a:endParaRPr lang="ar-SA" altLang="zh-CN" dirty="0" smtClean="0">
              <a:ea typeface="SimSun" pitchFamily="2" charset="-122"/>
            </a:endParaRP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altLang="zh-CN" dirty="0" smtClean="0"/>
              <a:t> </a:t>
            </a:r>
            <a:r>
              <a:rPr lang="en-US" altLang="zh-CN" b="1" dirty="0" smtClean="0">
                <a:solidFill>
                  <a:schemeClr val="accent1"/>
                </a:solidFill>
                <a:ea typeface="SimSun" pitchFamily="2" charset="-122"/>
                <a:cs typeface="Tahoma" pitchFamily="34" charset="0"/>
              </a:rPr>
              <a:t>CPU</a:t>
            </a:r>
            <a:r>
              <a:rPr lang="en-US" altLang="zh-CN" dirty="0" smtClean="0">
                <a:ea typeface="SimSun" pitchFamily="2" charset="-122"/>
                <a:cs typeface="Tahoma" pitchFamily="34" charset="0"/>
              </a:rPr>
              <a:t> = </a:t>
            </a:r>
            <a:r>
              <a:rPr lang="en-US" altLang="zh-CN" b="1" dirty="0" smtClean="0">
                <a:solidFill>
                  <a:schemeClr val="accent1"/>
                </a:solidFill>
                <a:ea typeface="SimSun" pitchFamily="2" charset="-122"/>
                <a:cs typeface="Tahoma" pitchFamily="34" charset="0"/>
              </a:rPr>
              <a:t>C</a:t>
            </a:r>
            <a:r>
              <a:rPr lang="en-US" altLang="zh-CN" dirty="0" smtClean="0">
                <a:ea typeface="SimSun" pitchFamily="2" charset="-122"/>
                <a:cs typeface="Tahoma" pitchFamily="34" charset="0"/>
              </a:rPr>
              <a:t>ENTRAL </a:t>
            </a:r>
            <a:r>
              <a:rPr lang="en-US" altLang="zh-CN" b="1" dirty="0" smtClean="0">
                <a:solidFill>
                  <a:schemeClr val="accent1"/>
                </a:solidFill>
                <a:ea typeface="SimSun" pitchFamily="2" charset="-122"/>
                <a:cs typeface="Tahoma" pitchFamily="34" charset="0"/>
              </a:rPr>
              <a:t>P</a:t>
            </a:r>
            <a:r>
              <a:rPr lang="en-US" altLang="zh-CN" dirty="0" smtClean="0">
                <a:ea typeface="SimSun" pitchFamily="2" charset="-122"/>
                <a:cs typeface="Tahoma" pitchFamily="34" charset="0"/>
              </a:rPr>
              <a:t>ROCESSING </a:t>
            </a:r>
            <a:r>
              <a:rPr lang="en-US" altLang="zh-CN" b="1" dirty="0" smtClean="0">
                <a:solidFill>
                  <a:schemeClr val="accent1"/>
                </a:solidFill>
                <a:ea typeface="SimSun" pitchFamily="2" charset="-122"/>
                <a:cs typeface="Tahoma" pitchFamily="34" charset="0"/>
              </a:rPr>
              <a:t>U</a:t>
            </a:r>
            <a:r>
              <a:rPr lang="en-US" altLang="zh-CN" dirty="0" smtClean="0">
                <a:ea typeface="SimSun" pitchFamily="2" charset="-122"/>
                <a:cs typeface="Tahoma" pitchFamily="34" charset="0"/>
              </a:rPr>
              <a:t>NIT</a:t>
            </a:r>
            <a:endParaRPr lang="ar-SA" altLang="zh-CN" dirty="0" smtClean="0">
              <a:ea typeface="SimSun" pitchFamily="2" charset="-122"/>
            </a:endParaRP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endParaRPr lang="en-US" altLang="en-US" dirty="0" smtClean="0">
              <a:ea typeface="SimSun" pitchFamily="2" charset="-122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182586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191</Words>
  <Application>Microsoft Office PowerPoint</Application>
  <PresentationFormat>عرض على الشاشة (3:4)‏</PresentationFormat>
  <Paragraphs>42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5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نسق Office</vt:lpstr>
      <vt:lpstr>Technic</vt:lpstr>
      <vt:lpstr>1_Technic</vt:lpstr>
      <vt:lpstr>2_Technic</vt:lpstr>
      <vt:lpstr>3_Technic</vt:lpstr>
      <vt:lpstr>عرض تقديمي في PowerPoint</vt:lpstr>
      <vt:lpstr>مكونات الكمبيوتر الأساسية</vt:lpstr>
      <vt:lpstr>عرض تقديمي في PowerPoint</vt:lpstr>
      <vt:lpstr>العلاقة بين المكونات المادية و البرامج</vt:lpstr>
      <vt:lpstr>مم تتكون الاجزاء المادية Hardware</vt:lpstr>
      <vt:lpstr>عرض تقديمي في PowerPoint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1</cp:revision>
  <dcterms:created xsi:type="dcterms:W3CDTF">2018-12-28T19:32:34Z</dcterms:created>
  <dcterms:modified xsi:type="dcterms:W3CDTF">2018-12-28T19:35:32Z</dcterms:modified>
</cp:coreProperties>
</file>