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51012" y="2374900"/>
            <a:ext cx="8689976" cy="1435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96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جغرافية التنمية</a:t>
            </a:r>
            <a:endParaRPr lang="ar-IQ" sz="96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66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المحاضرة (1) مفهوم جغرافية التنمية</a:t>
            </a:r>
            <a:endParaRPr lang="ar-IQ" sz="66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885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0600" y="116850"/>
            <a:ext cx="9982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dirty="0"/>
              <a:t>الفعل ( </a:t>
            </a:r>
            <a:r>
              <a:rPr lang="ar-IQ" sz="2800" dirty="0" smtClean="0"/>
              <a:t>الأول)</a:t>
            </a:r>
            <a:endParaRPr lang="ar-IQ" sz="2800" dirty="0"/>
          </a:p>
          <a:p>
            <a:pPr algn="ctr"/>
            <a:r>
              <a:rPr lang="ar-IQ" sz="2800" dirty="0"/>
              <a:t>جغرافية التنمية</a:t>
            </a:r>
          </a:p>
          <a:p>
            <a:pPr algn="ctr"/>
            <a:r>
              <a:rPr lang="ar-IQ" sz="2800" dirty="0"/>
              <a:t>مفهوم جغرافية التنمية</a:t>
            </a:r>
          </a:p>
          <a:p>
            <a:pPr lvl="0" algn="ctr"/>
            <a:r>
              <a:rPr lang="ar-IQ" sz="2800" dirty="0"/>
              <a:t>إن العلاقة بين </a:t>
            </a:r>
            <a:r>
              <a:rPr lang="ar-IQ" sz="2800" dirty="0" smtClean="0">
                <a:solidFill>
                  <a:prstClr val="black"/>
                </a:solidFill>
              </a:rPr>
              <a:t>التنمية</a:t>
            </a:r>
            <a:r>
              <a:rPr lang="ar-IQ" sz="2800" dirty="0" smtClean="0"/>
              <a:t> </a:t>
            </a:r>
            <a:r>
              <a:rPr lang="ar-IQ" sz="2800" dirty="0"/>
              <a:t>والجغرافية علاقة جدلية ، لا يمكن فصل بعضها </a:t>
            </a:r>
            <a:r>
              <a:rPr lang="ar-IQ" sz="2800" dirty="0" smtClean="0"/>
              <a:t>عن البعض </a:t>
            </a:r>
            <a:r>
              <a:rPr lang="ar-IQ" sz="2800" dirty="0"/>
              <a:t>الآخر، كون التنمية وان </a:t>
            </a:r>
            <a:r>
              <a:rPr lang="ar-IQ" sz="2800" dirty="0" smtClean="0"/>
              <a:t>أختلف المضمون </a:t>
            </a:r>
            <a:r>
              <a:rPr lang="ar-IQ" sz="2800" dirty="0"/>
              <a:t>في تحديد مفهومها فأنهم لا </a:t>
            </a:r>
            <a:r>
              <a:rPr lang="ar-IQ" sz="2800" dirty="0" smtClean="0"/>
              <a:t>يختلفون في </a:t>
            </a:r>
            <a:r>
              <a:rPr lang="ar-IQ" sz="2800" dirty="0"/>
              <a:t>أنها تعتمد على أربعة مرتكزات أساسية وهي رأس المال والموارد </a:t>
            </a:r>
            <a:r>
              <a:rPr lang="ar-IQ" sz="2800" dirty="0" smtClean="0"/>
              <a:t>الطبيعية والموارد </a:t>
            </a:r>
            <a:r>
              <a:rPr lang="ar-IQ" sz="2800" dirty="0"/>
              <a:t>البشرية و التكنولوجيا.</a:t>
            </a:r>
          </a:p>
          <a:p>
            <a:pPr algn="ctr"/>
            <a:r>
              <a:rPr lang="ar-IQ" sz="2800" dirty="0" smtClean="0"/>
              <a:t>إن </a:t>
            </a:r>
            <a:r>
              <a:rPr lang="ar-IQ" sz="2800" dirty="0"/>
              <a:t>المسرح الجغرافي لحركة رأس المال و </a:t>
            </a:r>
            <a:r>
              <a:rPr lang="ar-IQ" sz="2800" dirty="0" smtClean="0"/>
              <a:t>التكنولوجيا </a:t>
            </a:r>
            <a:r>
              <a:rPr lang="ar-IQ" sz="2800" dirty="0"/>
              <a:t>مثلا يكمن في </a:t>
            </a:r>
            <a:r>
              <a:rPr lang="ar-IQ" sz="2800" dirty="0" smtClean="0"/>
              <a:t>الموارد الطبيعية </a:t>
            </a:r>
            <a:r>
              <a:rPr lang="ar-IQ" sz="2800" dirty="0"/>
              <a:t>والبشرية، وبما أن الجغرافيا معنية في دراسة العلاقة بين الأرض و </a:t>
            </a:r>
            <a:r>
              <a:rPr lang="ar-IQ" sz="2800" dirty="0" smtClean="0"/>
              <a:t>الإنسان وما </a:t>
            </a:r>
            <a:r>
              <a:rPr lang="ar-IQ" sz="2800" dirty="0"/>
              <a:t>ينتج عن هذه العلاقة والتأثير </a:t>
            </a:r>
            <a:r>
              <a:rPr lang="ar-IQ" sz="2800" dirty="0" smtClean="0"/>
              <a:t>المباشر </a:t>
            </a:r>
            <a:r>
              <a:rPr lang="ar-IQ" sz="2800" dirty="0"/>
              <a:t>وغير المباشر المتبادل بينهما من نشاطات</a:t>
            </a:r>
          </a:p>
          <a:p>
            <a:pPr algn="ctr"/>
            <a:r>
              <a:rPr lang="ar-IQ" sz="2800" dirty="0"/>
              <a:t>اقتصادية واجتماعية وما يتعلق بهما من نشاطات إنسانية في مجال الفكر </a:t>
            </a:r>
            <a:r>
              <a:rPr lang="ar-IQ" sz="2800" dirty="0" smtClean="0"/>
              <a:t>والعلم و </a:t>
            </a:r>
            <a:r>
              <a:rPr lang="ar-IQ" sz="2800" dirty="0"/>
              <a:t>السياسية و الثقافة ، فان نتائجها تنعكس على مدى تراكم رأس المال ومدي </a:t>
            </a:r>
            <a:r>
              <a:rPr lang="ar-IQ" sz="2800" dirty="0" smtClean="0"/>
              <a:t>توفر أساسيات التكنولوجيا. </a:t>
            </a:r>
          </a:p>
          <a:p>
            <a:pPr algn="r"/>
            <a:r>
              <a:rPr lang="ar-IQ" sz="2800" dirty="0" smtClean="0"/>
              <a:t>* </a:t>
            </a:r>
            <a:r>
              <a:rPr lang="ar-IQ" sz="2800" dirty="0"/>
              <a:t>التنمية بمفهومها </a:t>
            </a:r>
            <a:r>
              <a:rPr lang="ar-IQ" sz="2800" dirty="0" smtClean="0"/>
              <a:t>الحديث تعتمد </a:t>
            </a:r>
            <a:r>
              <a:rPr lang="ar-IQ" sz="2800" dirty="0"/>
              <a:t>أساسا على </a:t>
            </a:r>
            <a:r>
              <a:rPr lang="ar-IQ" sz="2800" dirty="0" smtClean="0"/>
              <a:t>التخطيط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07841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2100" y="1720840"/>
            <a:ext cx="11899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000" b="1" dirty="0" smtClean="0"/>
              <a:t>دور </a:t>
            </a:r>
            <a:r>
              <a:rPr lang="ar-IQ" sz="4000" b="1" dirty="0"/>
              <a:t>الجغرافي في التخطيط التنمية الإقليمية</a:t>
            </a:r>
          </a:p>
          <a:p>
            <a:pPr algn="justLow"/>
            <a:r>
              <a:rPr lang="ar-IQ" sz="2800" dirty="0"/>
              <a:t>أن التنمية الشاملة، هي نتيجة لاعتماد أسلوب التخطيط في إطار إقليم </a:t>
            </a:r>
            <a:r>
              <a:rPr lang="ar-IQ" sz="2800" dirty="0" smtClean="0"/>
              <a:t>معين والخطة </a:t>
            </a:r>
            <a:r>
              <a:rPr lang="ar-IQ" sz="2800" dirty="0"/>
              <a:t>في الإقليم يجب أن تتصف </a:t>
            </a:r>
            <a:r>
              <a:rPr lang="ar-IQ" sz="2800" dirty="0" smtClean="0"/>
              <a:t>بصيغة </a:t>
            </a:r>
            <a:r>
              <a:rPr lang="ar-IQ" sz="2800" dirty="0"/>
              <a:t>موضوعية متكاملة ، هذه </a:t>
            </a:r>
            <a:r>
              <a:rPr lang="ar-IQ" sz="2800" dirty="0" smtClean="0"/>
              <a:t>الصيغة تعتمد على </a:t>
            </a:r>
            <a:r>
              <a:rPr lang="ar-IQ" sz="2800" dirty="0"/>
              <a:t>معطيات واقع حال عريض يشترك في دراسته فريق عملي واسع </a:t>
            </a:r>
            <a:r>
              <a:rPr lang="ar-IQ" sz="2800" dirty="0" smtClean="0"/>
              <a:t>من المتخصصين </a:t>
            </a:r>
            <a:r>
              <a:rPr lang="ar-IQ" sz="2800" dirty="0"/>
              <a:t>في مجالات علمية مؤتلفة منهم المتخصصين في علوم تطبيقية </a:t>
            </a:r>
            <a:r>
              <a:rPr lang="ar-IQ" sz="2800" dirty="0" err="1" smtClean="0"/>
              <a:t>كاالإحصاء</a:t>
            </a:r>
            <a:r>
              <a:rPr lang="ar-IQ" sz="2800" dirty="0" smtClean="0"/>
              <a:t> </a:t>
            </a:r>
            <a:r>
              <a:rPr lang="ar-IQ" sz="2800" dirty="0"/>
              <a:t>والجيولوجيا وعلم النبات ، ومنهم متخصص في العلوم </a:t>
            </a:r>
            <a:r>
              <a:rPr lang="ar-IQ" sz="2800" dirty="0" smtClean="0"/>
              <a:t>البشرية التطبيقية كالاقتصاد </a:t>
            </a:r>
            <a:r>
              <a:rPr lang="ar-IQ" sz="2800" dirty="0"/>
              <a:t>والزراعة والصحة ، و يأتي دور الجغرافي ضمن </a:t>
            </a:r>
            <a:r>
              <a:rPr lang="ar-IQ" sz="2800" dirty="0" smtClean="0"/>
              <a:t>التخصصات </a:t>
            </a:r>
            <a:r>
              <a:rPr lang="ar-IQ" sz="2800" dirty="0"/>
              <a:t>العلوم البشرية </a:t>
            </a:r>
            <a:r>
              <a:rPr lang="ar-IQ" sz="2800" dirty="0" smtClean="0"/>
              <a:t>التطبيقية ومن </a:t>
            </a:r>
            <a:r>
              <a:rPr lang="ar-IQ" sz="2800" dirty="0"/>
              <a:t>خلال استيعابه للواقع بشقيه الطبيعي و البشري </a:t>
            </a:r>
            <a:r>
              <a:rPr lang="ar-IQ" sz="2800" dirty="0" smtClean="0"/>
              <a:t>كون الجغرافية تكشف التأثير </a:t>
            </a:r>
            <a:r>
              <a:rPr lang="ar-IQ" sz="2800" dirty="0"/>
              <a:t>المتبادل بين الإنسان والبيئة </a:t>
            </a:r>
            <a:r>
              <a:rPr lang="ar-IQ" sz="2800" dirty="0" smtClean="0"/>
              <a:t>الطبيعية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171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7" t="-770" r="31556"/>
          <a:stretch/>
        </p:blipFill>
        <p:spPr>
          <a:xfrm rot="5400000">
            <a:off x="3471860" y="-1608135"/>
            <a:ext cx="5262789" cy="1017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143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22187"/>
            <a:ext cx="12061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3600" b="1" dirty="0"/>
              <a:t>الخبرة الجغرافية تضع الخلفية العلمية </a:t>
            </a:r>
            <a:r>
              <a:rPr lang="ar-IQ" sz="3600" b="1" dirty="0" smtClean="0"/>
              <a:t>للخطط التنموية </a:t>
            </a:r>
            <a:r>
              <a:rPr lang="ar-IQ" sz="3600" b="1" dirty="0"/>
              <a:t>من خلال :</a:t>
            </a:r>
          </a:p>
          <a:p>
            <a:pPr algn="r"/>
            <a:r>
              <a:rPr lang="ar-IQ" sz="2800" dirty="0" smtClean="0"/>
              <a:t>1-إن </a:t>
            </a:r>
            <a:r>
              <a:rPr lang="ar-IQ" sz="2800" dirty="0"/>
              <a:t>التنوع في الأقاليم الجغرافية وما يتوفر فيها من إمكانات طبيعية </a:t>
            </a:r>
            <a:r>
              <a:rPr lang="ar-IQ" sz="2800" dirty="0" smtClean="0"/>
              <a:t>وبشرية تجعل </a:t>
            </a:r>
            <a:r>
              <a:rPr lang="ar-IQ" sz="2800" dirty="0"/>
              <a:t>من الجغرافي الأكثر </a:t>
            </a:r>
            <a:r>
              <a:rPr lang="ar-IQ" sz="2800" dirty="0" smtClean="0"/>
              <a:t>حظا. في </a:t>
            </a:r>
            <a:r>
              <a:rPr lang="ar-IQ" sz="2800" dirty="0"/>
              <a:t>اختيار الإقليم الأنسب لكي يكون مسرحا </a:t>
            </a:r>
            <a:r>
              <a:rPr lang="ar-IQ" sz="2800" dirty="0" smtClean="0"/>
              <a:t>لنشاطات معينة </a:t>
            </a:r>
            <a:r>
              <a:rPr lang="ar-IQ" sz="2800" dirty="0"/>
              <a:t>دون غيره ، لذا فان الخبرة الجغرافية تكفل التخطيط الواقعي في كل إقليم </a:t>
            </a:r>
            <a:r>
              <a:rPr lang="ar-IQ" sz="2800" dirty="0" smtClean="0"/>
              <a:t>على حده </a:t>
            </a:r>
            <a:r>
              <a:rPr lang="ar-IQ" sz="2800" dirty="0"/>
              <a:t>في ضوء المعطيات المتوفرة فيه .</a:t>
            </a:r>
          </a:p>
          <a:p>
            <a:pPr algn="r"/>
            <a:r>
              <a:rPr lang="ar-IQ" sz="2800" dirty="0" smtClean="0"/>
              <a:t>2. </a:t>
            </a:r>
            <a:r>
              <a:rPr lang="ar-IQ" sz="2800" dirty="0"/>
              <a:t>الكشف عن المعوقات التي يفرضها الواقع الطبيعي والبشري و أثرها </a:t>
            </a:r>
            <a:r>
              <a:rPr lang="ar-IQ" sz="2800" dirty="0" smtClean="0"/>
              <a:t>المباشر وغير </a:t>
            </a:r>
            <a:r>
              <a:rPr lang="ar-IQ" sz="2800" dirty="0"/>
              <a:t>المباشر في عملية تنفيذ الخطة .</a:t>
            </a:r>
          </a:p>
          <a:p>
            <a:pPr algn="r"/>
            <a:r>
              <a:rPr lang="ar-IQ" sz="2800" dirty="0" smtClean="0"/>
              <a:t>3-الكشف </a:t>
            </a:r>
            <a:r>
              <a:rPr lang="ar-IQ" sz="2800" dirty="0"/>
              <a:t>عن إمكانيات الموارد البشرية في الحد من معوقات التنمية .</a:t>
            </a:r>
          </a:p>
          <a:p>
            <a:pPr algn="r"/>
            <a:r>
              <a:rPr lang="ar-IQ" sz="2800" dirty="0" smtClean="0"/>
              <a:t>4- </a:t>
            </a:r>
            <a:r>
              <a:rPr lang="ar-IQ" sz="2800" dirty="0"/>
              <a:t>الكشف عن إمكانية مشاركة السكان في المشاركة الجماهيرية </a:t>
            </a:r>
            <a:r>
              <a:rPr lang="ar-IQ" sz="2800" dirty="0" smtClean="0"/>
              <a:t> </a:t>
            </a:r>
            <a:r>
              <a:rPr lang="ar-IQ" sz="2800" dirty="0"/>
              <a:t>في عملية </a:t>
            </a:r>
            <a:r>
              <a:rPr lang="ar-IQ" sz="2800" dirty="0" smtClean="0"/>
              <a:t>التنمية واختيار </a:t>
            </a:r>
            <a:r>
              <a:rPr lang="ar-IQ" sz="2800" dirty="0"/>
              <a:t>المشاريع التي تجعل من السكان متفاعلين ايجابيا معها وهذا </a:t>
            </a:r>
            <a:r>
              <a:rPr lang="ar-IQ" sz="2800" dirty="0" smtClean="0"/>
              <a:t>أمر ضروري </a:t>
            </a:r>
            <a:r>
              <a:rPr lang="ar-IQ" sz="2800" dirty="0"/>
              <a:t>في أي عملية تخطيطية .</a:t>
            </a:r>
          </a:p>
          <a:p>
            <a:pPr algn="r"/>
            <a:r>
              <a:rPr lang="ar-IQ" sz="2800" dirty="0" smtClean="0"/>
              <a:t>.5 </a:t>
            </a:r>
            <a:r>
              <a:rPr lang="ar-IQ" sz="2800" dirty="0"/>
              <a:t>إن الخبرة التحليلية للجغرافي تعطيه القدرة على تقييم كل العوامل </a:t>
            </a:r>
            <a:r>
              <a:rPr lang="ar-IQ" sz="2800" dirty="0" smtClean="0"/>
              <a:t>المتحكمة العملية </a:t>
            </a:r>
            <a:r>
              <a:rPr lang="ar-IQ" sz="2800" dirty="0"/>
              <a:t>التنمية ، كما أنه لديه القدرة في تحديد العلاقات المكانية </a:t>
            </a:r>
            <a:r>
              <a:rPr lang="ar-IQ" sz="2800" dirty="0" smtClean="0"/>
              <a:t>والوظيفية للظواهر </a:t>
            </a:r>
            <a:r>
              <a:rPr lang="ar-IQ" sz="2800" dirty="0"/>
              <a:t>في إطار الإقليم الواحد، أو بين الأقاليم المختلفة وبناء على </a:t>
            </a:r>
            <a:r>
              <a:rPr lang="ar-IQ" sz="2800" dirty="0" smtClean="0"/>
              <a:t>ذلك تكون له القدرة </a:t>
            </a:r>
            <a:r>
              <a:rPr lang="ar-IQ" sz="2800" dirty="0"/>
              <a:t>على اختيار الموقع الأنسب المشاريع التنموية .</a:t>
            </a:r>
          </a:p>
        </p:txBody>
      </p:sp>
    </p:spTree>
    <p:extLst>
      <p:ext uri="{BB962C8B-B14F-4D97-AF65-F5344CB8AC3E}">
        <p14:creationId xmlns:p14="http://schemas.microsoft.com/office/powerpoint/2010/main" val="1957797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251216"/>
            <a:ext cx="118291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400" dirty="0" smtClean="0"/>
              <a:t>6-إن </a:t>
            </a:r>
            <a:r>
              <a:rPr lang="ar-IQ" sz="2400" dirty="0"/>
              <a:t>المرونة في الفكر وفي منهجية الأسلوب التاريخي لدى الجغرافي بجعله </a:t>
            </a:r>
            <a:r>
              <a:rPr lang="ar-IQ" sz="2400" dirty="0" smtClean="0"/>
              <a:t>الأقدر على </a:t>
            </a:r>
            <a:r>
              <a:rPr lang="ar-IQ" sz="2400" dirty="0"/>
              <a:t>استرجاع جغرافية المكان في مراحل الزمان وكأنه يعيش في قلب </a:t>
            </a:r>
            <a:r>
              <a:rPr lang="ar-IQ" sz="2400" dirty="0" smtClean="0"/>
              <a:t>التطور والتغيير </a:t>
            </a:r>
            <a:r>
              <a:rPr lang="ar-IQ" sz="2400" dirty="0"/>
              <a:t>ومن ثم يأخذ من جغرافية الماضي نتائج تخدم الحاضر وتصنع المستقل.</a:t>
            </a:r>
          </a:p>
          <a:p>
            <a:pPr algn="r"/>
            <a:r>
              <a:rPr lang="ar-IQ" sz="2400" dirty="0" smtClean="0"/>
              <a:t>7-الجغرافي </a:t>
            </a:r>
            <a:r>
              <a:rPr lang="ar-IQ" sz="2400" dirty="0"/>
              <a:t>هو الأقدر على تقييم الواقع الطبيعي و البشري وعلى تقييم التفاعل </a:t>
            </a:r>
            <a:r>
              <a:rPr lang="ar-IQ" sz="2400" dirty="0" smtClean="0"/>
              <a:t>بين الإنسان </a:t>
            </a:r>
            <a:r>
              <a:rPr lang="ar-IQ" sz="2400" dirty="0"/>
              <a:t>والأرض و التأثير المتبادل بينهما من خلال خبرته التحليلية ، لذا له </a:t>
            </a:r>
            <a:r>
              <a:rPr lang="ar-IQ" sz="2400" dirty="0" err="1" smtClean="0"/>
              <a:t>الرأيفي</a:t>
            </a:r>
            <a:r>
              <a:rPr lang="ar-IQ" sz="2400" dirty="0" smtClean="0"/>
              <a:t> </a:t>
            </a:r>
            <a:r>
              <a:rPr lang="ar-IQ" sz="2400" dirty="0"/>
              <a:t>تحديد الموارد المستثمرة و الموارد الكامنة في كل إقليم الأمر الذي يسهل </a:t>
            </a:r>
            <a:r>
              <a:rPr lang="ar-IQ" sz="2400" dirty="0" smtClean="0"/>
              <a:t>على الجهات </a:t>
            </a:r>
            <a:r>
              <a:rPr lang="ar-IQ" sz="2400" dirty="0"/>
              <a:t>التنفيذية وفريق العمل التخطيطي اتخاذ القرارات المناسبة.</a:t>
            </a:r>
          </a:p>
          <a:p>
            <a:pPr algn="r"/>
            <a:r>
              <a:rPr lang="ar-IQ" sz="2400" dirty="0" smtClean="0"/>
              <a:t>8-بإمكان </a:t>
            </a:r>
            <a:r>
              <a:rPr lang="ar-IQ" sz="2400" dirty="0"/>
              <a:t>الجغرافي أن يقدم التقييم على مستوى الإقليم ولديه الخبرة تقييم </a:t>
            </a:r>
            <a:r>
              <a:rPr lang="ar-IQ" sz="2400" dirty="0" smtClean="0"/>
              <a:t>التكامل بين </a:t>
            </a:r>
            <a:r>
              <a:rPr lang="ar-IQ" sz="2400" dirty="0"/>
              <a:t>مجموعة الخطط في الأقاليم التي بموجبها تمثل التنمية الشاملة على مستوى</a:t>
            </a:r>
          </a:p>
          <a:p>
            <a:pPr algn="r"/>
            <a:r>
              <a:rPr lang="ar-IQ" sz="2400" dirty="0"/>
              <a:t>البلد ، خاصة وأن التخطيط الإقليمي لأي دولة يعتمد على تصميم الدول إلى </a:t>
            </a:r>
            <a:r>
              <a:rPr lang="ar-IQ" sz="2400" dirty="0" smtClean="0"/>
              <a:t>أقاليم متنوعة </a:t>
            </a:r>
            <a:r>
              <a:rPr lang="ar-IQ" sz="2400" dirty="0"/>
              <a:t>من حيث الخصائص الجغرافية وهي تمثل بمجموعها التخطيط القومي</a:t>
            </a:r>
          </a:p>
          <a:p>
            <a:pPr algn="r"/>
            <a:r>
              <a:rPr lang="ar-IQ" sz="2400" dirty="0"/>
              <a:t>على مستوى الدولة.</a:t>
            </a:r>
          </a:p>
          <a:p>
            <a:pPr algn="r"/>
            <a:r>
              <a:rPr lang="ar-IQ" sz="2400" dirty="0" smtClean="0"/>
              <a:t>9-كان </a:t>
            </a:r>
            <a:r>
              <a:rPr lang="ar-IQ" sz="2400" dirty="0"/>
              <a:t>للاقتصاديين الدور البارز في عملية التنمية المخططة في بداية الأمر </a:t>
            </a:r>
            <a:r>
              <a:rPr lang="ar-IQ" sz="2400" dirty="0" smtClean="0"/>
              <a:t>عندما كان </a:t>
            </a:r>
            <a:r>
              <a:rPr lang="ar-IQ" sz="2400" dirty="0"/>
              <a:t>مفهوم التنمية يعتمد على مدن تحقيق زيادة الدخل القومي ، ولكن بعد </a:t>
            </a:r>
            <a:r>
              <a:rPr lang="ar-IQ" sz="2400" dirty="0" err="1" smtClean="0"/>
              <a:t>أناظهر</a:t>
            </a:r>
            <a:r>
              <a:rPr lang="ar-IQ" sz="2400" dirty="0" smtClean="0"/>
              <a:t> </a:t>
            </a:r>
            <a:r>
              <a:rPr lang="ar-IQ" sz="2400" dirty="0"/>
              <a:t>المفهوم الحديث للتنمية الذي لا يهدف إلى زيادة الخل القومي فحسب </a:t>
            </a:r>
            <a:r>
              <a:rPr lang="ar-IQ" sz="2400" dirty="0" smtClean="0"/>
              <a:t>وإنما الحسين </a:t>
            </a:r>
            <a:r>
              <a:rPr lang="ar-IQ" sz="2400" dirty="0"/>
              <a:t>مستوى المعيشة وجعل العملية الاقتصادية لحساب الإنسان بصفة عامة</a:t>
            </a:r>
          </a:p>
          <a:p>
            <a:pPr algn="r"/>
            <a:r>
              <a:rPr lang="ar-IQ" sz="2400" dirty="0"/>
              <a:t>وهنا يتضح ان الخبرة الجغرافية ودورها في التنمية المخططة كان لها </a:t>
            </a:r>
            <a:r>
              <a:rPr lang="ar-IQ" sz="2400" dirty="0" smtClean="0"/>
              <a:t>الدور الرائد </a:t>
            </a:r>
            <a:r>
              <a:rPr lang="ar-IQ" sz="2400" dirty="0"/>
              <a:t>في أن تؤدي الخطط التنموية إلى نتائج متوازنة</a:t>
            </a:r>
          </a:p>
        </p:txBody>
      </p:sp>
    </p:spTree>
    <p:extLst>
      <p:ext uri="{BB962C8B-B14F-4D97-AF65-F5344CB8AC3E}">
        <p14:creationId xmlns:p14="http://schemas.microsoft.com/office/powerpoint/2010/main" val="24212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28915" y="2075543"/>
            <a:ext cx="107115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DecoType Thuluth" panose="02010000000000000000" pitchFamily="2" charset="-78"/>
              </a:rPr>
              <a:t>شكراً لحسن الاصغاء</a:t>
            </a:r>
            <a:endParaRPr lang="ar-IQ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960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107</TotalTime>
  <Words>610</Words>
  <Application>Microsoft Office PowerPoint</Application>
  <PresentationFormat>ملء الشاشة</PresentationFormat>
  <Paragraphs>25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DecoType Thuluth</vt:lpstr>
      <vt:lpstr>Times New Roman</vt:lpstr>
      <vt:lpstr>Tw Cen MT</vt:lpstr>
      <vt:lpstr>قطرة</vt:lpstr>
      <vt:lpstr>جغرافية التنمية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جغرافية التنمية</dc:title>
  <dc:creator>Hp</dc:creator>
  <cp:lastModifiedBy>Hp</cp:lastModifiedBy>
  <cp:revision>9</cp:revision>
  <dcterms:created xsi:type="dcterms:W3CDTF">2020-02-03T03:55:08Z</dcterms:created>
  <dcterms:modified xsi:type="dcterms:W3CDTF">2020-02-03T05:42:51Z</dcterms:modified>
</cp:coreProperties>
</file>