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60" r:id="rId4"/>
    <p:sldId id="258" r:id="rId5"/>
    <p:sldId id="259"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4AA2BC7A-C2A3-49B4-A52D-C62B590B8535}" type="datetimeFigureOut">
              <a:rPr lang="ar-SA" smtClean="0"/>
              <a:pPr/>
              <a:t>12/03/1441</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45E7CEF9-B7A8-4A1F-9861-3CF66AF0A2DD}"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AA2BC7A-C2A3-49B4-A52D-C62B590B8535}" type="datetimeFigureOut">
              <a:rPr lang="ar-SA" smtClean="0"/>
              <a:pPr/>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E7CEF9-B7A8-4A1F-9861-3CF66AF0A2D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AA2BC7A-C2A3-49B4-A52D-C62B590B8535}" type="datetimeFigureOut">
              <a:rPr lang="ar-SA" smtClean="0"/>
              <a:pPr/>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E7CEF9-B7A8-4A1F-9861-3CF66AF0A2D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AA2BC7A-C2A3-49B4-A52D-C62B590B8535}" type="datetimeFigureOut">
              <a:rPr lang="ar-SA" smtClean="0"/>
              <a:pPr/>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E7CEF9-B7A8-4A1F-9861-3CF66AF0A2DD}"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AA2BC7A-C2A3-49B4-A52D-C62B590B8535}" type="datetimeFigureOut">
              <a:rPr lang="ar-SA" smtClean="0"/>
              <a:pPr/>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E7CEF9-B7A8-4A1F-9861-3CF66AF0A2DD}"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AA2BC7A-C2A3-49B4-A52D-C62B590B8535}" type="datetimeFigureOut">
              <a:rPr lang="ar-SA" smtClean="0"/>
              <a:pPr/>
              <a:t>12/03/1441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5E7CEF9-B7A8-4A1F-9861-3CF66AF0A2DD}"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4AA2BC7A-C2A3-49B4-A52D-C62B590B8535}" type="datetimeFigureOut">
              <a:rPr lang="ar-SA" smtClean="0"/>
              <a:pPr/>
              <a:t>12/03/1441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5E7CEF9-B7A8-4A1F-9861-3CF66AF0A2DD}"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AA2BC7A-C2A3-49B4-A52D-C62B590B8535}" type="datetimeFigureOut">
              <a:rPr lang="ar-SA" smtClean="0"/>
              <a:pPr/>
              <a:t>12/03/1441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5E7CEF9-B7A8-4A1F-9861-3CF66AF0A2D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AA2BC7A-C2A3-49B4-A52D-C62B590B8535}" type="datetimeFigureOut">
              <a:rPr lang="ar-SA" smtClean="0"/>
              <a:pPr/>
              <a:t>12/03/1441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5E7CEF9-B7A8-4A1F-9861-3CF66AF0A2D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AA2BC7A-C2A3-49B4-A52D-C62B590B8535}" type="datetimeFigureOut">
              <a:rPr lang="ar-SA" smtClean="0"/>
              <a:pPr/>
              <a:t>12/03/1441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5E7CEF9-B7A8-4A1F-9861-3CF66AF0A2DD}"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AA2BC7A-C2A3-49B4-A52D-C62B590B8535}" type="datetimeFigureOut">
              <a:rPr lang="ar-SA" smtClean="0"/>
              <a:pPr/>
              <a:t>12/03/1441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45E7CEF9-B7A8-4A1F-9861-3CF66AF0A2DD}"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AA2BC7A-C2A3-49B4-A52D-C62B590B8535}" type="datetimeFigureOut">
              <a:rPr lang="ar-SA" smtClean="0"/>
              <a:pPr/>
              <a:t>12/03/1441</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5E7CEF9-B7A8-4A1F-9861-3CF66AF0A2DD}"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            </a:t>
            </a:r>
            <a:r>
              <a:rPr lang="ar-IQ" dirty="0" smtClean="0">
                <a:solidFill>
                  <a:schemeClr val="tx1"/>
                </a:solidFill>
              </a:rPr>
              <a:t>نموذج </a:t>
            </a:r>
            <a:r>
              <a:rPr lang="ar-IQ" dirty="0" smtClean="0">
                <a:solidFill>
                  <a:schemeClr val="tx1"/>
                </a:solidFill>
              </a:rPr>
              <a:t>دن </a:t>
            </a:r>
            <a:r>
              <a:rPr lang="ar-IQ" dirty="0" err="1" smtClean="0">
                <a:solidFill>
                  <a:schemeClr val="tx1"/>
                </a:solidFill>
              </a:rPr>
              <a:t>و</a:t>
            </a:r>
            <a:r>
              <a:rPr lang="ar-IQ" dirty="0" smtClean="0">
                <a:solidFill>
                  <a:schemeClr val="tx1"/>
                </a:solidFill>
              </a:rPr>
              <a:t> دن</a:t>
            </a:r>
            <a:endParaRPr lang="ar-SA" dirty="0">
              <a:solidFill>
                <a:schemeClr val="tx1"/>
              </a:solidFill>
            </a:endParaRPr>
          </a:p>
        </p:txBody>
      </p:sp>
      <p:sp>
        <p:nvSpPr>
          <p:cNvPr id="3" name="عنوان فرعي 2"/>
          <p:cNvSpPr>
            <a:spLocks noGrp="1"/>
          </p:cNvSpPr>
          <p:nvPr>
            <p:ph type="subTitle" idx="1"/>
          </p:nvPr>
        </p:nvSpPr>
        <p:spPr>
          <a:xfrm>
            <a:off x="500034" y="3286124"/>
            <a:ext cx="7854696" cy="1752600"/>
          </a:xfrm>
        </p:spPr>
        <p:txBody>
          <a:bodyPr>
            <a:normAutofit/>
          </a:bodyPr>
          <a:lstStyle/>
          <a:p>
            <a:r>
              <a:rPr lang="ar-IQ" dirty="0" smtClean="0"/>
              <a:t>                                  </a:t>
            </a:r>
            <a:r>
              <a:rPr lang="ar-IQ" dirty="0" err="1" smtClean="0"/>
              <a:t>الاستاذ</a:t>
            </a:r>
            <a:r>
              <a:rPr lang="ar-IQ" dirty="0" smtClean="0"/>
              <a:t> </a:t>
            </a:r>
            <a:r>
              <a:rPr lang="ar-IQ" dirty="0" smtClean="0"/>
              <a:t>الدكتور </a:t>
            </a:r>
          </a:p>
          <a:p>
            <a:r>
              <a:rPr lang="ar-IQ" dirty="0" smtClean="0"/>
              <a:t>                               حيدر </a:t>
            </a:r>
            <a:r>
              <a:rPr lang="ar-IQ" dirty="0" smtClean="0"/>
              <a:t>كريم سكر </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dirty="0" smtClean="0"/>
              <a:t>مقدمة : </a:t>
            </a:r>
            <a:endParaRPr lang="ar-SA" dirty="0"/>
          </a:p>
        </p:txBody>
      </p:sp>
      <p:sp>
        <p:nvSpPr>
          <p:cNvPr id="3" name="عنصر نائب للمحتوى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r>
              <a:rPr lang="ar-IQ" sz="2800" dirty="0" smtClean="0">
                <a:latin typeface="Simplified Arabic" pitchFamily="18" charset="-78"/>
                <a:cs typeface="Simplified Arabic" pitchFamily="18" charset="-78"/>
              </a:rPr>
              <a:t>طور هذا النموذج من قبل كل من </a:t>
            </a:r>
            <a:r>
              <a:rPr lang="ar-IQ" sz="2800" dirty="0" err="1" smtClean="0">
                <a:latin typeface="Simplified Arabic" pitchFamily="18" charset="-78"/>
                <a:cs typeface="Simplified Arabic" pitchFamily="18" charset="-78"/>
              </a:rPr>
              <a:t>ريتا</a:t>
            </a:r>
            <a:r>
              <a:rPr lang="ar-IQ" sz="2800" dirty="0" smtClean="0">
                <a:latin typeface="Simplified Arabic" pitchFamily="18" charset="-78"/>
                <a:cs typeface="Simplified Arabic" pitchFamily="18" charset="-78"/>
              </a:rPr>
              <a:t> دن </a:t>
            </a:r>
            <a:r>
              <a:rPr lang="ar-IQ" sz="2800" dirty="0" err="1" smtClean="0">
                <a:latin typeface="Simplified Arabic" pitchFamily="18" charset="-78"/>
                <a:cs typeface="Simplified Arabic" pitchFamily="18" charset="-78"/>
              </a:rPr>
              <a:t>وكينث</a:t>
            </a:r>
            <a:r>
              <a:rPr lang="ar-IQ" sz="2800" dirty="0" smtClean="0">
                <a:latin typeface="Simplified Arabic" pitchFamily="18" charset="-78"/>
                <a:cs typeface="Simplified Arabic" pitchFamily="18" charset="-78"/>
              </a:rPr>
              <a:t> دن على مدار 25 عاما ، ويقدم هذا النموذج </a:t>
            </a:r>
            <a:r>
              <a:rPr lang="ar-IQ" sz="2800" dirty="0" err="1" smtClean="0">
                <a:latin typeface="Simplified Arabic" pitchFamily="18" charset="-78"/>
                <a:cs typeface="Simplified Arabic" pitchFamily="18" charset="-78"/>
              </a:rPr>
              <a:t>اطارا</a:t>
            </a:r>
            <a:r>
              <a:rPr lang="ar-IQ" sz="2800" dirty="0" smtClean="0">
                <a:latin typeface="Simplified Arabic" pitchFamily="18" charset="-78"/>
                <a:cs typeface="Simplified Arabic" pitchFamily="18" charset="-78"/>
              </a:rPr>
              <a:t> تعليميا علاجيا وتشخيصيا ويعتمد على نظرية مفادها </a:t>
            </a:r>
            <a:r>
              <a:rPr lang="ar-IQ" sz="2800" dirty="0" err="1" smtClean="0">
                <a:latin typeface="Simplified Arabic" pitchFamily="18" charset="-78"/>
                <a:cs typeface="Simplified Arabic" pitchFamily="18" charset="-78"/>
              </a:rPr>
              <a:t>ان</a:t>
            </a:r>
            <a:r>
              <a:rPr lang="ar-IQ" sz="2800" dirty="0" smtClean="0">
                <a:latin typeface="Simplified Arabic" pitchFamily="18" charset="-78"/>
                <a:cs typeface="Simplified Arabic" pitchFamily="18" charset="-78"/>
              </a:rPr>
              <a:t> كل طالب يتعلم </a:t>
            </a:r>
            <a:r>
              <a:rPr lang="ar-IQ" sz="2800" dirty="0" err="1" smtClean="0">
                <a:latin typeface="Simplified Arabic" pitchFamily="18" charset="-78"/>
                <a:cs typeface="Simplified Arabic" pitchFamily="18" charset="-78"/>
              </a:rPr>
              <a:t>افضل</a:t>
            </a:r>
            <a:r>
              <a:rPr lang="ar-IQ" sz="2800" dirty="0" smtClean="0">
                <a:latin typeface="Simplified Arabic" pitchFamily="18" charset="-78"/>
                <a:cs typeface="Simplified Arabic" pitchFamily="18" charset="-78"/>
              </a:rPr>
              <a:t> بطريقته الخاصة ، ولذلك يدعو </a:t>
            </a:r>
            <a:r>
              <a:rPr lang="ar-IQ" sz="2800" dirty="0" err="1" smtClean="0">
                <a:latin typeface="Simplified Arabic" pitchFamily="18" charset="-78"/>
                <a:cs typeface="Simplified Arabic" pitchFamily="18" charset="-78"/>
              </a:rPr>
              <a:t>الى</a:t>
            </a:r>
            <a:r>
              <a:rPr lang="ar-IQ" sz="2800" dirty="0" smtClean="0">
                <a:latin typeface="Simplified Arabic" pitchFamily="18" charset="-78"/>
                <a:cs typeface="Simplified Arabic" pitchFamily="18" charset="-78"/>
              </a:rPr>
              <a:t> تشخيص الطرق المفضلة لدى الطالب التي يتعلم </a:t>
            </a:r>
            <a:r>
              <a:rPr lang="ar-IQ" sz="2800" dirty="0" err="1" smtClean="0">
                <a:latin typeface="Simplified Arabic" pitchFamily="18" charset="-78"/>
                <a:cs typeface="Simplified Arabic" pitchFamily="18" charset="-78"/>
              </a:rPr>
              <a:t>بها</a:t>
            </a:r>
            <a:r>
              <a:rPr lang="ar-IQ" sz="2800" dirty="0" smtClean="0">
                <a:latin typeface="Simplified Arabic" pitchFamily="18" charset="-78"/>
                <a:cs typeface="Simplified Arabic" pitchFamily="18" charset="-78"/>
              </a:rPr>
              <a:t> بالشكل </a:t>
            </a:r>
            <a:r>
              <a:rPr lang="ar-IQ" sz="2800" dirty="0" err="1" smtClean="0">
                <a:latin typeface="Simplified Arabic" pitchFamily="18" charset="-78"/>
                <a:cs typeface="Simplified Arabic" pitchFamily="18" charset="-78"/>
              </a:rPr>
              <a:t>الافضل</a:t>
            </a:r>
            <a:r>
              <a:rPr lang="ar-IQ" sz="2800" dirty="0" smtClean="0">
                <a:latin typeface="Simplified Arabic" pitchFamily="18" charset="-78"/>
                <a:cs typeface="Simplified Arabic" pitchFamily="18" charset="-78"/>
              </a:rPr>
              <a:t> ، واستخدام هذه المعلومات في تصميم </a:t>
            </a:r>
            <a:r>
              <a:rPr lang="ar-IQ" sz="2800" dirty="0" err="1" smtClean="0">
                <a:latin typeface="Simplified Arabic" pitchFamily="18" charset="-78"/>
                <a:cs typeface="Simplified Arabic" pitchFamily="18" charset="-78"/>
              </a:rPr>
              <a:t>الاجراء</a:t>
            </a:r>
            <a:r>
              <a:rPr lang="ar-IQ" sz="2800" dirty="0" smtClean="0">
                <a:latin typeface="Simplified Arabic" pitchFamily="18" charset="-78"/>
                <a:cs typeface="Simplified Arabic" pitchFamily="18" charset="-78"/>
              </a:rPr>
              <a:t> </a:t>
            </a:r>
            <a:r>
              <a:rPr lang="ar-IQ" sz="2800" dirty="0" err="1" smtClean="0">
                <a:latin typeface="Simplified Arabic" pitchFamily="18" charset="-78"/>
                <a:cs typeface="Simplified Arabic" pitchFamily="18" charset="-78"/>
              </a:rPr>
              <a:t>والاوضاع</a:t>
            </a:r>
            <a:r>
              <a:rPr lang="ar-IQ" sz="2800" dirty="0" smtClean="0">
                <a:latin typeface="Simplified Arabic" pitchFamily="18" charset="-78"/>
                <a:cs typeface="Simplified Arabic" pitchFamily="18" charset="-78"/>
              </a:rPr>
              <a:t> التعليمية التي </a:t>
            </a:r>
            <a:r>
              <a:rPr lang="ar-IQ" sz="2800" dirty="0" err="1" smtClean="0">
                <a:latin typeface="Simplified Arabic" pitchFamily="18" charset="-78"/>
                <a:cs typeface="Simplified Arabic" pitchFamily="18" charset="-78"/>
              </a:rPr>
              <a:t>تلائم</a:t>
            </a:r>
            <a:r>
              <a:rPr lang="ar-IQ" sz="2800" dirty="0" smtClean="0">
                <a:latin typeface="Simplified Arabic" pitchFamily="18" charset="-78"/>
                <a:cs typeface="Simplified Arabic" pitchFamily="18" charset="-78"/>
              </a:rPr>
              <a:t> نمط هذا الطالب  .</a:t>
            </a:r>
          </a:p>
          <a:p>
            <a:pPr algn="just"/>
            <a:r>
              <a:rPr lang="ar-IQ" sz="2800" dirty="0" smtClean="0">
                <a:latin typeface="Simplified Arabic" pitchFamily="18" charset="-78"/>
                <a:cs typeface="Simplified Arabic" pitchFamily="18" charset="-78"/>
              </a:rPr>
              <a:t>الهدف الرئيسي للنموذج هو تحسين فعالية التعليم من خلال تشخيص وملائمة نمط التعلم عند الطالب مع الفرص التعليمية المناسبة </a:t>
            </a:r>
          </a:p>
          <a:p>
            <a:pPr algn="just"/>
            <a:endParaRPr lang="ar-SA" sz="2800" dirty="0">
              <a:latin typeface="Simplified Arabic" pitchFamily="18" charset="-78"/>
              <a:cs typeface="Simplified Arabic"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58204" cy="5197493"/>
          </a:xfrm>
        </p:spPr>
        <p:style>
          <a:lnRef idx="3">
            <a:schemeClr val="lt1"/>
          </a:lnRef>
          <a:fillRef idx="1">
            <a:schemeClr val="accent1"/>
          </a:fillRef>
          <a:effectRef idx="1">
            <a:schemeClr val="accent1"/>
          </a:effectRef>
          <a:fontRef idx="minor">
            <a:schemeClr val="lt1"/>
          </a:fontRef>
        </p:style>
        <p:txBody>
          <a:bodyPr>
            <a:normAutofit/>
          </a:bodyPr>
          <a:lstStyle/>
          <a:p>
            <a:pPr algn="just"/>
            <a:r>
              <a:rPr lang="ar-SA" sz="2800" dirty="0" smtClean="0">
                <a:latin typeface="Simplified Arabic" pitchFamily="18" charset="-78"/>
                <a:cs typeface="Simplified Arabic" pitchFamily="18" charset="-78"/>
              </a:rPr>
              <a:t>يدعو </a:t>
            </a:r>
            <a:r>
              <a:rPr lang="ar-SA" sz="2800" dirty="0">
                <a:latin typeface="Simplified Arabic" pitchFamily="18" charset="-78"/>
                <a:cs typeface="Simplified Arabic" pitchFamily="18" charset="-78"/>
              </a:rPr>
              <a:t>إلى تشخيص الطرائق المفضلة لدى الطالب التي يتعلم </a:t>
            </a:r>
            <a:r>
              <a:rPr lang="ar-SA" sz="2800" dirty="0" err="1">
                <a:latin typeface="Simplified Arabic" pitchFamily="18" charset="-78"/>
                <a:cs typeface="Simplified Arabic" pitchFamily="18" charset="-78"/>
              </a:rPr>
              <a:t>بها</a:t>
            </a:r>
            <a:r>
              <a:rPr lang="ar-SA" sz="2800" dirty="0">
                <a:latin typeface="Simplified Arabic" pitchFamily="18" charset="-78"/>
                <a:cs typeface="Simplified Arabic" pitchFamily="18" charset="-78"/>
              </a:rPr>
              <a:t> بالشكل الأفضل، واستخدام هذه المعلومة في تصميم الإجـراءات والأوضــاع التعليمية التـي </a:t>
            </a:r>
            <a:r>
              <a:rPr lang="ar-SA" sz="2800" dirty="0" err="1">
                <a:latin typeface="Simplified Arabic" pitchFamily="18" charset="-78"/>
                <a:cs typeface="Simplified Arabic" pitchFamily="18" charset="-78"/>
              </a:rPr>
              <a:t>تلائــم</a:t>
            </a:r>
            <a:r>
              <a:rPr lang="ar-SA" sz="2800" dirty="0">
                <a:latin typeface="Simplified Arabic" pitchFamily="18" charset="-78"/>
                <a:cs typeface="Simplified Arabic" pitchFamily="18" charset="-78"/>
              </a:rPr>
              <a:t> نمـط هــذا الطالب </a:t>
            </a:r>
            <a:r>
              <a:rPr lang="ar-SA" sz="2800" dirty="0" smtClean="0">
                <a:latin typeface="Simplified Arabic" pitchFamily="18" charset="-78"/>
                <a:cs typeface="Simplified Arabic" pitchFamily="18" charset="-78"/>
              </a:rPr>
              <a:t>وتتضح </a:t>
            </a:r>
            <a:r>
              <a:rPr lang="ar-SA" sz="2800" dirty="0">
                <a:latin typeface="Simplified Arabic" pitchFamily="18" charset="-78"/>
                <a:cs typeface="Simplified Arabic" pitchFamily="18" charset="-78"/>
              </a:rPr>
              <a:t>أهمية </a:t>
            </a:r>
            <a:r>
              <a:rPr lang="ar-SA" sz="2800" dirty="0" err="1">
                <a:latin typeface="Simplified Arabic" pitchFamily="18" charset="-78"/>
                <a:cs typeface="Simplified Arabic" pitchFamily="18" charset="-78"/>
              </a:rPr>
              <a:t>إنموذج</a:t>
            </a:r>
            <a:r>
              <a:rPr lang="ar-SA" sz="2800" dirty="0">
                <a:latin typeface="Simplified Arabic" pitchFamily="18" charset="-78"/>
                <a:cs typeface="Simplified Arabic" pitchFamily="18" charset="-78"/>
              </a:rPr>
              <a:t> دن ودن بوصفه محاولة لتطبيق النظريات التعليمية على نحو مرتب ومنظم في تحسين العملية التعليمية، ويساعد على تكاملها وشمولها ويمثل وسيلة </a:t>
            </a:r>
            <a:r>
              <a:rPr lang="ar-SA" sz="2800" dirty="0" err="1">
                <a:latin typeface="Simplified Arabic" pitchFamily="18" charset="-78"/>
                <a:cs typeface="Simplified Arabic" pitchFamily="18" charset="-78"/>
              </a:rPr>
              <a:t>تشويقية</a:t>
            </a:r>
            <a:r>
              <a:rPr lang="ar-SA" sz="2800" dirty="0">
                <a:latin typeface="Simplified Arabic" pitchFamily="18" charset="-78"/>
                <a:cs typeface="Simplified Arabic" pitchFamily="18" charset="-78"/>
              </a:rPr>
              <a:t> لزيادة دافعية المعلم والمتعلم. ويزيد من احتمالية فرص النجاح المدرسي في تعليم المادة التعليمية ومن احتمال تحقيق الأهداف التعليمية من قبل المتعلم ويسهل الاتصال والتفاعل بين الأعضاء المشتركين في تصميم البرامج وتطبيقها </a:t>
            </a:r>
            <a:endParaRPr lang="en-US" sz="2800" dirty="0">
              <a:latin typeface="Simplified Arabic" pitchFamily="18" charset="-78"/>
              <a:cs typeface="Simplified Arabic" pitchFamily="18" charset="-78"/>
            </a:endParaRP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dirty="0" smtClean="0"/>
              <a:t>افتراضات النموذج :</a:t>
            </a:r>
            <a:endParaRPr lang="ar-SA"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r>
              <a:rPr lang="ar-SA" sz="2800" dirty="0" smtClean="0">
                <a:latin typeface="Simplified Arabic" pitchFamily="18" charset="-78"/>
                <a:cs typeface="Simplified Arabic" pitchFamily="18" charset="-78"/>
              </a:rPr>
              <a:t>معظم</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الأفراد</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يمكن</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أن</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يتعلموا</a:t>
            </a:r>
            <a:r>
              <a:rPr lang="en-US" sz="2800" dirty="0">
                <a:latin typeface="Simplified Arabic" pitchFamily="18" charset="-78"/>
                <a:cs typeface="Simplified Arabic" pitchFamily="18" charset="-78"/>
              </a:rPr>
              <a:t>.</a:t>
            </a:r>
          </a:p>
          <a:p>
            <a:r>
              <a:rPr lang="ar-IQ" sz="2800" dirty="0" err="1" smtClean="0">
                <a:latin typeface="Simplified Arabic" pitchFamily="18" charset="-78"/>
                <a:cs typeface="Simplified Arabic" pitchFamily="18" charset="-78"/>
              </a:rPr>
              <a:t>بي</a:t>
            </a:r>
            <a:r>
              <a:rPr lang="ar-SA" sz="2800" dirty="0" err="1" smtClean="0">
                <a:latin typeface="Simplified Arabic" pitchFamily="18" charset="-78"/>
                <a:cs typeface="Simplified Arabic" pitchFamily="18" charset="-78"/>
              </a:rPr>
              <a:t>ئة</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التعليم،</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وموارده،</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وطرقه</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يجب</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أن</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تستجيب</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لأنماط</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التعلم</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المختلفة</a:t>
            </a:r>
            <a:r>
              <a:rPr lang="en-US" sz="2800" dirty="0">
                <a:latin typeface="Simplified Arabic" pitchFamily="18" charset="-78"/>
                <a:cs typeface="Simplified Arabic" pitchFamily="18" charset="-78"/>
              </a:rPr>
              <a:t>.</a:t>
            </a:r>
          </a:p>
          <a:p>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لكل</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شخص</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نواحي</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قوة</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في</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التعلم،</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ولكن</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للأشخاص</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المختلفين</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نواحي</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قوة</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مختلفة</a:t>
            </a:r>
            <a:r>
              <a:rPr lang="en-US" sz="2800" dirty="0">
                <a:latin typeface="Simplified Arabic" pitchFamily="18" charset="-78"/>
                <a:cs typeface="Simplified Arabic" pitchFamily="18" charset="-78"/>
              </a:rPr>
              <a:t>.</a:t>
            </a:r>
          </a:p>
          <a:p>
            <a:r>
              <a:rPr lang="en-US" sz="2800" dirty="0">
                <a:latin typeface="Simplified Arabic" pitchFamily="18" charset="-78"/>
                <a:cs typeface="Simplified Arabic" pitchFamily="18" charset="-78"/>
              </a:rPr>
              <a:t> </a:t>
            </a:r>
            <a:r>
              <a:rPr lang="ar-SA" sz="2800" dirty="0" err="1">
                <a:latin typeface="Simplified Arabic" pitchFamily="18" charset="-78"/>
                <a:cs typeface="Simplified Arabic" pitchFamily="18" charset="-78"/>
              </a:rPr>
              <a:t>تفضيلات</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التعلم</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للأفراد</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موجودة</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ويمكن</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قياسها</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بشكل</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موثوق</a:t>
            </a:r>
            <a:r>
              <a:rPr lang="en-US" sz="2800" dirty="0">
                <a:latin typeface="Simplified Arabic" pitchFamily="18" charset="-78"/>
                <a:cs typeface="Simplified Arabic" pitchFamily="18" charset="-78"/>
              </a:rPr>
              <a:t>.</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58204" cy="5340369"/>
          </a:xfrm>
        </p:spPr>
        <p:style>
          <a:lnRef idx="3">
            <a:schemeClr val="lt1"/>
          </a:lnRef>
          <a:fillRef idx="1">
            <a:schemeClr val="accent1"/>
          </a:fillRef>
          <a:effectRef idx="1">
            <a:schemeClr val="accent1"/>
          </a:effectRef>
          <a:fontRef idx="minor">
            <a:schemeClr val="lt1"/>
          </a:fontRef>
        </p:style>
        <p:txBody>
          <a:bodyPr/>
          <a:lstStyle/>
          <a:p>
            <a:r>
              <a:rPr lang="ar-SA" sz="2400" dirty="0" smtClean="0">
                <a:latin typeface="Simplified Arabic" pitchFamily="18" charset="-78"/>
                <a:cs typeface="Simplified Arabic" pitchFamily="18" charset="-78"/>
              </a:rPr>
              <a:t>توفر</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بيئة</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تعليمية</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وموارد</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وطرق</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مطابقة</a:t>
            </a:r>
            <a:r>
              <a:rPr lang="en-US" sz="2400" dirty="0" smtClean="0">
                <a:latin typeface="Simplified Arabic" pitchFamily="18" charset="-78"/>
                <a:cs typeface="Simplified Arabic" pitchFamily="18" charset="-78"/>
              </a:rPr>
              <a:t> </a:t>
            </a:r>
            <a:r>
              <a:rPr lang="ar-SA" sz="2400" dirty="0" err="1" smtClean="0">
                <a:latin typeface="Simplified Arabic" pitchFamily="18" charset="-78"/>
                <a:cs typeface="Simplified Arabic" pitchFamily="18" charset="-78"/>
              </a:rPr>
              <a:t>لتفضيلات</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الطلاب،</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تجعلهم</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يحققون</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إنجازا</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أفضل</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وعلامات</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أعلى</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مما</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لو</a:t>
            </a:r>
            <a:r>
              <a:rPr lang="ar-IQ" sz="2400" dirty="0" smtClean="0">
                <a:latin typeface="Simplified Arabic" pitchFamily="18" charset="-78"/>
                <a:cs typeface="Simplified Arabic" pitchFamily="18" charset="-78"/>
              </a:rPr>
              <a:t>ك</a:t>
            </a:r>
            <a:r>
              <a:rPr lang="ar-SA" sz="2400" dirty="0" err="1" smtClean="0">
                <a:latin typeface="Simplified Arabic" pitchFamily="18" charset="-78"/>
                <a:cs typeface="Simplified Arabic" pitchFamily="18" charset="-78"/>
              </a:rPr>
              <a:t>انت</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غير</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مطابقة</a:t>
            </a:r>
            <a:r>
              <a:rPr lang="en-US" sz="2400" dirty="0" smtClean="0">
                <a:latin typeface="Simplified Arabic" pitchFamily="18" charset="-78"/>
                <a:cs typeface="Simplified Arabic" pitchFamily="18" charset="-78"/>
              </a:rPr>
              <a:t> </a:t>
            </a:r>
            <a:r>
              <a:rPr lang="ar-SA" sz="2400" dirty="0" err="1" smtClean="0">
                <a:latin typeface="Simplified Arabic" pitchFamily="18" charset="-78"/>
                <a:cs typeface="Simplified Arabic" pitchFamily="18" charset="-78"/>
              </a:rPr>
              <a:t>لتفضيلاتهم</a:t>
            </a:r>
            <a:r>
              <a:rPr lang="en-US" sz="2400" dirty="0" smtClean="0">
                <a:latin typeface="Simplified Arabic" pitchFamily="18" charset="-78"/>
                <a:cs typeface="Simplified Arabic" pitchFamily="18" charset="-78"/>
              </a:rPr>
              <a:t>.</a:t>
            </a:r>
          </a:p>
          <a:p>
            <a:r>
              <a:rPr lang="ar-IQ" sz="2400" dirty="0" smtClean="0">
                <a:latin typeface="Simplified Arabic" pitchFamily="18" charset="-78"/>
                <a:cs typeface="Simplified Arabic" pitchFamily="18" charset="-78"/>
              </a:rPr>
              <a:t>مع</a:t>
            </a:r>
            <a:r>
              <a:rPr lang="ar-SA" sz="2400" dirty="0" err="1" smtClean="0">
                <a:latin typeface="Simplified Arabic" pitchFamily="18" charset="-78"/>
                <a:cs typeface="Simplified Arabic" pitchFamily="18" charset="-78"/>
              </a:rPr>
              <a:t>ظم</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المدرسين</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يمكن</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أن</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يتعلموا</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استخدام</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أنماط</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التعلم</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باعتباره</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حجر</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الزاوية</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للتعليم</a:t>
            </a:r>
            <a:endParaRPr lang="en-US" sz="2400" dirty="0" smtClean="0">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يمكن</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أن</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يستثمر</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معظم</a:t>
            </a:r>
            <a:r>
              <a:rPr lang="en-US" sz="2400" dirty="0" smtClean="0">
                <a:latin typeface="Simplified Arabic" pitchFamily="18" charset="-78"/>
                <a:cs typeface="Simplified Arabic" pitchFamily="18" charset="-78"/>
              </a:rPr>
              <a:t> </a:t>
            </a:r>
            <a:r>
              <a:rPr lang="ar-SA" sz="2400" dirty="0" err="1" smtClean="0">
                <a:latin typeface="Simplified Arabic" pitchFamily="18" charset="-78"/>
                <a:cs typeface="Simplified Arabic" pitchFamily="18" charset="-78"/>
              </a:rPr>
              <a:t>الط</a:t>
            </a:r>
            <a:r>
              <a:rPr lang="ar-IQ" sz="2400" dirty="0" err="1" smtClean="0">
                <a:latin typeface="Simplified Arabic" pitchFamily="18" charset="-78"/>
                <a:cs typeface="Simplified Arabic" pitchFamily="18" charset="-78"/>
              </a:rPr>
              <a:t>لبة</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نواحي</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القوة</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التي</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لديهم</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للتعلم</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عند</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التركيز</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على</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مواد</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دراسية</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جديدة</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أو</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صعبة</a:t>
            </a:r>
            <a:r>
              <a:rPr lang="en-US" sz="2400" dirty="0" smtClean="0">
                <a:latin typeface="Simplified Arabic" pitchFamily="18" charset="-78"/>
                <a:cs typeface="Simplified Arabic" pitchFamily="18" charset="-78"/>
              </a:rPr>
              <a:t>.</a:t>
            </a: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TotalTime>
  <Words>186</Words>
  <Application>Microsoft Office PowerPoint</Application>
  <PresentationFormat>عرض على الشاشة (3:4)‏</PresentationFormat>
  <Paragraphs>15</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تدفق</vt:lpstr>
      <vt:lpstr>            نموذج دن و دن</vt:lpstr>
      <vt:lpstr>مقدمة : </vt:lpstr>
      <vt:lpstr>الشريحة 3</vt:lpstr>
      <vt:lpstr>افتراضات النموذج :</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نموذج دن و دن</dc:title>
  <dc:creator>pv</dc:creator>
  <cp:lastModifiedBy>pv</cp:lastModifiedBy>
  <cp:revision>7</cp:revision>
  <dcterms:created xsi:type="dcterms:W3CDTF">2019-11-09T07:34:23Z</dcterms:created>
  <dcterms:modified xsi:type="dcterms:W3CDTF">2019-11-09T09:42:29Z</dcterms:modified>
</cp:coreProperties>
</file>