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a" ContentType="audio/x-ms-wma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7" r:id="rId1"/>
  </p:sldMasterIdLst>
  <p:sldIdLst>
    <p:sldId id="336" r:id="rId2"/>
    <p:sldId id="322" r:id="rId3"/>
    <p:sldId id="324" r:id="rId4"/>
    <p:sldId id="325" r:id="rId5"/>
    <p:sldId id="328" r:id="rId6"/>
    <p:sldId id="329" r:id="rId7"/>
    <p:sldId id="330" r:id="rId8"/>
    <p:sldId id="331" r:id="rId9"/>
    <p:sldId id="332" r:id="rId10"/>
  </p:sldIdLst>
  <p:sldSz cx="9144000" cy="6858000" type="screen4x3"/>
  <p:notesSz cx="6858000" cy="9144000"/>
  <p:defaultTextStyle>
    <a:defPPr>
      <a:defRPr lang="ar-SA"/>
    </a:defPPr>
    <a:lvl1pPr algn="r" rtl="1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Arial" pitchFamily="34" charset="0"/>
      </a:defRPr>
    </a:lvl1pPr>
    <a:lvl2pPr marL="457200" algn="r" rtl="1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Arial" pitchFamily="34" charset="0"/>
      </a:defRPr>
    </a:lvl2pPr>
    <a:lvl3pPr marL="914400" algn="r" rtl="1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Arial" pitchFamily="34" charset="0"/>
      </a:defRPr>
    </a:lvl3pPr>
    <a:lvl4pPr marL="1371600" algn="r" rtl="1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Arial" pitchFamily="34" charset="0"/>
      </a:defRPr>
    </a:lvl4pPr>
    <a:lvl5pPr marL="1828800" algn="r" rtl="1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Arial" pitchFamily="34" charset="0"/>
      </a:defRPr>
    </a:lvl5pPr>
    <a:lvl6pPr marL="2286000" algn="r" defTabSz="914400" rtl="1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Arial" pitchFamily="34" charset="0"/>
      </a:defRPr>
    </a:lvl6pPr>
    <a:lvl7pPr marL="2743200" algn="r" defTabSz="914400" rtl="1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Arial" pitchFamily="34" charset="0"/>
      </a:defRPr>
    </a:lvl7pPr>
    <a:lvl8pPr marL="3200400" algn="r" defTabSz="914400" rtl="1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Arial" pitchFamily="34" charset="0"/>
      </a:defRPr>
    </a:lvl8pPr>
    <a:lvl9pPr marL="3657600" algn="r" defTabSz="914400" rtl="1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Arial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5621" autoAdjust="0"/>
    <p:restoredTop sz="94676" autoAdjust="0"/>
  </p:normalViewPr>
  <p:slideViewPr>
    <p:cSldViewPr>
      <p:cViewPr varScale="1">
        <p:scale>
          <a:sx n="81" d="100"/>
          <a:sy n="81" d="100"/>
        </p:scale>
        <p:origin x="444" y="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474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676400"/>
            <a:ext cx="7772400" cy="18288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altLang="ar-IQ" noProof="0" smtClean="0"/>
              <a:t>Click to edit Master title style</a:t>
            </a:r>
          </a:p>
        </p:txBody>
      </p:sp>
      <p:sp>
        <p:nvSpPr>
          <p:cNvPr id="39939" name="Rectangle 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pPr lvl="0"/>
            <a:r>
              <a:rPr lang="en-US" altLang="ar-IQ" noProof="0" smtClean="0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ar-IQ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ar-IQ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8797F1-6EE4-47B0-B9B7-53F4FD063DDE}" type="slidenum">
              <a:rPr lang="ar-SA" altLang="ar-IQ"/>
              <a:pPr>
                <a:defRPr/>
              </a:pPr>
              <a:t>‹#›</a:t>
            </a:fld>
            <a:endParaRPr lang="en-US" altLang="ar-IQ"/>
          </a:p>
        </p:txBody>
      </p:sp>
    </p:spTree>
    <p:extLst>
      <p:ext uri="{BB962C8B-B14F-4D97-AF65-F5344CB8AC3E}">
        <p14:creationId xmlns:p14="http://schemas.microsoft.com/office/powerpoint/2010/main" val="14328759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IQ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ar-IQ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ar-IQ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B34529-3A58-4AF3-9912-0C483D80C52B}" type="slidenum">
              <a:rPr lang="ar-SA" altLang="ar-IQ"/>
              <a:pPr>
                <a:defRPr/>
              </a:pPr>
              <a:t>‹#›</a:t>
            </a:fld>
            <a:endParaRPr lang="en-US" altLang="ar-IQ"/>
          </a:p>
        </p:txBody>
      </p:sp>
    </p:spTree>
    <p:extLst>
      <p:ext uri="{BB962C8B-B14F-4D97-AF65-F5344CB8AC3E}">
        <p14:creationId xmlns:p14="http://schemas.microsoft.com/office/powerpoint/2010/main" val="12793724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6629400" y="381000"/>
            <a:ext cx="2057400" cy="5715000"/>
          </a:xfrm>
        </p:spPr>
        <p:txBody>
          <a:bodyPr vert="eaVert"/>
          <a:lstStyle/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019800" cy="5715000"/>
          </a:xfrm>
        </p:spPr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IQ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ar-IQ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ar-IQ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6977360-9620-4FC3-A781-05307E5C0D89}" type="slidenum">
              <a:rPr lang="ar-SA" altLang="ar-IQ"/>
              <a:pPr>
                <a:defRPr/>
              </a:pPr>
              <a:t>‹#›</a:t>
            </a:fld>
            <a:endParaRPr lang="en-US" altLang="ar-IQ"/>
          </a:p>
        </p:txBody>
      </p:sp>
    </p:spTree>
    <p:extLst>
      <p:ext uri="{BB962C8B-B14F-4D97-AF65-F5344CB8AC3E}">
        <p14:creationId xmlns:p14="http://schemas.microsoft.com/office/powerpoint/2010/main" val="31171708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IQ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ar-IQ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ar-IQ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C380D9-AD13-4B43-A7B3-32F4B58C6CDB}" type="slidenum">
              <a:rPr lang="ar-SA" altLang="ar-IQ"/>
              <a:pPr>
                <a:defRPr/>
              </a:pPr>
              <a:t>‹#›</a:t>
            </a:fld>
            <a:endParaRPr lang="en-US" altLang="ar-IQ"/>
          </a:p>
        </p:txBody>
      </p:sp>
    </p:spTree>
    <p:extLst>
      <p:ext uri="{BB962C8B-B14F-4D97-AF65-F5344CB8AC3E}">
        <p14:creationId xmlns:p14="http://schemas.microsoft.com/office/powerpoint/2010/main" val="39743058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ar-IQ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ar-IQ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AD9F716-B612-43E5-AEC3-1A98208B7249}" type="slidenum">
              <a:rPr lang="ar-SA" altLang="ar-IQ"/>
              <a:pPr>
                <a:defRPr/>
              </a:pPr>
              <a:t>‹#›</a:t>
            </a:fld>
            <a:endParaRPr lang="en-US" altLang="ar-IQ"/>
          </a:p>
        </p:txBody>
      </p:sp>
    </p:spTree>
    <p:extLst>
      <p:ext uri="{BB962C8B-B14F-4D97-AF65-F5344CB8AC3E}">
        <p14:creationId xmlns:p14="http://schemas.microsoft.com/office/powerpoint/2010/main" val="4865640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4038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IQ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4038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IQ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ar-IQ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ar-IQ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DFE78A6-8D8E-4F04-AC2F-FC4EE344FDF9}" type="slidenum">
              <a:rPr lang="ar-SA" altLang="ar-IQ"/>
              <a:pPr>
                <a:defRPr/>
              </a:pPr>
              <a:t>‹#›</a:t>
            </a:fld>
            <a:endParaRPr lang="en-US" altLang="ar-IQ"/>
          </a:p>
        </p:txBody>
      </p:sp>
    </p:spTree>
    <p:extLst>
      <p:ext uri="{BB962C8B-B14F-4D97-AF65-F5344CB8AC3E}">
        <p14:creationId xmlns:p14="http://schemas.microsoft.com/office/powerpoint/2010/main" val="7439599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IQ"/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IQ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ar-IQ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ar-IQ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F47A4C5-A02F-4341-A6D8-53E938D9A6EB}" type="slidenum">
              <a:rPr lang="ar-SA" altLang="ar-IQ"/>
              <a:pPr>
                <a:defRPr/>
              </a:pPr>
              <a:t>‹#›</a:t>
            </a:fld>
            <a:endParaRPr lang="en-US" altLang="ar-IQ"/>
          </a:p>
        </p:txBody>
      </p:sp>
    </p:spTree>
    <p:extLst>
      <p:ext uri="{BB962C8B-B14F-4D97-AF65-F5344CB8AC3E}">
        <p14:creationId xmlns:p14="http://schemas.microsoft.com/office/powerpoint/2010/main" val="6015063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ar-IQ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ar-IQ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B0A381F-8398-443E-83DA-48DA5DE77C5F}" type="slidenum">
              <a:rPr lang="ar-SA" altLang="ar-IQ"/>
              <a:pPr>
                <a:defRPr/>
              </a:pPr>
              <a:t>‹#›</a:t>
            </a:fld>
            <a:endParaRPr lang="en-US" altLang="ar-IQ"/>
          </a:p>
        </p:txBody>
      </p:sp>
    </p:spTree>
    <p:extLst>
      <p:ext uri="{BB962C8B-B14F-4D97-AF65-F5344CB8AC3E}">
        <p14:creationId xmlns:p14="http://schemas.microsoft.com/office/powerpoint/2010/main" val="24375551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ar-IQ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ar-IQ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AFE2B2F-D078-437C-BB96-1B58E66E2A2D}" type="slidenum">
              <a:rPr lang="ar-SA" altLang="ar-IQ"/>
              <a:pPr>
                <a:defRPr/>
              </a:pPr>
              <a:t>‹#›</a:t>
            </a:fld>
            <a:endParaRPr lang="en-US" altLang="ar-IQ"/>
          </a:p>
        </p:txBody>
      </p:sp>
    </p:spTree>
    <p:extLst>
      <p:ext uri="{BB962C8B-B14F-4D97-AF65-F5344CB8AC3E}">
        <p14:creationId xmlns:p14="http://schemas.microsoft.com/office/powerpoint/2010/main" val="21789319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IQ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ar-IQ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ar-IQ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B76E2EF-6E0C-498A-9991-5D3B3D2079BD}" type="slidenum">
              <a:rPr lang="ar-SA" altLang="ar-IQ"/>
              <a:pPr>
                <a:defRPr/>
              </a:pPr>
              <a:t>‹#›</a:t>
            </a:fld>
            <a:endParaRPr lang="en-US" altLang="ar-IQ"/>
          </a:p>
        </p:txBody>
      </p:sp>
    </p:spTree>
    <p:extLst>
      <p:ext uri="{BB962C8B-B14F-4D97-AF65-F5344CB8AC3E}">
        <p14:creationId xmlns:p14="http://schemas.microsoft.com/office/powerpoint/2010/main" val="3727970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ar-IQ" noProof="0" smtClean="0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ar-IQ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ar-IQ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ECF892-D273-47AB-AFE3-69453D694E6E}" type="slidenum">
              <a:rPr lang="ar-SA" altLang="ar-IQ"/>
              <a:pPr>
                <a:defRPr/>
              </a:pPr>
              <a:t>‹#›</a:t>
            </a:fld>
            <a:endParaRPr lang="en-US" altLang="ar-IQ"/>
          </a:p>
        </p:txBody>
      </p:sp>
    </p:spTree>
    <p:extLst>
      <p:ext uri="{BB962C8B-B14F-4D97-AF65-F5344CB8AC3E}">
        <p14:creationId xmlns:p14="http://schemas.microsoft.com/office/powerpoint/2010/main" val="26238756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>
            <a:duotone>
              <a:schemeClr val="bg1"/>
              <a:srgbClr val="FFFFFF"/>
            </a:duotone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381000"/>
            <a:ext cx="8229600" cy="137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ar-IQ" smtClean="0"/>
              <a:t>Click to edit Master title style</a:t>
            </a:r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981200"/>
            <a:ext cx="82296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ar-IQ" smtClean="0"/>
              <a:t>Click to edit Master text styles</a:t>
            </a:r>
          </a:p>
          <a:p>
            <a:pPr lvl="1"/>
            <a:r>
              <a:rPr lang="en-US" altLang="ar-IQ" smtClean="0"/>
              <a:t>Second level</a:t>
            </a:r>
          </a:p>
          <a:p>
            <a:pPr lvl="2"/>
            <a:r>
              <a:rPr lang="en-US" altLang="ar-IQ" smtClean="0"/>
              <a:t>Third level</a:t>
            </a:r>
          </a:p>
          <a:p>
            <a:pPr lvl="3"/>
            <a:r>
              <a:rPr lang="en-US" altLang="ar-IQ" smtClean="0"/>
              <a:t>Fourth level</a:t>
            </a:r>
          </a:p>
          <a:p>
            <a:pPr lvl="4"/>
            <a:r>
              <a:rPr lang="en-US" altLang="ar-IQ" smtClean="0"/>
              <a:t>Fifth level</a:t>
            </a:r>
          </a:p>
        </p:txBody>
      </p:sp>
      <p:sp>
        <p:nvSpPr>
          <p:cNvPr id="3891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rtl="0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defRPr>
            </a:lvl1pPr>
          </a:lstStyle>
          <a:p>
            <a:pPr>
              <a:defRPr/>
            </a:pPr>
            <a:endParaRPr lang="en-US" altLang="ar-IQ"/>
          </a:p>
        </p:txBody>
      </p:sp>
      <p:sp>
        <p:nvSpPr>
          <p:cNvPr id="3891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rtl="0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defRPr>
            </a:lvl1pPr>
          </a:lstStyle>
          <a:p>
            <a:pPr>
              <a:defRPr/>
            </a:pPr>
            <a:endParaRPr lang="en-US" altLang="ar-IQ"/>
          </a:p>
        </p:txBody>
      </p:sp>
      <p:sp>
        <p:nvSpPr>
          <p:cNvPr id="3891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rtl="0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defRPr>
            </a:lvl1pPr>
          </a:lstStyle>
          <a:p>
            <a:pPr>
              <a:defRPr/>
            </a:pPr>
            <a:fld id="{045A8070-E809-4D8A-99CB-FA5AD32B428D}" type="slidenum">
              <a:rPr lang="ar-SA" altLang="ar-IQ"/>
              <a:pPr>
                <a:defRPr/>
              </a:pPr>
              <a:t>‹#›</a:t>
            </a:fld>
            <a:endParaRPr lang="en-US" altLang="ar-IQ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</p:sldLayoutIdLst>
  <p:txStyles>
    <p:titleStyle>
      <a:lvl1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rial" pitchFamily="34" charset="0"/>
        </a:defRPr>
      </a:lvl2pPr>
      <a:lvl3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rial" pitchFamily="34" charset="0"/>
        </a:defRPr>
      </a:lvl3pPr>
      <a:lvl4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rial" pitchFamily="34" charset="0"/>
        </a:defRPr>
      </a:lvl4pPr>
      <a:lvl5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rial" pitchFamily="34" charset="0"/>
        </a:defRPr>
      </a:lvl5pPr>
      <a:lvl6pPr marL="457200" algn="ctr" rtl="1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rial" pitchFamily="34" charset="0"/>
        </a:defRPr>
      </a:lvl6pPr>
      <a:lvl7pPr marL="914400" algn="ctr" rtl="1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rial" pitchFamily="34" charset="0"/>
        </a:defRPr>
      </a:lvl7pPr>
      <a:lvl8pPr marL="1371600" algn="ctr" rtl="1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rial" pitchFamily="34" charset="0"/>
        </a:defRPr>
      </a:lvl8pPr>
      <a:lvl9pPr marL="1828800" algn="ctr" rtl="1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rial" pitchFamily="34" charset="0"/>
        </a:defRPr>
      </a:lvl9pPr>
    </p:titleStyle>
    <p:bodyStyle>
      <a:lvl1pPr marL="342900" indent="-342900" algn="r" rtl="1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r" rtl="1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itchFamily="2" charset="2"/>
        <a:buChar char="n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2pPr>
      <a:lvl3pPr marL="1143000" indent="-228600" algn="r" rtl="1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3pPr>
      <a:lvl4pPr marL="1600200" indent="-228600" algn="r" rtl="1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4pPr>
      <a:lvl5pPr marL="2057400" indent="-228600" algn="r" rtl="1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5pPr>
      <a:lvl6pPr marL="2514600" indent="-228600" algn="r" rtl="1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6pPr>
      <a:lvl7pPr marL="2971800" indent="-228600" algn="r" rtl="1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7pPr>
      <a:lvl8pPr marL="3429000" indent="-228600" algn="r" rtl="1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8pPr>
      <a:lvl9pPr marL="3886200" indent="-228600" algn="r" rtl="1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9pPr>
    </p:bodyStyle>
    <p:otherStyle>
      <a:defPPr>
        <a:defRPr lang="ar-IQ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wma"/><Relationship Id="rId1" Type="http://schemas.microsoft.com/office/2007/relationships/media" Target="../media/media1.wma"/><Relationship Id="rId5" Type="http://schemas.openxmlformats.org/officeDocument/2006/relationships/image" Target="../media/image2.png"/><Relationship Id="rId4" Type="http://schemas.openxmlformats.org/officeDocument/2006/relationships/image" Target="../media/image42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46.png"/><Relationship Id="rId2" Type="http://schemas.openxmlformats.org/officeDocument/2006/relationships/audio" Target="../media/media2.wma"/><Relationship Id="rId1" Type="http://schemas.microsoft.com/office/2007/relationships/media" Target="../media/media2.wma"/><Relationship Id="rId6" Type="http://schemas.openxmlformats.org/officeDocument/2006/relationships/image" Target="../media/image45.png"/><Relationship Id="rId5" Type="http://schemas.openxmlformats.org/officeDocument/2006/relationships/image" Target="../media/image44.png"/><Relationship Id="rId4" Type="http://schemas.openxmlformats.org/officeDocument/2006/relationships/image" Target="../media/image4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3.wma"/><Relationship Id="rId1" Type="http://schemas.microsoft.com/office/2007/relationships/media" Target="../media/media3.wma"/><Relationship Id="rId5" Type="http://schemas.openxmlformats.org/officeDocument/2006/relationships/image" Target="../media/image2.png"/><Relationship Id="rId4" Type="http://schemas.openxmlformats.org/officeDocument/2006/relationships/image" Target="../media/image3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4.wma"/><Relationship Id="rId1" Type="http://schemas.microsoft.com/office/2007/relationships/media" Target="../media/media4.wma"/><Relationship Id="rId5" Type="http://schemas.openxmlformats.org/officeDocument/2006/relationships/image" Target="../media/image2.png"/><Relationship Id="rId4" Type="http://schemas.openxmlformats.org/officeDocument/2006/relationships/image" Target="../media/image5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5.wma"/><Relationship Id="rId1" Type="http://schemas.microsoft.com/office/2007/relationships/media" Target="../media/media5.wma"/><Relationship Id="rId5" Type="http://schemas.openxmlformats.org/officeDocument/2006/relationships/image" Target="../media/image2.png"/><Relationship Id="rId4" Type="http://schemas.openxmlformats.org/officeDocument/2006/relationships/image" Target="../media/image5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6.wma"/><Relationship Id="rId1" Type="http://schemas.microsoft.com/office/2007/relationships/media" Target="../media/media6.wma"/><Relationship Id="rId5" Type="http://schemas.openxmlformats.org/officeDocument/2006/relationships/image" Target="../media/image2.png"/><Relationship Id="rId4" Type="http://schemas.openxmlformats.org/officeDocument/2006/relationships/image" Target="../media/image3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7.wma"/><Relationship Id="rId1" Type="http://schemas.microsoft.com/office/2007/relationships/media" Target="../media/media7.wma"/><Relationship Id="rId5" Type="http://schemas.openxmlformats.org/officeDocument/2006/relationships/image" Target="../media/image2.png"/><Relationship Id="rId4" Type="http://schemas.openxmlformats.org/officeDocument/2006/relationships/image" Target="../media/image3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8.wma"/><Relationship Id="rId1" Type="http://schemas.microsoft.com/office/2007/relationships/media" Target="../media/media8.wma"/><Relationship Id="rId5" Type="http://schemas.openxmlformats.org/officeDocument/2006/relationships/image" Target="../media/image2.png"/><Relationship Id="rId4" Type="http://schemas.openxmlformats.org/officeDocument/2006/relationships/image" Target="../media/image5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 sz="quarter"/>
          </p:nvPr>
        </p:nvSpPr>
        <p:spPr>
          <a:xfrm>
            <a:off x="685800" y="609600"/>
            <a:ext cx="7772400" cy="1828800"/>
          </a:xfrm>
        </p:spPr>
        <p:txBody>
          <a:bodyPr/>
          <a:lstStyle/>
          <a:p>
            <a:r>
              <a:rPr lang="en-US" sz="7200" b="1" dirty="0" smtClean="0">
                <a:latin typeface="Andalus" pitchFamily="18" charset="-78"/>
                <a:cs typeface="Andalus" pitchFamily="18" charset="-78"/>
              </a:rPr>
              <a:t>Chapter One </a:t>
            </a:r>
            <a:endParaRPr lang="ar-IQ" sz="7200" b="1" dirty="0">
              <a:latin typeface="Andalus" pitchFamily="18" charset="-78"/>
              <a:cs typeface="Andalus" pitchFamily="18" charset="-78"/>
            </a:endParaRPr>
          </a:p>
        </p:txBody>
      </p:sp>
      <p:sp>
        <p:nvSpPr>
          <p:cNvPr id="3" name="عنوان فرعي 2"/>
          <p:cNvSpPr>
            <a:spLocks noGrp="1"/>
          </p:cNvSpPr>
          <p:nvPr>
            <p:ph type="subTitle" sz="quarter" idx="1"/>
          </p:nvPr>
        </p:nvSpPr>
        <p:spPr>
          <a:xfrm>
            <a:off x="1066800" y="2667000"/>
            <a:ext cx="7239000" cy="1752600"/>
          </a:xfrm>
        </p:spPr>
        <p:txBody>
          <a:bodyPr/>
          <a:lstStyle/>
          <a:p>
            <a:r>
              <a:rPr lang="en-US" sz="8800" b="1" dirty="0">
                <a:solidFill>
                  <a:schemeClr val="tx2"/>
                </a:solidFill>
                <a:latin typeface="Andalus" pitchFamily="18" charset="-78"/>
                <a:ea typeface="+mj-ea"/>
                <a:cs typeface="Andalus" pitchFamily="18" charset="-78"/>
              </a:rPr>
              <a:t>Infinite Series</a:t>
            </a:r>
            <a:endParaRPr lang="ar-IQ" sz="8800" b="1" dirty="0">
              <a:solidFill>
                <a:schemeClr val="tx2"/>
              </a:solidFill>
              <a:latin typeface="Andalus" pitchFamily="18" charset="-78"/>
              <a:ea typeface="+mj-ea"/>
              <a:cs typeface="Andalus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4551106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مستطيل 1"/>
              <p:cNvSpPr/>
              <p:nvPr/>
            </p:nvSpPr>
            <p:spPr>
              <a:xfrm>
                <a:off x="76200" y="25953"/>
                <a:ext cx="8991600" cy="652582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 rtl="0">
                  <a:lnSpc>
                    <a:spcPct val="150000"/>
                  </a:lnSpc>
                  <a:spcAft>
                    <a:spcPts val="1000"/>
                  </a:spcAft>
                </a:pPr>
                <a:r>
                  <a:rPr lang="en-US" sz="2400" b="1" dirty="0" smtClean="0">
                    <a:latin typeface="Times New Roman"/>
                    <a:ea typeface="Times New Roman"/>
                    <a:cs typeface="Arial"/>
                  </a:rPr>
                  <a:t>Absolute Convergence  </a:t>
                </a:r>
                <a:r>
                  <a:rPr lang="ar-IQ" sz="2400" b="1" dirty="0" smtClean="0">
                    <a:effectLst/>
                    <a:latin typeface="Calibri"/>
                    <a:ea typeface="Times New Roman"/>
                    <a:cs typeface="Times New Roman"/>
                  </a:rPr>
                  <a:t>التقارب المطلق                               </a:t>
                </a:r>
                <a:r>
                  <a:rPr lang="en-US" sz="2400" b="1" u="sng" dirty="0" smtClean="0">
                    <a:effectLst/>
                    <a:latin typeface="Times New Roman"/>
                    <a:ea typeface="Times New Roman"/>
                    <a:cs typeface="Arial"/>
                  </a:rPr>
                  <a:t>                </a:t>
                </a:r>
                <a:endParaRPr lang="en-US" sz="2400" dirty="0">
                  <a:effectLst/>
                  <a:latin typeface="Calibri"/>
                  <a:ea typeface="Times New Roman"/>
                  <a:cs typeface="Arial"/>
                </a:endParaRPr>
              </a:p>
              <a:p>
                <a:pPr>
                  <a:lnSpc>
                    <a:spcPct val="150000"/>
                  </a:lnSpc>
                  <a:spcAft>
                    <a:spcPts val="1000"/>
                  </a:spcAft>
                </a:pPr>
                <a:r>
                  <a:rPr lang="ar-IQ" dirty="0">
                    <a:effectLst/>
                    <a:latin typeface="Calibri"/>
                    <a:ea typeface="Times New Roman"/>
                    <a:cs typeface="Times New Roman"/>
                  </a:rPr>
                  <a:t>نقول عن المتسلسلة 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limLoc m:val="undOvr"/>
                        <m:subHide m:val="on"/>
                        <m:supHide m:val="on"/>
                        <m:ctrlPr>
                          <a:rPr lang="en-US" i="1">
                            <a:effectLst/>
                            <a:latin typeface="Cambria Math" panose="02040503050406030204" pitchFamily="18" charset="0"/>
                            <a:ea typeface="Times New Roman"/>
                            <a:cs typeface="Times New Roman"/>
                          </a:rPr>
                        </m:ctrlPr>
                      </m:naryPr>
                      <m:sub/>
                      <m:sup/>
                      <m:e>
                        <m:sSub>
                          <m:sSubPr>
                            <m:ctrlPr>
                              <a:rPr lang="en-US" i="1">
                                <a:effectLst/>
                                <a:latin typeface="Cambria Math" panose="02040503050406030204" pitchFamily="18" charset="0"/>
                                <a:ea typeface="Times New Roman"/>
                                <a:cs typeface="Times New Roman"/>
                              </a:rPr>
                            </m:ctrlPr>
                          </m:sSubPr>
                          <m:e>
                            <m:r>
                              <a:rPr lang="en-US" i="1">
                                <a:effectLst/>
                                <a:latin typeface="Cambria Math"/>
                                <a:ea typeface="Times New Roman"/>
                                <a:cs typeface="Times New Roman"/>
                              </a:rPr>
                              <m:t>𝑎</m:t>
                            </m:r>
                          </m:e>
                          <m:sub>
                            <m:r>
                              <a:rPr lang="en-US" i="1">
                                <a:effectLst/>
                                <a:latin typeface="Cambria Math"/>
                                <a:ea typeface="Times New Roman"/>
                                <a:cs typeface="Times New Roman"/>
                              </a:rPr>
                              <m:t>𝑛</m:t>
                            </m:r>
                          </m:sub>
                        </m:sSub>
                        <m:r>
                          <a:rPr lang="en-US" i="1"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  <m:t>=</m:t>
                        </m:r>
                        <m:sSub>
                          <m:sSubPr>
                            <m:ctrlPr>
                              <a:rPr lang="en-US" i="1">
                                <a:effectLst/>
                                <a:latin typeface="Cambria Math" panose="02040503050406030204" pitchFamily="18" charset="0"/>
                                <a:ea typeface="Times New Roman"/>
                                <a:cs typeface="Times New Roman"/>
                              </a:rPr>
                            </m:ctrlPr>
                          </m:sSubPr>
                          <m:e>
                            <m:r>
                              <a:rPr lang="en-US" i="1">
                                <a:effectLst/>
                                <a:latin typeface="Cambria Math"/>
                                <a:ea typeface="Times New Roman"/>
                                <a:cs typeface="Times New Roman"/>
                              </a:rPr>
                              <m:t>𝑎</m:t>
                            </m:r>
                          </m:e>
                          <m:sub>
                            <m:r>
                              <a:rPr lang="en-US" i="1">
                                <a:effectLst/>
                                <a:latin typeface="Cambria Math"/>
                                <a:ea typeface="Times New Roman"/>
                                <a:cs typeface="Times New Roman"/>
                              </a:rPr>
                              <m:t>1</m:t>
                            </m:r>
                          </m:sub>
                        </m:sSub>
                        <m:r>
                          <a:rPr lang="en-US" i="1"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  <m:t>+</m:t>
                        </m:r>
                        <m:sSub>
                          <m:sSubPr>
                            <m:ctrlPr>
                              <a:rPr lang="en-US" i="1">
                                <a:effectLst/>
                                <a:latin typeface="Cambria Math" panose="02040503050406030204" pitchFamily="18" charset="0"/>
                                <a:ea typeface="Times New Roman"/>
                                <a:cs typeface="Times New Roman"/>
                              </a:rPr>
                            </m:ctrlPr>
                          </m:sSubPr>
                          <m:e>
                            <m:r>
                              <a:rPr lang="en-US" i="1">
                                <a:effectLst/>
                                <a:latin typeface="Cambria Math"/>
                                <a:ea typeface="Times New Roman"/>
                                <a:cs typeface="Times New Roman"/>
                              </a:rPr>
                              <m:t>𝑎</m:t>
                            </m:r>
                          </m:e>
                          <m:sub>
                            <m:r>
                              <a:rPr lang="en-US" i="1">
                                <a:effectLst/>
                                <a:latin typeface="Cambria Math"/>
                                <a:ea typeface="Times New Roman"/>
                                <a:cs typeface="Times New Roman"/>
                              </a:rPr>
                              <m:t>2</m:t>
                            </m:r>
                          </m:sub>
                        </m:sSub>
                        <m:r>
                          <a:rPr lang="en-US" i="1"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  <m:t>+…+</m:t>
                        </m:r>
                        <m:sSub>
                          <m:sSubPr>
                            <m:ctrlPr>
                              <a:rPr lang="en-US" i="1">
                                <a:effectLst/>
                                <a:latin typeface="Cambria Math" panose="02040503050406030204" pitchFamily="18" charset="0"/>
                                <a:ea typeface="Times New Roman"/>
                                <a:cs typeface="Times New Roman"/>
                              </a:rPr>
                            </m:ctrlPr>
                          </m:sSubPr>
                          <m:e>
                            <m:r>
                              <a:rPr lang="en-US" i="1">
                                <a:effectLst/>
                                <a:latin typeface="Cambria Math"/>
                                <a:ea typeface="Times New Roman"/>
                                <a:cs typeface="Times New Roman"/>
                              </a:rPr>
                              <m:t>𝑎</m:t>
                            </m:r>
                          </m:e>
                          <m:sub>
                            <m:r>
                              <a:rPr lang="en-US" i="1">
                                <a:effectLst/>
                                <a:latin typeface="Cambria Math"/>
                                <a:ea typeface="Times New Roman"/>
                                <a:cs typeface="Times New Roman"/>
                              </a:rPr>
                              <m:t>𝑛</m:t>
                            </m:r>
                          </m:sub>
                        </m:sSub>
                        <m:r>
                          <a:rPr lang="en-US" i="1"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  <m:t>+…</m:t>
                        </m:r>
                      </m:e>
                    </m:nary>
                  </m:oMath>
                </a14:m>
                <a:r>
                  <a:rPr lang="ar-IQ" dirty="0">
                    <a:effectLst/>
                    <a:latin typeface="Calibri"/>
                    <a:ea typeface="Times New Roman"/>
                    <a:cs typeface="Times New Roman"/>
                  </a:rPr>
                  <a:t> ذات الحدود المختلفة (موجبة سالبة ) بانها متقاربة تقريباً مطلقاً اذا كانت متقاربة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limLoc m:val="undOvr"/>
                        <m:subHide m:val="on"/>
                        <m:supHide m:val="on"/>
                        <m:ctrlPr>
                          <a:rPr lang="en-US" i="1">
                            <a:effectLst/>
                            <a:latin typeface="Cambria Math" panose="02040503050406030204" pitchFamily="18" charset="0"/>
                            <a:ea typeface="Times New Roman"/>
                            <a:cs typeface="Times New Roman"/>
                          </a:rPr>
                        </m:ctrlPr>
                      </m:naryPr>
                      <m:sub/>
                      <m:sup/>
                      <m:e>
                        <m:sSub>
                          <m:sSubPr>
                            <m:ctrlPr>
                              <a:rPr lang="en-US" i="1">
                                <a:effectLst/>
                                <a:latin typeface="Cambria Math" panose="02040503050406030204" pitchFamily="18" charset="0"/>
                                <a:ea typeface="Times New Roman"/>
                                <a:cs typeface="Times New Roman"/>
                              </a:rPr>
                            </m:ctrlPr>
                          </m:sSubPr>
                          <m:e>
                            <m:r>
                              <a:rPr lang="en-US" i="1">
                                <a:effectLst/>
                                <a:latin typeface="Cambria Math"/>
                                <a:ea typeface="Times New Roman"/>
                                <a:cs typeface="Times New Roman"/>
                              </a:rPr>
                              <m:t>|</m:t>
                            </m:r>
                            <m:r>
                              <a:rPr lang="en-US" i="1">
                                <a:effectLst/>
                                <a:latin typeface="Cambria Math"/>
                                <a:ea typeface="Times New Roman"/>
                                <a:cs typeface="Times New Roman"/>
                              </a:rPr>
                              <m:t>𝑎</m:t>
                            </m:r>
                          </m:e>
                          <m:sub>
                            <m:r>
                              <a:rPr lang="en-US" i="1">
                                <a:effectLst/>
                                <a:latin typeface="Cambria Math"/>
                                <a:ea typeface="Times New Roman"/>
                                <a:cs typeface="Times New Roman"/>
                              </a:rPr>
                              <m:t>𝑛</m:t>
                            </m:r>
                          </m:sub>
                        </m:sSub>
                        <m:r>
                          <a:rPr lang="en-US" i="1"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  <m:t>|=|</m:t>
                        </m:r>
                        <m:sSub>
                          <m:sSubPr>
                            <m:ctrlPr>
                              <a:rPr lang="en-US" i="1">
                                <a:effectLst/>
                                <a:latin typeface="Cambria Math" panose="02040503050406030204" pitchFamily="18" charset="0"/>
                                <a:ea typeface="Times New Roman"/>
                                <a:cs typeface="Times New Roman"/>
                              </a:rPr>
                            </m:ctrlPr>
                          </m:sSubPr>
                          <m:e>
                            <m:r>
                              <a:rPr lang="en-US" i="1">
                                <a:effectLst/>
                                <a:latin typeface="Cambria Math"/>
                                <a:ea typeface="Times New Roman"/>
                                <a:cs typeface="Times New Roman"/>
                              </a:rPr>
                              <m:t>𝑎</m:t>
                            </m:r>
                          </m:e>
                          <m:sub>
                            <m:r>
                              <a:rPr lang="en-US" i="1">
                                <a:effectLst/>
                                <a:latin typeface="Cambria Math"/>
                                <a:ea typeface="Times New Roman"/>
                                <a:cs typeface="Times New Roman"/>
                              </a:rPr>
                              <m:t>1</m:t>
                            </m:r>
                          </m:sub>
                        </m:sSub>
                        <m:r>
                          <a:rPr lang="en-US" i="1"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  <m:t>|+|</m:t>
                        </m:r>
                        <m:sSub>
                          <m:sSubPr>
                            <m:ctrlPr>
                              <a:rPr lang="en-US" i="1">
                                <a:effectLst/>
                                <a:latin typeface="Cambria Math" panose="02040503050406030204" pitchFamily="18" charset="0"/>
                                <a:ea typeface="Times New Roman"/>
                                <a:cs typeface="Times New Roman"/>
                              </a:rPr>
                            </m:ctrlPr>
                          </m:sSubPr>
                          <m:e>
                            <m:r>
                              <a:rPr lang="en-US" i="1">
                                <a:effectLst/>
                                <a:latin typeface="Cambria Math"/>
                                <a:ea typeface="Times New Roman"/>
                                <a:cs typeface="Times New Roman"/>
                              </a:rPr>
                              <m:t>𝑎</m:t>
                            </m:r>
                          </m:e>
                          <m:sub>
                            <m:r>
                              <a:rPr lang="en-US" i="1">
                                <a:effectLst/>
                                <a:latin typeface="Cambria Math"/>
                                <a:ea typeface="Times New Roman"/>
                                <a:cs typeface="Times New Roman"/>
                              </a:rPr>
                              <m:t>2</m:t>
                            </m:r>
                          </m:sub>
                        </m:sSub>
                        <m:r>
                          <a:rPr lang="en-US" i="1"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  <m:t>|+…+|</m:t>
                        </m:r>
                        <m:sSub>
                          <m:sSubPr>
                            <m:ctrlPr>
                              <a:rPr lang="en-US" i="1">
                                <a:effectLst/>
                                <a:latin typeface="Cambria Math" panose="02040503050406030204" pitchFamily="18" charset="0"/>
                                <a:ea typeface="Times New Roman"/>
                                <a:cs typeface="Times New Roman"/>
                              </a:rPr>
                            </m:ctrlPr>
                          </m:sSubPr>
                          <m:e>
                            <m:r>
                              <a:rPr lang="en-US" i="1">
                                <a:effectLst/>
                                <a:latin typeface="Cambria Math"/>
                                <a:ea typeface="Times New Roman"/>
                                <a:cs typeface="Times New Roman"/>
                              </a:rPr>
                              <m:t>𝑎</m:t>
                            </m:r>
                          </m:e>
                          <m:sub>
                            <m:r>
                              <a:rPr lang="en-US" i="1">
                                <a:effectLst/>
                                <a:latin typeface="Cambria Math"/>
                                <a:ea typeface="Times New Roman"/>
                                <a:cs typeface="Times New Roman"/>
                              </a:rPr>
                              <m:t>𝑛</m:t>
                            </m:r>
                          </m:sub>
                        </m:sSub>
                        <m:r>
                          <a:rPr lang="en-US" i="1"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  <m:t>|+…</m:t>
                        </m:r>
                      </m:e>
                    </m:nary>
                  </m:oMath>
                </a14:m>
                <a:endParaRPr lang="en-US" dirty="0">
                  <a:effectLst/>
                  <a:latin typeface="Calibri"/>
                  <a:ea typeface="Times New Roman"/>
                  <a:cs typeface="Arial"/>
                </a:endParaRPr>
              </a:p>
              <a:p>
                <a:pPr marL="342900" lvl="0" indent="-342900">
                  <a:lnSpc>
                    <a:spcPct val="150000"/>
                  </a:lnSpc>
                  <a:spcAft>
                    <a:spcPts val="0"/>
                  </a:spcAft>
                  <a:buFont typeface="Symbol"/>
                  <a:buChar char=""/>
                </a:pPr>
                <a:r>
                  <a:rPr lang="ar-IQ" dirty="0">
                    <a:effectLst/>
                    <a:latin typeface="Calibri"/>
                    <a:ea typeface="Times New Roman"/>
                    <a:cs typeface="Times New Roman"/>
                  </a:rPr>
                  <a:t>كل متسلسلة متقاربة تقريباً مطلقاً تكون متقاربة </a:t>
                </a:r>
                <a:endParaRPr lang="en-US" dirty="0">
                  <a:effectLst/>
                  <a:latin typeface="Calibri"/>
                  <a:ea typeface="Times New Roman"/>
                  <a:cs typeface="Arial"/>
                </a:endParaRPr>
              </a:p>
              <a:p>
                <a:pPr marL="342900" lvl="0" indent="-342900">
                  <a:lnSpc>
                    <a:spcPct val="150000"/>
                  </a:lnSpc>
                  <a:spcAft>
                    <a:spcPts val="1000"/>
                  </a:spcAft>
                  <a:buFont typeface="Symbol"/>
                  <a:buChar char=""/>
                </a:pPr>
                <a:r>
                  <a:rPr lang="ar-IQ" dirty="0">
                    <a:effectLst/>
                    <a:latin typeface="Calibri"/>
                    <a:ea typeface="Times New Roman"/>
                    <a:cs typeface="Times New Roman"/>
                  </a:rPr>
                  <a:t>كل متسلسلة موجبة متقاربة تكون متقاربة تقريباً مطلقاً اذا كانت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limLoc m:val="undOvr"/>
                        <m:subHide m:val="on"/>
                        <m:supHide m:val="on"/>
                        <m:ctrlPr>
                          <a:rPr lang="en-US" i="1">
                            <a:effectLst/>
                            <a:latin typeface="Cambria Math" panose="02040503050406030204" pitchFamily="18" charset="0"/>
                            <a:ea typeface="Times New Roman"/>
                            <a:cs typeface="Times New Roman"/>
                          </a:rPr>
                        </m:ctrlPr>
                      </m:naryPr>
                      <m:sub/>
                      <m:sup/>
                      <m:e>
                        <m:sSub>
                          <m:sSubPr>
                            <m:ctrlPr>
                              <a:rPr lang="en-US" i="1">
                                <a:effectLst/>
                                <a:latin typeface="Cambria Math" panose="02040503050406030204" pitchFamily="18" charset="0"/>
                                <a:ea typeface="Times New Roman"/>
                                <a:cs typeface="Times New Roman"/>
                              </a:rPr>
                            </m:ctrlPr>
                          </m:sSubPr>
                          <m:e>
                            <m:r>
                              <a:rPr lang="en-US" i="1">
                                <a:effectLst/>
                                <a:latin typeface="Cambria Math"/>
                                <a:ea typeface="Times New Roman"/>
                                <a:cs typeface="Times New Roman"/>
                              </a:rPr>
                              <m:t>𝑎</m:t>
                            </m:r>
                          </m:e>
                          <m:sub>
                            <m:r>
                              <a:rPr lang="en-US" i="1">
                                <a:effectLst/>
                                <a:latin typeface="Cambria Math"/>
                                <a:ea typeface="Times New Roman"/>
                                <a:cs typeface="Times New Roman"/>
                              </a:rPr>
                              <m:t>𝑛</m:t>
                            </m:r>
                          </m:sub>
                        </m:sSub>
                      </m:e>
                    </m:nary>
                    <m:r>
                      <a:rPr lang="en-US">
                        <a:effectLst/>
                        <a:latin typeface="Cambria Math"/>
                        <a:ea typeface="Times New Roman"/>
                        <a:cs typeface="Times New Roman"/>
                      </a:rPr>
                      <m:t> </m:t>
                    </m:r>
                  </m:oMath>
                </a14:m>
                <a:r>
                  <a:rPr lang="ar-IQ" dirty="0">
                    <a:effectLst/>
                    <a:latin typeface="Calibri"/>
                    <a:ea typeface="Times New Roman"/>
                    <a:cs typeface="Times New Roman"/>
                  </a:rPr>
                  <a:t> متباعدة  فان طلق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limLoc m:val="undOvr"/>
                        <m:subHide m:val="on"/>
                        <m:supHide m:val="on"/>
                        <m:ctrlPr>
                          <a:rPr lang="en-US" i="1">
                            <a:effectLst/>
                            <a:latin typeface="Cambria Math" panose="02040503050406030204" pitchFamily="18" charset="0"/>
                            <a:ea typeface="Times New Roman"/>
                            <a:cs typeface="Times New Roman"/>
                          </a:rPr>
                        </m:ctrlPr>
                      </m:naryPr>
                      <m:sub/>
                      <m:sup/>
                      <m:e>
                        <m:sSub>
                          <m:sSubPr>
                            <m:ctrlPr>
                              <a:rPr lang="en-US" i="1">
                                <a:effectLst/>
                                <a:latin typeface="Cambria Math" panose="02040503050406030204" pitchFamily="18" charset="0"/>
                                <a:ea typeface="Times New Roman"/>
                                <a:cs typeface="Times New Roman"/>
                              </a:rPr>
                            </m:ctrlPr>
                          </m:sSubPr>
                          <m:e>
                            <m:r>
                              <a:rPr lang="en-US" i="1">
                                <a:effectLst/>
                                <a:latin typeface="Cambria Math"/>
                                <a:ea typeface="Times New Roman"/>
                                <a:cs typeface="Times New Roman"/>
                              </a:rPr>
                              <m:t>|</m:t>
                            </m:r>
                            <m:r>
                              <a:rPr lang="en-US" i="1">
                                <a:effectLst/>
                                <a:latin typeface="Cambria Math"/>
                                <a:ea typeface="Times New Roman"/>
                                <a:cs typeface="Times New Roman"/>
                              </a:rPr>
                              <m:t>𝑎</m:t>
                            </m:r>
                          </m:e>
                          <m:sub>
                            <m:r>
                              <a:rPr lang="en-US" i="1">
                                <a:effectLst/>
                                <a:latin typeface="Cambria Math"/>
                                <a:ea typeface="Times New Roman"/>
                                <a:cs typeface="Times New Roman"/>
                              </a:rPr>
                              <m:t>𝑛</m:t>
                            </m:r>
                          </m:sub>
                        </m:sSub>
                        <m:r>
                          <a:rPr lang="en-US" i="1"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  <m:t>|</m:t>
                        </m:r>
                      </m:e>
                    </m:nary>
                  </m:oMath>
                </a14:m>
                <a:r>
                  <a:rPr lang="ar-IQ" dirty="0">
                    <a:effectLst/>
                    <a:latin typeface="Calibri"/>
                    <a:ea typeface="Times New Roman"/>
                    <a:cs typeface="Times New Roman"/>
                  </a:rPr>
                  <a:t> متباعدة كذلك</a:t>
                </a:r>
                <a:endParaRPr lang="en-US" dirty="0">
                  <a:effectLst/>
                  <a:latin typeface="Calibri"/>
                  <a:ea typeface="Times New Roman"/>
                  <a:cs typeface="Arial"/>
                </a:endParaRPr>
              </a:p>
              <a:p>
                <a:pPr algn="l" rtl="0"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en-US" i="1" u="sng" dirty="0">
                    <a:effectLst/>
                    <a:latin typeface="Times New Roman"/>
                    <a:ea typeface="Times New Roman"/>
                    <a:cs typeface="Arial"/>
                  </a:rPr>
                  <a:t>Example 10:</a:t>
                </a:r>
                <a:r>
                  <a:rPr lang="en-US" dirty="0">
                    <a:effectLst/>
                    <a:latin typeface="Times New Roman"/>
                    <a:ea typeface="Times New Roman"/>
                    <a:cs typeface="Arial"/>
                  </a:rPr>
                  <a:t>  determine whether the following  series converge or Absolutely </a:t>
                </a:r>
                <a:endParaRPr lang="en-US" dirty="0">
                  <a:effectLst/>
                  <a:latin typeface="Calibri"/>
                  <a:ea typeface="Times New Roman"/>
                  <a:cs typeface="Arial"/>
                </a:endParaRPr>
              </a:p>
              <a:p>
                <a:pPr algn="l" rtl="0">
                  <a:lnSpc>
                    <a:spcPct val="115000"/>
                  </a:lnSpc>
                  <a:spcAft>
                    <a:spcPts val="100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i="1">
                              <a:effectLst/>
                              <a:latin typeface="Cambria Math" panose="02040503050406030204" pitchFamily="18" charset="0"/>
                              <a:ea typeface="Times New Roman"/>
                              <a:cs typeface="Times New Roman"/>
                            </a:rPr>
                          </m:ctrlPr>
                        </m:dPr>
                        <m:e>
                          <m:r>
                            <a:rPr lang="en-US" i="1">
                              <a:effectLst/>
                              <a:latin typeface="Cambria Math"/>
                              <a:ea typeface="Times New Roman"/>
                              <a:cs typeface="Times New Roman"/>
                            </a:rPr>
                            <m:t>1</m:t>
                          </m:r>
                        </m:e>
                      </m:d>
                      <m:r>
                        <a:rPr lang="en-US" i="1">
                          <a:effectLst/>
                          <a:latin typeface="Cambria Math"/>
                          <a:ea typeface="Times New Roman"/>
                          <a:cs typeface="Times New Roman"/>
                        </a:rPr>
                        <m:t>   </m:t>
                      </m:r>
                      <m:r>
                        <a:rPr lang="en-US" i="1">
                          <a:effectLst/>
                          <a:latin typeface="Cambria Math"/>
                          <a:ea typeface="Times New Roman"/>
                          <a:cs typeface="Times New Roman"/>
                        </a:rPr>
                        <m:t>1</m:t>
                      </m:r>
                      <m:r>
                        <a:rPr lang="en-US" i="1">
                          <a:effectLst/>
                          <a:latin typeface="Cambria Math"/>
                          <a:ea typeface="Times New Roman"/>
                          <a:cs typeface="Times New Roman"/>
                        </a:rPr>
                        <m:t>−</m:t>
                      </m:r>
                      <m:f>
                        <m:fPr>
                          <m:ctrlPr>
                            <a:rPr lang="en-US" i="1">
                              <a:effectLst/>
                              <a:latin typeface="Cambria Math" panose="02040503050406030204" pitchFamily="18" charset="0"/>
                              <a:ea typeface="Times New Roman"/>
                              <a:cs typeface="Times New Roman"/>
                            </a:rPr>
                          </m:ctrlPr>
                        </m:fPr>
                        <m:num>
                          <m:r>
                            <a:rPr lang="en-US" i="1">
                              <a:effectLst/>
                              <a:latin typeface="Cambria Math"/>
                              <a:ea typeface="Times New Roman"/>
                              <a:cs typeface="Times New Roman"/>
                            </a:rPr>
                            <m:t>1</m:t>
                          </m:r>
                        </m:num>
                        <m:den>
                          <m:r>
                            <a:rPr lang="en-US" i="1">
                              <a:effectLst/>
                              <a:latin typeface="Cambria Math"/>
                              <a:ea typeface="Times New Roman"/>
                              <a:cs typeface="Times New Roman"/>
                            </a:rPr>
                            <m:t>2</m:t>
                          </m:r>
                        </m:den>
                      </m:f>
                      <m:r>
                        <a:rPr lang="en-US" i="1">
                          <a:effectLst/>
                          <a:latin typeface="Cambria Math"/>
                          <a:ea typeface="Times New Roman"/>
                          <a:cs typeface="Times New Roman"/>
                        </a:rPr>
                        <m:t>−</m:t>
                      </m:r>
                      <m:f>
                        <m:fPr>
                          <m:ctrlPr>
                            <a:rPr lang="en-US" i="1">
                              <a:effectLst/>
                              <a:latin typeface="Cambria Math" panose="02040503050406030204" pitchFamily="18" charset="0"/>
                              <a:ea typeface="Times New Roman"/>
                              <a:cs typeface="Times New Roman"/>
                            </a:rPr>
                          </m:ctrlPr>
                        </m:fPr>
                        <m:num>
                          <m:r>
                            <a:rPr lang="en-US" i="1">
                              <a:effectLst/>
                              <a:latin typeface="Cambria Math"/>
                              <a:ea typeface="Times New Roman"/>
                              <a:cs typeface="Times New Roman"/>
                            </a:rPr>
                            <m:t>1</m:t>
                          </m:r>
                        </m:num>
                        <m:den>
                          <m:sSup>
                            <m:sSupPr>
                              <m:ctrlPr>
                                <a:rPr lang="en-US" i="1">
                                  <a:effectLst/>
                                  <a:latin typeface="Cambria Math" panose="02040503050406030204" pitchFamily="18" charset="0"/>
                                  <a:ea typeface="Times New Roman"/>
                                  <a:cs typeface="Times New Roman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effectLst/>
                                  <a:latin typeface="Cambria Math"/>
                                  <a:ea typeface="Times New Roman"/>
                                  <a:cs typeface="Times New Roman"/>
                                </a:rPr>
                                <m:t>2</m:t>
                              </m:r>
                            </m:e>
                            <m:sup>
                              <m:r>
                                <a:rPr lang="en-US" i="1">
                                  <a:effectLst/>
                                  <a:latin typeface="Cambria Math"/>
                                  <a:ea typeface="Times New Roman"/>
                                  <a:cs typeface="Times New Roman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en-US" i="1">
                          <a:effectLst/>
                          <a:latin typeface="Cambria Math"/>
                          <a:ea typeface="Times New Roman"/>
                          <a:cs typeface="Times New Roman"/>
                        </a:rPr>
                        <m:t>+</m:t>
                      </m:r>
                      <m:f>
                        <m:fPr>
                          <m:ctrlPr>
                            <a:rPr lang="en-US" i="1">
                              <a:effectLst/>
                              <a:latin typeface="Cambria Math" panose="02040503050406030204" pitchFamily="18" charset="0"/>
                              <a:ea typeface="Times New Roman"/>
                              <a:cs typeface="Times New Roman"/>
                            </a:rPr>
                          </m:ctrlPr>
                        </m:fPr>
                        <m:num>
                          <m:r>
                            <a:rPr lang="en-US" i="1">
                              <a:effectLst/>
                              <a:latin typeface="Cambria Math"/>
                              <a:ea typeface="Times New Roman"/>
                              <a:cs typeface="Times New Roman"/>
                            </a:rPr>
                            <m:t>1</m:t>
                          </m:r>
                        </m:num>
                        <m:den>
                          <m:sSup>
                            <m:sSupPr>
                              <m:ctrlPr>
                                <a:rPr lang="en-US" i="1">
                                  <a:effectLst/>
                                  <a:latin typeface="Cambria Math" panose="02040503050406030204" pitchFamily="18" charset="0"/>
                                  <a:ea typeface="Times New Roman"/>
                                  <a:cs typeface="Times New Roman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effectLst/>
                                  <a:latin typeface="Cambria Math"/>
                                  <a:ea typeface="Times New Roman"/>
                                  <a:cs typeface="Times New Roman"/>
                                </a:rPr>
                                <m:t>2</m:t>
                              </m:r>
                            </m:e>
                            <m:sup>
                              <m:r>
                                <a:rPr lang="en-US" i="1">
                                  <a:effectLst/>
                                  <a:latin typeface="Cambria Math"/>
                                  <a:ea typeface="Times New Roman"/>
                                  <a:cs typeface="Times New Roman"/>
                                </a:rPr>
                                <m:t>3</m:t>
                              </m:r>
                            </m:sup>
                          </m:sSup>
                        </m:den>
                      </m:f>
                      <m:r>
                        <a:rPr lang="en-US" i="1">
                          <a:effectLst/>
                          <a:latin typeface="Cambria Math"/>
                          <a:ea typeface="Times New Roman"/>
                          <a:cs typeface="Times New Roman"/>
                        </a:rPr>
                        <m:t>+</m:t>
                      </m:r>
                      <m:f>
                        <m:fPr>
                          <m:ctrlPr>
                            <a:rPr lang="en-US" i="1">
                              <a:effectLst/>
                              <a:latin typeface="Cambria Math" panose="02040503050406030204" pitchFamily="18" charset="0"/>
                              <a:ea typeface="Times New Roman"/>
                              <a:cs typeface="Times New Roman"/>
                            </a:rPr>
                          </m:ctrlPr>
                        </m:fPr>
                        <m:num>
                          <m:r>
                            <a:rPr lang="en-US" i="1">
                              <a:effectLst/>
                              <a:latin typeface="Cambria Math"/>
                              <a:ea typeface="Times New Roman"/>
                              <a:cs typeface="Times New Roman"/>
                            </a:rPr>
                            <m:t>1</m:t>
                          </m:r>
                        </m:num>
                        <m:den>
                          <m:sSup>
                            <m:sSupPr>
                              <m:ctrlPr>
                                <a:rPr lang="en-US" i="1">
                                  <a:effectLst/>
                                  <a:latin typeface="Cambria Math" panose="02040503050406030204" pitchFamily="18" charset="0"/>
                                  <a:ea typeface="Times New Roman"/>
                                  <a:cs typeface="Times New Roman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effectLst/>
                                  <a:latin typeface="Cambria Math"/>
                                  <a:ea typeface="Times New Roman"/>
                                  <a:cs typeface="Times New Roman"/>
                                </a:rPr>
                                <m:t>2</m:t>
                              </m:r>
                            </m:e>
                            <m:sup>
                              <m:r>
                                <a:rPr lang="en-US" i="1">
                                  <a:effectLst/>
                                  <a:latin typeface="Cambria Math"/>
                                  <a:ea typeface="Times New Roman"/>
                                  <a:cs typeface="Times New Roman"/>
                                </a:rPr>
                                <m:t>4</m:t>
                              </m:r>
                            </m:sup>
                          </m:sSup>
                        </m:den>
                      </m:f>
                      <m:r>
                        <a:rPr lang="en-US" i="1">
                          <a:effectLst/>
                          <a:latin typeface="Cambria Math"/>
                          <a:ea typeface="Times New Roman"/>
                          <a:cs typeface="Times New Roman"/>
                        </a:rPr>
                        <m:t>−</m:t>
                      </m:r>
                      <m:f>
                        <m:fPr>
                          <m:ctrlPr>
                            <a:rPr lang="en-US" i="1">
                              <a:effectLst/>
                              <a:latin typeface="Cambria Math" panose="02040503050406030204" pitchFamily="18" charset="0"/>
                              <a:ea typeface="Times New Roman"/>
                              <a:cs typeface="Times New Roman"/>
                            </a:rPr>
                          </m:ctrlPr>
                        </m:fPr>
                        <m:num>
                          <m:r>
                            <a:rPr lang="en-US" i="1">
                              <a:effectLst/>
                              <a:latin typeface="Cambria Math"/>
                              <a:ea typeface="Times New Roman"/>
                              <a:cs typeface="Times New Roman"/>
                            </a:rPr>
                            <m:t>1</m:t>
                          </m:r>
                        </m:num>
                        <m:den>
                          <m:sSup>
                            <m:sSupPr>
                              <m:ctrlPr>
                                <a:rPr lang="en-US" i="1">
                                  <a:effectLst/>
                                  <a:latin typeface="Cambria Math" panose="02040503050406030204" pitchFamily="18" charset="0"/>
                                  <a:ea typeface="Times New Roman"/>
                                  <a:cs typeface="Times New Roman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effectLst/>
                                  <a:latin typeface="Cambria Math"/>
                                  <a:ea typeface="Times New Roman"/>
                                  <a:cs typeface="Times New Roman"/>
                                </a:rPr>
                                <m:t>2</m:t>
                              </m:r>
                            </m:e>
                            <m:sup>
                              <m:r>
                                <a:rPr lang="en-US" i="1">
                                  <a:effectLst/>
                                  <a:latin typeface="Cambria Math"/>
                                  <a:ea typeface="Times New Roman"/>
                                  <a:cs typeface="Times New Roman"/>
                                </a:rPr>
                                <m:t>5</m:t>
                              </m:r>
                            </m:sup>
                          </m:sSup>
                        </m:den>
                      </m:f>
                      <m:r>
                        <a:rPr lang="en-US" i="1">
                          <a:effectLst/>
                          <a:latin typeface="Cambria Math"/>
                          <a:ea typeface="Times New Roman"/>
                          <a:cs typeface="Times New Roman"/>
                        </a:rPr>
                        <m:t>−</m:t>
                      </m:r>
                      <m:f>
                        <m:fPr>
                          <m:ctrlPr>
                            <a:rPr lang="en-US" i="1">
                              <a:effectLst/>
                              <a:latin typeface="Cambria Math" panose="02040503050406030204" pitchFamily="18" charset="0"/>
                              <a:ea typeface="Times New Roman"/>
                              <a:cs typeface="Times New Roman"/>
                            </a:rPr>
                          </m:ctrlPr>
                        </m:fPr>
                        <m:num>
                          <m:r>
                            <a:rPr lang="en-US" i="1">
                              <a:effectLst/>
                              <a:latin typeface="Cambria Math"/>
                              <a:ea typeface="Times New Roman"/>
                              <a:cs typeface="Times New Roman"/>
                            </a:rPr>
                            <m:t>1</m:t>
                          </m:r>
                        </m:num>
                        <m:den>
                          <m:sSup>
                            <m:sSupPr>
                              <m:ctrlPr>
                                <a:rPr lang="en-US" i="1">
                                  <a:effectLst/>
                                  <a:latin typeface="Cambria Math" panose="02040503050406030204" pitchFamily="18" charset="0"/>
                                  <a:ea typeface="Times New Roman"/>
                                  <a:cs typeface="Times New Roman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effectLst/>
                                  <a:latin typeface="Cambria Math"/>
                                  <a:ea typeface="Times New Roman"/>
                                  <a:cs typeface="Times New Roman"/>
                                </a:rPr>
                                <m:t>2</m:t>
                              </m:r>
                            </m:e>
                            <m:sup>
                              <m:r>
                                <a:rPr lang="en-US" i="1">
                                  <a:effectLst/>
                                  <a:latin typeface="Cambria Math"/>
                                  <a:ea typeface="Times New Roman"/>
                                  <a:cs typeface="Times New Roman"/>
                                </a:rPr>
                                <m:t>6</m:t>
                              </m:r>
                            </m:sup>
                          </m:sSup>
                        </m:den>
                      </m:f>
                      <m:r>
                        <a:rPr lang="en-US" i="1">
                          <a:effectLst/>
                          <a:latin typeface="Cambria Math"/>
                          <a:ea typeface="Times New Roman"/>
                          <a:cs typeface="Times New Roman"/>
                        </a:rPr>
                        <m:t>+…</m:t>
                      </m:r>
                    </m:oMath>
                  </m:oMathPara>
                </a14:m>
                <a:endParaRPr lang="en-US" dirty="0">
                  <a:effectLst/>
                  <a:latin typeface="Calibri"/>
                  <a:ea typeface="Times New Roman"/>
                  <a:cs typeface="Arial"/>
                </a:endParaRPr>
              </a:p>
              <a:p>
                <a:pPr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ar-IQ" dirty="0" smtClean="0">
                    <a:effectLst/>
                    <a:latin typeface="Calibri"/>
                    <a:ea typeface="Times New Roman"/>
                    <a:cs typeface="Times New Roman"/>
                  </a:rPr>
                  <a:t>نأخذ </a:t>
                </a:r>
                <a:r>
                  <a:rPr lang="ar-IQ" dirty="0">
                    <a:effectLst/>
                    <a:latin typeface="Calibri"/>
                    <a:ea typeface="Times New Roman"/>
                    <a:cs typeface="Times New Roman"/>
                  </a:rPr>
                  <a:t>القيم المطلقة للمتسلسلة الاصلية </a:t>
                </a:r>
                <a:endParaRPr lang="en-US" dirty="0">
                  <a:effectLst/>
                  <a:latin typeface="Calibri"/>
                  <a:ea typeface="Times New Roman"/>
                  <a:cs typeface="Arial"/>
                </a:endParaRPr>
              </a:p>
              <a:p>
                <a:pPr>
                  <a:lnSpc>
                    <a:spcPct val="115000"/>
                  </a:lnSpc>
                  <a:spcAft>
                    <a:spcPts val="100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i="1">
                          <a:effectLst/>
                          <a:latin typeface="Cambria Math"/>
                          <a:ea typeface="Times New Roman"/>
                          <a:cs typeface="Times New Roman"/>
                        </a:rPr>
                        <m:t>  </m:t>
                      </m:r>
                      <m:r>
                        <a:rPr lang="en-US" i="1">
                          <a:effectLst/>
                          <a:latin typeface="Cambria Math"/>
                          <a:ea typeface="Times New Roman"/>
                          <a:cs typeface="Times New Roman"/>
                        </a:rPr>
                        <m:t>1</m:t>
                      </m:r>
                      <m:r>
                        <a:rPr lang="en-US" i="1">
                          <a:effectLst/>
                          <a:latin typeface="Cambria Math"/>
                          <a:ea typeface="Times New Roman"/>
                          <a:cs typeface="Times New Roman"/>
                        </a:rPr>
                        <m:t>+</m:t>
                      </m:r>
                      <m:f>
                        <m:fPr>
                          <m:ctrlPr>
                            <a:rPr lang="en-US" i="1">
                              <a:effectLst/>
                              <a:latin typeface="Cambria Math" panose="02040503050406030204" pitchFamily="18" charset="0"/>
                              <a:ea typeface="Times New Roman"/>
                              <a:cs typeface="Times New Roman"/>
                            </a:rPr>
                          </m:ctrlPr>
                        </m:fPr>
                        <m:num>
                          <m:r>
                            <a:rPr lang="en-US" i="1">
                              <a:effectLst/>
                              <a:latin typeface="Cambria Math"/>
                              <a:ea typeface="Times New Roman"/>
                              <a:cs typeface="Times New Roman"/>
                            </a:rPr>
                            <m:t>1</m:t>
                          </m:r>
                        </m:num>
                        <m:den>
                          <m:r>
                            <a:rPr lang="en-US" i="1">
                              <a:effectLst/>
                              <a:latin typeface="Cambria Math"/>
                              <a:ea typeface="Times New Roman"/>
                              <a:cs typeface="Times New Roman"/>
                            </a:rPr>
                            <m:t>2</m:t>
                          </m:r>
                        </m:den>
                      </m:f>
                      <m:r>
                        <a:rPr lang="en-US" i="1">
                          <a:effectLst/>
                          <a:latin typeface="Cambria Math"/>
                          <a:ea typeface="Times New Roman"/>
                          <a:cs typeface="Times New Roman"/>
                        </a:rPr>
                        <m:t>+</m:t>
                      </m:r>
                      <m:f>
                        <m:fPr>
                          <m:ctrlPr>
                            <a:rPr lang="en-US" i="1">
                              <a:effectLst/>
                              <a:latin typeface="Cambria Math" panose="02040503050406030204" pitchFamily="18" charset="0"/>
                              <a:ea typeface="Times New Roman"/>
                              <a:cs typeface="Times New Roman"/>
                            </a:rPr>
                          </m:ctrlPr>
                        </m:fPr>
                        <m:num>
                          <m:r>
                            <a:rPr lang="en-US" i="1">
                              <a:effectLst/>
                              <a:latin typeface="Cambria Math"/>
                              <a:ea typeface="Times New Roman"/>
                              <a:cs typeface="Times New Roman"/>
                            </a:rPr>
                            <m:t>1</m:t>
                          </m:r>
                        </m:num>
                        <m:den>
                          <m:sSup>
                            <m:sSupPr>
                              <m:ctrlPr>
                                <a:rPr lang="en-US" i="1">
                                  <a:effectLst/>
                                  <a:latin typeface="Cambria Math" panose="02040503050406030204" pitchFamily="18" charset="0"/>
                                  <a:ea typeface="Times New Roman"/>
                                  <a:cs typeface="Times New Roman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effectLst/>
                                  <a:latin typeface="Cambria Math"/>
                                  <a:ea typeface="Times New Roman"/>
                                  <a:cs typeface="Times New Roman"/>
                                </a:rPr>
                                <m:t>2</m:t>
                              </m:r>
                            </m:e>
                            <m:sup>
                              <m:r>
                                <a:rPr lang="en-US" i="1">
                                  <a:effectLst/>
                                  <a:latin typeface="Cambria Math"/>
                                  <a:ea typeface="Times New Roman"/>
                                  <a:cs typeface="Times New Roman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en-US" i="1">
                          <a:effectLst/>
                          <a:latin typeface="Cambria Math"/>
                          <a:ea typeface="Times New Roman"/>
                          <a:cs typeface="Times New Roman"/>
                        </a:rPr>
                        <m:t>+</m:t>
                      </m:r>
                      <m:f>
                        <m:fPr>
                          <m:ctrlPr>
                            <a:rPr lang="en-US" i="1">
                              <a:effectLst/>
                              <a:latin typeface="Cambria Math" panose="02040503050406030204" pitchFamily="18" charset="0"/>
                              <a:ea typeface="Times New Roman"/>
                              <a:cs typeface="Times New Roman"/>
                            </a:rPr>
                          </m:ctrlPr>
                        </m:fPr>
                        <m:num>
                          <m:r>
                            <a:rPr lang="en-US" i="1">
                              <a:effectLst/>
                              <a:latin typeface="Cambria Math"/>
                              <a:ea typeface="Times New Roman"/>
                              <a:cs typeface="Times New Roman"/>
                            </a:rPr>
                            <m:t>1</m:t>
                          </m:r>
                        </m:num>
                        <m:den>
                          <m:sSup>
                            <m:sSupPr>
                              <m:ctrlPr>
                                <a:rPr lang="en-US" i="1">
                                  <a:effectLst/>
                                  <a:latin typeface="Cambria Math" panose="02040503050406030204" pitchFamily="18" charset="0"/>
                                  <a:ea typeface="Times New Roman"/>
                                  <a:cs typeface="Times New Roman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effectLst/>
                                  <a:latin typeface="Cambria Math"/>
                                  <a:ea typeface="Times New Roman"/>
                                  <a:cs typeface="Times New Roman"/>
                                </a:rPr>
                                <m:t>2</m:t>
                              </m:r>
                            </m:e>
                            <m:sup>
                              <m:r>
                                <a:rPr lang="en-US" i="1">
                                  <a:effectLst/>
                                  <a:latin typeface="Cambria Math"/>
                                  <a:ea typeface="Times New Roman"/>
                                  <a:cs typeface="Times New Roman"/>
                                </a:rPr>
                                <m:t>3</m:t>
                              </m:r>
                            </m:sup>
                          </m:sSup>
                        </m:den>
                      </m:f>
                      <m:r>
                        <a:rPr lang="en-US" i="1">
                          <a:effectLst/>
                          <a:latin typeface="Cambria Math"/>
                          <a:ea typeface="Times New Roman"/>
                          <a:cs typeface="Times New Roman"/>
                        </a:rPr>
                        <m:t>+</m:t>
                      </m:r>
                      <m:f>
                        <m:fPr>
                          <m:ctrlPr>
                            <a:rPr lang="en-US" i="1">
                              <a:effectLst/>
                              <a:latin typeface="Cambria Math" panose="02040503050406030204" pitchFamily="18" charset="0"/>
                              <a:ea typeface="Times New Roman"/>
                              <a:cs typeface="Times New Roman"/>
                            </a:rPr>
                          </m:ctrlPr>
                        </m:fPr>
                        <m:num>
                          <m:r>
                            <a:rPr lang="en-US" i="1">
                              <a:effectLst/>
                              <a:latin typeface="Cambria Math"/>
                              <a:ea typeface="Times New Roman"/>
                              <a:cs typeface="Times New Roman"/>
                            </a:rPr>
                            <m:t>1</m:t>
                          </m:r>
                        </m:num>
                        <m:den>
                          <m:sSup>
                            <m:sSupPr>
                              <m:ctrlPr>
                                <a:rPr lang="en-US" i="1">
                                  <a:effectLst/>
                                  <a:latin typeface="Cambria Math" panose="02040503050406030204" pitchFamily="18" charset="0"/>
                                  <a:ea typeface="Times New Roman"/>
                                  <a:cs typeface="Times New Roman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effectLst/>
                                  <a:latin typeface="Cambria Math"/>
                                  <a:ea typeface="Times New Roman"/>
                                  <a:cs typeface="Times New Roman"/>
                                </a:rPr>
                                <m:t>2</m:t>
                              </m:r>
                            </m:e>
                            <m:sup>
                              <m:r>
                                <a:rPr lang="en-US" i="1">
                                  <a:effectLst/>
                                  <a:latin typeface="Cambria Math"/>
                                  <a:ea typeface="Times New Roman"/>
                                  <a:cs typeface="Times New Roman"/>
                                </a:rPr>
                                <m:t>4</m:t>
                              </m:r>
                            </m:sup>
                          </m:sSup>
                        </m:den>
                      </m:f>
                      <m:r>
                        <a:rPr lang="en-US" i="1">
                          <a:effectLst/>
                          <a:latin typeface="Cambria Math"/>
                          <a:ea typeface="Times New Roman"/>
                          <a:cs typeface="Times New Roman"/>
                        </a:rPr>
                        <m:t>+</m:t>
                      </m:r>
                      <m:f>
                        <m:fPr>
                          <m:ctrlPr>
                            <a:rPr lang="en-US" i="1">
                              <a:effectLst/>
                              <a:latin typeface="Cambria Math" panose="02040503050406030204" pitchFamily="18" charset="0"/>
                              <a:ea typeface="Times New Roman"/>
                              <a:cs typeface="Times New Roman"/>
                            </a:rPr>
                          </m:ctrlPr>
                        </m:fPr>
                        <m:num>
                          <m:r>
                            <a:rPr lang="en-US" i="1">
                              <a:effectLst/>
                              <a:latin typeface="Cambria Math"/>
                              <a:ea typeface="Times New Roman"/>
                              <a:cs typeface="Times New Roman"/>
                            </a:rPr>
                            <m:t>1</m:t>
                          </m:r>
                        </m:num>
                        <m:den>
                          <m:sSup>
                            <m:sSupPr>
                              <m:ctrlPr>
                                <a:rPr lang="en-US" i="1">
                                  <a:effectLst/>
                                  <a:latin typeface="Cambria Math" panose="02040503050406030204" pitchFamily="18" charset="0"/>
                                  <a:ea typeface="Times New Roman"/>
                                  <a:cs typeface="Times New Roman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effectLst/>
                                  <a:latin typeface="Cambria Math"/>
                                  <a:ea typeface="Times New Roman"/>
                                  <a:cs typeface="Times New Roman"/>
                                </a:rPr>
                                <m:t>2</m:t>
                              </m:r>
                            </m:e>
                            <m:sup>
                              <m:r>
                                <a:rPr lang="en-US" i="1">
                                  <a:effectLst/>
                                  <a:latin typeface="Cambria Math"/>
                                  <a:ea typeface="Times New Roman"/>
                                  <a:cs typeface="Times New Roman"/>
                                </a:rPr>
                                <m:t>5</m:t>
                              </m:r>
                            </m:sup>
                          </m:sSup>
                        </m:den>
                      </m:f>
                      <m:r>
                        <a:rPr lang="en-US" i="1">
                          <a:effectLst/>
                          <a:latin typeface="Cambria Math"/>
                          <a:ea typeface="Times New Roman"/>
                          <a:cs typeface="Times New Roman"/>
                        </a:rPr>
                        <m:t>+</m:t>
                      </m:r>
                      <m:f>
                        <m:fPr>
                          <m:ctrlPr>
                            <a:rPr lang="en-US" i="1">
                              <a:effectLst/>
                              <a:latin typeface="Cambria Math" panose="02040503050406030204" pitchFamily="18" charset="0"/>
                              <a:ea typeface="Times New Roman"/>
                              <a:cs typeface="Times New Roman"/>
                            </a:rPr>
                          </m:ctrlPr>
                        </m:fPr>
                        <m:num>
                          <m:r>
                            <a:rPr lang="en-US" i="1">
                              <a:effectLst/>
                              <a:latin typeface="Cambria Math"/>
                              <a:ea typeface="Times New Roman"/>
                              <a:cs typeface="Times New Roman"/>
                            </a:rPr>
                            <m:t>1</m:t>
                          </m:r>
                        </m:num>
                        <m:den>
                          <m:sSup>
                            <m:sSupPr>
                              <m:ctrlPr>
                                <a:rPr lang="en-US" i="1">
                                  <a:effectLst/>
                                  <a:latin typeface="Cambria Math" panose="02040503050406030204" pitchFamily="18" charset="0"/>
                                  <a:ea typeface="Times New Roman"/>
                                  <a:cs typeface="Times New Roman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effectLst/>
                                  <a:latin typeface="Cambria Math"/>
                                  <a:ea typeface="Times New Roman"/>
                                  <a:cs typeface="Times New Roman"/>
                                </a:rPr>
                                <m:t>2</m:t>
                              </m:r>
                            </m:e>
                            <m:sup>
                              <m:r>
                                <a:rPr lang="en-US" i="1">
                                  <a:effectLst/>
                                  <a:latin typeface="Cambria Math"/>
                                  <a:ea typeface="Times New Roman"/>
                                  <a:cs typeface="Times New Roman"/>
                                </a:rPr>
                                <m:t>6</m:t>
                              </m:r>
                            </m:sup>
                          </m:sSup>
                        </m:den>
                      </m:f>
                      <m:r>
                        <a:rPr lang="en-US" i="1">
                          <a:effectLst/>
                          <a:latin typeface="Cambria Math"/>
                          <a:ea typeface="Times New Roman"/>
                          <a:cs typeface="Times New Roman"/>
                        </a:rPr>
                        <m:t>+…</m:t>
                      </m:r>
                    </m:oMath>
                  </m:oMathPara>
                </a14:m>
                <a:endParaRPr lang="en-US" dirty="0">
                  <a:effectLst/>
                  <a:latin typeface="Calibri"/>
                  <a:ea typeface="Times New Roman"/>
                  <a:cs typeface="Arial"/>
                </a:endParaRPr>
              </a:p>
              <a:p>
                <a:pPr algn="l" rtl="0">
                  <a:lnSpc>
                    <a:spcPct val="115000"/>
                  </a:lnSpc>
                  <a:spcAft>
                    <a:spcPts val="100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i="1">
                          <a:effectLst/>
                          <a:latin typeface="Cambria Math"/>
                          <a:ea typeface="Times New Roman"/>
                          <a:cs typeface="Times New Roman"/>
                        </a:rPr>
                        <m:t>𝑟</m:t>
                      </m:r>
                      <m:r>
                        <a:rPr lang="en-US" i="1">
                          <a:effectLst/>
                          <a:latin typeface="Cambria Math"/>
                          <a:ea typeface="Times New Roman"/>
                          <a:cs typeface="Times New Roman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effectLst/>
                              <a:latin typeface="Cambria Math" panose="02040503050406030204" pitchFamily="18" charset="0"/>
                              <a:ea typeface="Times New Roman"/>
                              <a:cs typeface="Times New Roman"/>
                            </a:rPr>
                          </m:ctrlPr>
                        </m:fPr>
                        <m:num>
                          <m:r>
                            <a:rPr lang="en-US" i="1">
                              <a:effectLst/>
                              <a:latin typeface="Cambria Math"/>
                              <a:ea typeface="Times New Roman"/>
                              <a:cs typeface="Times New Roman"/>
                            </a:rPr>
                            <m:t>1</m:t>
                          </m:r>
                        </m:num>
                        <m:den>
                          <m:r>
                            <a:rPr lang="en-US" i="1">
                              <a:effectLst/>
                              <a:latin typeface="Cambria Math"/>
                              <a:ea typeface="Times New Roman"/>
                              <a:cs typeface="Times New Roman"/>
                            </a:rPr>
                            <m:t>2</m:t>
                          </m:r>
                        </m:den>
                      </m:f>
                      <m:r>
                        <a:rPr lang="en-US" i="1">
                          <a:effectLst/>
                          <a:latin typeface="Cambria Math"/>
                          <a:ea typeface="Times New Roman"/>
                          <a:cs typeface="Times New Roman"/>
                        </a:rPr>
                        <m:t>                  </m:t>
                      </m:r>
                      <m:d>
                        <m:dPr>
                          <m:begChr m:val="|"/>
                          <m:endChr m:val="|"/>
                          <m:ctrlPr>
                            <a:rPr lang="en-US" i="1">
                              <a:effectLst/>
                              <a:latin typeface="Cambria Math" panose="02040503050406030204" pitchFamily="18" charset="0"/>
                              <a:ea typeface="Times New Roman"/>
                              <a:cs typeface="Times New Roman"/>
                            </a:rPr>
                          </m:ctrlPr>
                        </m:dPr>
                        <m:e>
                          <m:r>
                            <a:rPr lang="en-US" i="1">
                              <a:effectLst/>
                              <a:latin typeface="Cambria Math"/>
                              <a:ea typeface="Times New Roman"/>
                              <a:cs typeface="Times New Roman"/>
                            </a:rPr>
                            <m:t>𝑟</m:t>
                          </m:r>
                        </m:e>
                      </m:d>
                      <m:r>
                        <a:rPr lang="en-US" i="1">
                          <a:effectLst/>
                          <a:latin typeface="Cambria Math"/>
                          <a:ea typeface="Times New Roman"/>
                          <a:cs typeface="Times New Roman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effectLst/>
                              <a:latin typeface="Cambria Math" panose="02040503050406030204" pitchFamily="18" charset="0"/>
                              <a:ea typeface="Times New Roman"/>
                              <a:cs typeface="Times New Roman"/>
                            </a:rPr>
                          </m:ctrlPr>
                        </m:fPr>
                        <m:num>
                          <m:r>
                            <a:rPr lang="en-US" i="1">
                              <a:effectLst/>
                              <a:latin typeface="Cambria Math"/>
                              <a:ea typeface="Times New Roman"/>
                              <a:cs typeface="Times New Roman"/>
                            </a:rPr>
                            <m:t>1</m:t>
                          </m:r>
                        </m:num>
                        <m:den>
                          <m:r>
                            <a:rPr lang="en-US" i="1">
                              <a:effectLst/>
                              <a:latin typeface="Cambria Math"/>
                              <a:ea typeface="Times New Roman"/>
                              <a:cs typeface="Times New Roman"/>
                            </a:rPr>
                            <m:t>2</m:t>
                          </m:r>
                        </m:den>
                      </m:f>
                      <m:r>
                        <a:rPr lang="en-US" i="1">
                          <a:effectLst/>
                          <a:latin typeface="Cambria Math"/>
                          <a:ea typeface="Times New Roman"/>
                          <a:cs typeface="Times New Roman"/>
                        </a:rPr>
                        <m:t>&lt;</m:t>
                      </m:r>
                      <m:r>
                        <a:rPr lang="en-US" i="1">
                          <a:effectLst/>
                          <a:latin typeface="Cambria Math"/>
                          <a:ea typeface="Times New Roman"/>
                          <a:cs typeface="Times New Roman"/>
                        </a:rPr>
                        <m:t>1</m:t>
                      </m:r>
                      <m:r>
                        <a:rPr lang="en-US" i="1">
                          <a:effectLst/>
                          <a:latin typeface="Cambria Math"/>
                          <a:ea typeface="Times New Roman"/>
                          <a:cs typeface="Times New Roman"/>
                        </a:rPr>
                        <m:t>                            </m:t>
                      </m:r>
                      <m:r>
                        <a:rPr lang="ar-IQ">
                          <a:effectLst/>
                          <a:latin typeface="Cambria Math"/>
                          <a:ea typeface="Times New Roman"/>
                          <a:cs typeface="Times New Roman"/>
                        </a:rPr>
                        <m:t>هندسية</m:t>
                      </m:r>
                    </m:oMath>
                  </m:oMathPara>
                </a14:m>
                <a:endParaRPr lang="en-US" dirty="0">
                  <a:effectLst/>
                  <a:latin typeface="Calibri"/>
                  <a:ea typeface="Times New Roman"/>
                  <a:cs typeface="Arial"/>
                </a:endParaRPr>
              </a:p>
              <a:p>
                <a:pPr>
                  <a:lnSpc>
                    <a:spcPct val="115000"/>
                  </a:lnSpc>
                  <a:spcAft>
                    <a:spcPts val="1000"/>
                  </a:spcAft>
                </a:pPr>
                <a14:m>
                  <m:oMath xmlns:m="http://schemas.openxmlformats.org/officeDocument/2006/math">
                    <m:r>
                      <a:rPr lang="en-US" i="1">
                        <a:effectLst/>
                        <a:latin typeface="Cambria Math"/>
                        <a:ea typeface="Times New Roman"/>
                        <a:cs typeface="Times New Roman"/>
                      </a:rPr>
                      <m:t>∴</m:t>
                    </m:r>
                  </m:oMath>
                </a14:m>
                <a:r>
                  <a:rPr lang="ar-IQ" dirty="0">
                    <a:effectLst/>
                    <a:latin typeface="Calibri"/>
                    <a:ea typeface="Times New Roman"/>
                    <a:cs typeface="Times New Roman"/>
                  </a:rPr>
                  <a:t> متقاربة</a:t>
                </a:r>
                <a:endParaRPr lang="en-US" dirty="0">
                  <a:effectLst/>
                  <a:latin typeface="Calibri"/>
                  <a:ea typeface="Times New Roman"/>
                  <a:cs typeface="Arial"/>
                </a:endParaRPr>
              </a:p>
              <a:p>
                <a:pPr>
                  <a:lnSpc>
                    <a:spcPct val="115000"/>
                  </a:lnSpc>
                  <a:spcAft>
                    <a:spcPts val="1000"/>
                  </a:spcAft>
                </a:pPr>
                <a14:m>
                  <m:oMath xmlns:m="http://schemas.openxmlformats.org/officeDocument/2006/math">
                    <m:r>
                      <a:rPr lang="en-US" i="1">
                        <a:effectLst/>
                        <a:latin typeface="Cambria Math"/>
                        <a:ea typeface="Times New Roman"/>
                        <a:cs typeface="Times New Roman"/>
                      </a:rPr>
                      <m:t>∴</m:t>
                    </m:r>
                  </m:oMath>
                </a14:m>
                <a:r>
                  <a:rPr lang="ar-IQ" dirty="0">
                    <a:effectLst/>
                    <a:latin typeface="Calibri"/>
                    <a:ea typeface="Times New Roman"/>
                    <a:cs typeface="Times New Roman"/>
                  </a:rPr>
                  <a:t> المتسلسلة الاصلية متقاربة تقاربا مطلقا </a:t>
                </a:r>
                <a:endParaRPr lang="en-US" dirty="0">
                  <a:effectLst/>
                  <a:latin typeface="Calibri"/>
                  <a:ea typeface="Times New Roman"/>
                  <a:cs typeface="Arial"/>
                </a:endParaRPr>
              </a:p>
            </p:txBody>
          </p:sp>
        </mc:Choice>
        <mc:Fallback xmlns="">
          <p:sp>
            <p:nvSpPr>
              <p:cNvPr id="2" name="مستطيل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200" y="25953"/>
                <a:ext cx="8991600" cy="6525825"/>
              </a:xfrm>
              <a:prstGeom prst="rect">
                <a:avLst/>
              </a:prstGeom>
              <a:blipFill rotWithShape="1">
                <a:blip r:embed="rId4"/>
                <a:stretch>
                  <a:fillRect l="-610" r="-610" b="-93"/>
                </a:stretch>
              </a:blipFill>
            </p:spPr>
            <p:txBody>
              <a:bodyPr/>
              <a:lstStyle/>
              <a:p>
                <a:r>
                  <a:rPr lang="ar-IQ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30834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003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مستطيل 1"/>
              <p:cNvSpPr/>
              <p:nvPr/>
            </p:nvSpPr>
            <p:spPr>
              <a:xfrm>
                <a:off x="152400" y="152400"/>
                <a:ext cx="4572000" cy="1534203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pPr algn="l" rtl="0"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en-US" b="1" u="sng" dirty="0">
                    <a:latin typeface="Times New Roman"/>
                    <a:ea typeface="Times New Roman"/>
                    <a:cs typeface="Arial"/>
                  </a:rPr>
                  <a:t>H.W</a:t>
                </a:r>
                <a:endParaRPr lang="en-US" sz="1400" dirty="0">
                  <a:effectLst/>
                  <a:latin typeface="Calibri"/>
                  <a:ea typeface="Times New Roman"/>
                  <a:cs typeface="Arial"/>
                </a:endParaRPr>
              </a:p>
              <a:p>
                <a:pPr marL="628650" algn="l" rtl="0">
                  <a:lnSpc>
                    <a:spcPct val="115000"/>
                  </a:lnSpc>
                  <a:spcAft>
                    <a:spcPts val="100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limLoc m:val="undOvr"/>
                          <m:ctrlPr>
                            <a:rPr lang="en-US" i="1">
                              <a:effectLst/>
                              <a:latin typeface="Cambria Math" panose="02040503050406030204" pitchFamily="18" charset="0"/>
                              <a:ea typeface="Times New Roman"/>
                              <a:cs typeface="Arial"/>
                            </a:rPr>
                          </m:ctrlPr>
                        </m:naryPr>
                        <m:sub>
                          <m:r>
                            <m:rPr>
                              <m:sty m:val="p"/>
                            </m:rPr>
                            <a:rPr lang="en-US">
                              <a:effectLst/>
                              <a:latin typeface="Cambria Math"/>
                              <a:ea typeface="Times New Roman"/>
                              <a:cs typeface="Times New Roman"/>
                            </a:rPr>
                            <m:t>n</m:t>
                          </m:r>
                          <m:r>
                            <a:rPr lang="en-US">
                              <a:effectLst/>
                              <a:latin typeface="Cambria Math"/>
                              <a:ea typeface="Times New Roman"/>
                              <a:cs typeface="Times New Roman"/>
                            </a:rPr>
                            <m:t>=</m:t>
                          </m:r>
                          <m:r>
                            <a:rPr lang="en-US">
                              <a:effectLst/>
                              <a:latin typeface="Cambria Math"/>
                              <a:ea typeface="Times New Roman"/>
                              <a:cs typeface="Times New Roman"/>
                            </a:rPr>
                            <m:t>1</m:t>
                          </m:r>
                        </m:sub>
                        <m:sup>
                          <m:r>
                            <a:rPr lang="en-US">
                              <a:effectLst/>
                              <a:latin typeface="Cambria Math"/>
                              <a:ea typeface="Times New Roman"/>
                              <a:cs typeface="Times New Roman"/>
                            </a:rPr>
                            <m:t>∞</m:t>
                          </m:r>
                        </m:sup>
                        <m:e>
                          <m:sSup>
                            <m:sSupPr>
                              <m:ctrlPr>
                                <a:rPr lang="en-US" i="1">
                                  <a:effectLst/>
                                  <a:latin typeface="Cambria Math" panose="02040503050406030204" pitchFamily="18" charset="0"/>
                                  <a:ea typeface="Times New Roman"/>
                                  <a:cs typeface="Arial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i="1">
                                      <a:effectLst/>
                                      <a:latin typeface="Cambria Math" panose="02040503050406030204" pitchFamily="18" charset="0"/>
                                      <a:ea typeface="Times New Roman"/>
                                      <a:cs typeface="Arial"/>
                                    </a:rPr>
                                  </m:ctrlPr>
                                </m:dPr>
                                <m:e>
                                  <m:r>
                                    <a:rPr lang="en-US" i="1">
                                      <a:effectLst/>
                                      <a:latin typeface="Cambria Math"/>
                                      <a:ea typeface="Times New Roman"/>
                                      <a:cs typeface="Arial"/>
                                    </a:rPr>
                                    <m:t>−</m:t>
                                  </m:r>
                                  <m:r>
                                    <a:rPr lang="en-US">
                                      <a:effectLst/>
                                      <a:latin typeface="Cambria Math"/>
                                      <a:ea typeface="Times New Roman"/>
                                      <a:cs typeface="Arial"/>
                                    </a:rPr>
                                    <m:t>1</m:t>
                                  </m:r>
                                </m:e>
                              </m:d>
                            </m:e>
                            <m:sup>
                              <m:r>
                                <m:rPr>
                                  <m:sty m:val="p"/>
                                </m:rPr>
                                <a:rPr lang="en-US">
                                  <a:effectLst/>
                                  <a:latin typeface="Cambria Math"/>
                                  <a:ea typeface="Times New Roman"/>
                                  <a:cs typeface="Arial"/>
                                </a:rPr>
                                <m:t>n</m:t>
                              </m:r>
                            </m:sup>
                          </m:sSup>
                        </m:e>
                      </m:nary>
                      <m:f>
                        <m:fPr>
                          <m:ctrlPr>
                            <a:rPr lang="en-US" i="1">
                              <a:effectLst/>
                              <a:latin typeface="Cambria Math" panose="02040503050406030204" pitchFamily="18" charset="0"/>
                              <a:ea typeface="Times New Roman"/>
                              <a:cs typeface="Arial"/>
                            </a:rPr>
                          </m:ctrlPr>
                        </m:fPr>
                        <m:num>
                          <m:rad>
                            <m:radPr>
                              <m:degHide m:val="on"/>
                              <m:ctrlPr>
                                <a:rPr lang="en-US" i="1">
                                  <a:effectLst/>
                                  <a:latin typeface="Cambria Math" panose="02040503050406030204" pitchFamily="18" charset="0"/>
                                  <a:ea typeface="Times New Roman"/>
                                  <a:cs typeface="Times New Roman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i="1">
                                  <a:effectLst/>
                                  <a:latin typeface="Cambria Math"/>
                                  <a:ea typeface="Times New Roman"/>
                                  <a:cs typeface="Times New Roman"/>
                                </a:rPr>
                                <m:t>𝑛</m:t>
                              </m:r>
                            </m:e>
                          </m:rad>
                        </m:num>
                        <m:den>
                          <m:sSup>
                            <m:sSupPr>
                              <m:ctrlPr>
                                <a:rPr lang="en-US" i="1">
                                  <a:effectLst/>
                                  <a:latin typeface="Cambria Math" panose="02040503050406030204" pitchFamily="18" charset="0"/>
                                  <a:ea typeface="Times New Roman"/>
                                  <a:cs typeface="Arial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effectLst/>
                                  <a:latin typeface="Cambria Math"/>
                                  <a:ea typeface="Times New Roman"/>
                                  <a:cs typeface="Arial"/>
                                </a:rPr>
                                <m:t>𝑛</m:t>
                              </m:r>
                            </m:e>
                            <m:sup>
                              <m:r>
                                <a:rPr lang="en-US" i="1">
                                  <a:effectLst/>
                                  <a:latin typeface="Cambria Math"/>
                                  <a:ea typeface="Times New Roman"/>
                                  <a:cs typeface="Arial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i="1">
                              <a:effectLst/>
                              <a:latin typeface="Cambria Math"/>
                              <a:ea typeface="Times New Roman"/>
                              <a:cs typeface="Arial"/>
                            </a:rPr>
                            <m:t>+</m:t>
                          </m:r>
                          <m:r>
                            <a:rPr lang="en-US" i="1">
                              <a:effectLst/>
                              <a:latin typeface="Cambria Math"/>
                              <a:ea typeface="Times New Roman"/>
                              <a:cs typeface="Arial"/>
                            </a:rPr>
                            <m:t>1</m:t>
                          </m:r>
                        </m:den>
                      </m:f>
                    </m:oMath>
                  </m:oMathPara>
                </a14:m>
                <a:endParaRPr lang="en-US" sz="1400" dirty="0">
                  <a:effectLst/>
                  <a:latin typeface="Calibri"/>
                  <a:ea typeface="Times New Roman"/>
                  <a:cs typeface="Arial"/>
                </a:endParaRPr>
              </a:p>
            </p:txBody>
          </p:sp>
        </mc:Choice>
        <mc:Fallback xmlns="">
          <p:sp>
            <p:nvSpPr>
              <p:cNvPr id="2" name="مستطيل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2400" y="152400"/>
                <a:ext cx="4572000" cy="1534203"/>
              </a:xfrm>
              <a:prstGeom prst="rect">
                <a:avLst/>
              </a:prstGeom>
              <a:blipFill rotWithShape="1">
                <a:blip r:embed="rId4"/>
                <a:stretch>
                  <a:fillRect l="-1067" t="-794"/>
                </a:stretch>
              </a:blipFill>
            </p:spPr>
            <p:txBody>
              <a:bodyPr/>
              <a:lstStyle/>
              <a:p>
                <a:r>
                  <a:rPr lang="ar-IQ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مستطيل 3"/>
              <p:cNvSpPr/>
              <p:nvPr/>
            </p:nvSpPr>
            <p:spPr>
              <a:xfrm>
                <a:off x="152400" y="1658409"/>
                <a:ext cx="8915400" cy="72943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ar-IQ" dirty="0">
                    <a:latin typeface="Calibri"/>
                    <a:ea typeface="Times New Roman"/>
                    <a:cs typeface="Times New Roman"/>
                  </a:rPr>
                  <a:t>يمكن في هذا النوع من المتسلسلات المتقاربة تقاربا مطلقا استخدام اختبار النسبة للتقارب المطلق فالمتسلسلة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limLoc m:val="undOvr"/>
                        <m:subHide m:val="on"/>
                        <m:supHide m:val="on"/>
                        <m:ctrlPr>
                          <a:rPr lang="en-US" sz="1600" i="1">
                            <a:effectLst/>
                            <a:latin typeface="Cambria Math" panose="02040503050406030204" pitchFamily="18" charset="0"/>
                            <a:ea typeface="Times New Roman"/>
                            <a:cs typeface="Times New Roman"/>
                          </a:rPr>
                        </m:ctrlPr>
                      </m:naryPr>
                      <m:sub/>
                      <m:sup/>
                      <m:e>
                        <m:sSub>
                          <m:sSubPr>
                            <m:ctrlPr>
                              <a:rPr lang="en-US" sz="1600" i="1">
                                <a:effectLst/>
                                <a:latin typeface="Cambria Math" panose="02040503050406030204" pitchFamily="18" charset="0"/>
                                <a:ea typeface="Times New Roman"/>
                                <a:cs typeface="Times New Roman"/>
                              </a:rPr>
                            </m:ctrlPr>
                          </m:sSubPr>
                          <m:e>
                            <m:r>
                              <a:rPr lang="en-US" sz="1600" i="1">
                                <a:effectLst/>
                                <a:latin typeface="Cambria Math"/>
                                <a:ea typeface="Times New Roman"/>
                                <a:cs typeface="Times New Roman"/>
                              </a:rPr>
                              <m:t>𝑎</m:t>
                            </m:r>
                          </m:e>
                          <m:sub>
                            <m:r>
                              <a:rPr lang="en-US" sz="1600" i="1">
                                <a:effectLst/>
                                <a:latin typeface="Cambria Math"/>
                                <a:ea typeface="Times New Roman"/>
                                <a:cs typeface="Times New Roman"/>
                              </a:rPr>
                              <m:t>𝑛</m:t>
                            </m:r>
                          </m:sub>
                        </m:sSub>
                      </m:e>
                    </m:nary>
                  </m:oMath>
                </a14:m>
                <a:r>
                  <a:rPr lang="ar-IQ" dirty="0">
                    <a:effectLst/>
                    <a:latin typeface="Calibri"/>
                    <a:ea typeface="Times New Roman"/>
                    <a:cs typeface="Times New Roman"/>
                  </a:rPr>
                  <a:t> ذات الحدود المختلفة المتقاربة تقاربا مطلقا تكون متقاربة اذا كان </a:t>
                </a:r>
                <a:endParaRPr lang="en-US" sz="1200" dirty="0">
                  <a:effectLst/>
                  <a:latin typeface="Calibri"/>
                  <a:ea typeface="Times New Roman"/>
                  <a:cs typeface="Arial"/>
                </a:endParaRPr>
              </a:p>
            </p:txBody>
          </p:sp>
        </mc:Choice>
        <mc:Fallback xmlns="">
          <p:sp>
            <p:nvSpPr>
              <p:cNvPr id="4" name="مستطيل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2400" y="1658409"/>
                <a:ext cx="8915400" cy="729430"/>
              </a:xfrm>
              <a:prstGeom prst="rect">
                <a:avLst/>
              </a:prstGeom>
              <a:blipFill rotWithShape="1">
                <a:blip r:embed="rId5"/>
                <a:stretch>
                  <a:fillRect t="-44167" r="-478" b="-31667"/>
                </a:stretch>
              </a:blipFill>
            </p:spPr>
            <p:txBody>
              <a:bodyPr/>
              <a:lstStyle/>
              <a:p>
                <a:r>
                  <a:rPr lang="ar-IQ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مستطيل 4"/>
              <p:cNvSpPr/>
              <p:nvPr/>
            </p:nvSpPr>
            <p:spPr>
              <a:xfrm>
                <a:off x="381000" y="2387839"/>
                <a:ext cx="6172200" cy="176625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l" rtl="0">
                  <a:lnSpc>
                    <a:spcPct val="115000"/>
                  </a:lnSpc>
                  <a:spcAft>
                    <a:spcPts val="100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/>
                          <a:ea typeface="Times New Roman"/>
                          <a:cs typeface="Times New Roman"/>
                        </a:rPr>
                        <m:t>𝜌</m:t>
                      </m:r>
                      <m:r>
                        <a:rPr lang="en-US" i="1" smtClean="0">
                          <a:latin typeface="Cambria Math"/>
                          <a:ea typeface="Times New Roman"/>
                          <a:cs typeface="Times New Roman"/>
                        </a:rPr>
                        <m:t>=</m:t>
                      </m:r>
                      <m:func>
                        <m:funcPr>
                          <m:ctrlPr>
                            <a:rPr lang="en-US" i="1">
                              <a:effectLst/>
                              <a:latin typeface="Cambria Math" panose="02040503050406030204" pitchFamily="18" charset="0"/>
                              <a:ea typeface="Times New Roman"/>
                              <a:cs typeface="Times New Roman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i="1">
                                  <a:effectLst/>
                                  <a:latin typeface="Cambria Math" panose="02040503050406030204" pitchFamily="18" charset="0"/>
                                  <a:ea typeface="Times New Roman"/>
                                  <a:cs typeface="Times New Roman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>
                                  <a:effectLst/>
                                  <a:latin typeface="Cambria Math"/>
                                  <a:ea typeface="Times New Roman"/>
                                  <a:cs typeface="Times New Roman"/>
                                </a:rPr>
                                <m:t>lim</m:t>
                              </m:r>
                            </m:e>
                            <m:lim>
                              <m:r>
                                <a:rPr lang="en-US" i="1">
                                  <a:effectLst/>
                                  <a:latin typeface="Cambria Math"/>
                                  <a:ea typeface="Times New Roman"/>
                                  <a:cs typeface="Times New Roman"/>
                                </a:rPr>
                                <m:t>𝑛</m:t>
                              </m:r>
                              <m:r>
                                <a:rPr lang="en-US" i="1">
                                  <a:effectLst/>
                                  <a:latin typeface="Cambria Math"/>
                                  <a:ea typeface="Times New Roman"/>
                                  <a:cs typeface="Times New Roman"/>
                                </a:rPr>
                                <m:t>→∞</m:t>
                              </m:r>
                            </m:lim>
                          </m:limLow>
                        </m:fName>
                        <m:e>
                          <m:d>
                            <m:dPr>
                              <m:begChr m:val="|"/>
                              <m:endChr m:val="|"/>
                              <m:ctrlPr>
                                <a:rPr lang="en-US" i="1">
                                  <a:effectLst/>
                                  <a:latin typeface="Cambria Math" panose="02040503050406030204" pitchFamily="18" charset="0"/>
                                  <a:ea typeface="Times New Roman"/>
                                  <a:cs typeface="Times New Roman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i="1">
                                      <a:effectLst/>
                                      <a:latin typeface="Cambria Math" panose="02040503050406030204" pitchFamily="18" charset="0"/>
                                      <a:ea typeface="Times New Roman"/>
                                      <a:cs typeface="Times New Roman"/>
                                    </a:rPr>
                                  </m:ctrlPr>
                                </m:fPr>
                                <m:num>
                                  <m:sSub>
                                    <m:sSubPr>
                                      <m:ctrlPr>
                                        <a:rPr lang="en-US" i="1">
                                          <a:effectLst/>
                                          <a:latin typeface="Cambria Math" panose="02040503050406030204" pitchFamily="18" charset="0"/>
                                          <a:ea typeface="Times New Roman"/>
                                          <a:cs typeface="Times New Roman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effectLst/>
                                          <a:latin typeface="Cambria Math"/>
                                          <a:ea typeface="Times New Roman"/>
                                          <a:cs typeface="Times New Roman"/>
                                        </a:rPr>
                                        <m:t>𝑎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effectLst/>
                                          <a:latin typeface="Cambria Math"/>
                                          <a:ea typeface="Times New Roman"/>
                                          <a:cs typeface="Times New Roman"/>
                                        </a:rPr>
                                        <m:t>𝑛</m:t>
                                      </m:r>
                                      <m:r>
                                        <a:rPr lang="en-US" i="1">
                                          <a:effectLst/>
                                          <a:latin typeface="Cambria Math"/>
                                          <a:ea typeface="Times New Roman"/>
                                          <a:cs typeface="Times New Roman"/>
                                        </a:rPr>
                                        <m:t>+</m:t>
                                      </m:r>
                                      <m:r>
                                        <a:rPr lang="en-US" i="1">
                                          <a:effectLst/>
                                          <a:latin typeface="Cambria Math"/>
                                          <a:ea typeface="Times New Roman"/>
                                          <a:cs typeface="Times New Roman"/>
                                        </a:rPr>
                                        <m:t>1</m:t>
                                      </m:r>
                                    </m:sub>
                                  </m:sSub>
                                </m:num>
                                <m:den>
                                  <m:sSub>
                                    <m:sSubPr>
                                      <m:ctrlPr>
                                        <a:rPr lang="en-US" i="1">
                                          <a:effectLst/>
                                          <a:latin typeface="Cambria Math" panose="02040503050406030204" pitchFamily="18" charset="0"/>
                                          <a:ea typeface="Times New Roman"/>
                                          <a:cs typeface="Times New Roman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effectLst/>
                                          <a:latin typeface="Cambria Math"/>
                                          <a:ea typeface="Times New Roman"/>
                                          <a:cs typeface="Times New Roman"/>
                                        </a:rPr>
                                        <m:t>𝑎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effectLst/>
                                          <a:latin typeface="Cambria Math"/>
                                          <a:ea typeface="Times New Roman"/>
                                          <a:cs typeface="Times New Roman"/>
                                        </a:rPr>
                                        <m:t>𝑛</m:t>
                                      </m:r>
                                    </m:sub>
                                  </m:sSub>
                                </m:den>
                              </m:f>
                            </m:e>
                          </m:d>
                          <m:r>
                            <a:rPr lang="en-US" i="1">
                              <a:effectLst/>
                              <a:latin typeface="Cambria Math"/>
                              <a:ea typeface="Times New Roman"/>
                              <a:cs typeface="Times New Roman"/>
                            </a:rPr>
                            <m:t>&lt;</m:t>
                          </m:r>
                          <m:r>
                            <a:rPr lang="en-US" i="1">
                              <a:effectLst/>
                              <a:latin typeface="Cambria Math"/>
                              <a:ea typeface="Times New Roman"/>
                              <a:cs typeface="Times New Roman"/>
                            </a:rPr>
                            <m:t>1</m:t>
                          </m:r>
                          <m:r>
                            <a:rPr lang="en-US" i="1">
                              <a:effectLst/>
                              <a:latin typeface="Cambria Math"/>
                              <a:ea typeface="Times New Roman"/>
                              <a:cs typeface="Times New Roman"/>
                            </a:rPr>
                            <m:t> </m:t>
                          </m:r>
                        </m:e>
                      </m:func>
                    </m:oMath>
                  </m:oMathPara>
                </a14:m>
                <a:endParaRPr lang="en-US" i="1" dirty="0" smtClean="0">
                  <a:effectLst/>
                  <a:latin typeface="Cambria Math"/>
                  <a:ea typeface="Times New Roman"/>
                  <a:cs typeface="Times New Roman"/>
                </a:endParaRPr>
              </a:p>
              <a:p>
                <a:pPr algn="l" rtl="0">
                  <a:lnSpc>
                    <a:spcPct val="115000"/>
                  </a:lnSpc>
                  <a:spcAft>
                    <a:spcPts val="100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i="1">
                          <a:effectLst/>
                          <a:latin typeface="Cambria Math"/>
                          <a:ea typeface="Times New Roman"/>
                          <a:cs typeface="Times New Roman"/>
                        </a:rPr>
                        <m:t>𝜌</m:t>
                      </m:r>
                      <m:r>
                        <a:rPr lang="en-US" i="1">
                          <a:effectLst/>
                          <a:latin typeface="Cambria Math"/>
                          <a:ea typeface="Times New Roman"/>
                          <a:cs typeface="Times New Roman"/>
                        </a:rPr>
                        <m:t>=</m:t>
                      </m:r>
                      <m:func>
                        <m:funcPr>
                          <m:ctrlPr>
                            <a:rPr lang="en-US" i="1">
                              <a:effectLst/>
                              <a:latin typeface="Cambria Math" panose="02040503050406030204" pitchFamily="18" charset="0"/>
                              <a:ea typeface="Times New Roman"/>
                              <a:cs typeface="Times New Roman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i="1">
                                  <a:effectLst/>
                                  <a:latin typeface="Cambria Math" panose="02040503050406030204" pitchFamily="18" charset="0"/>
                                  <a:ea typeface="Times New Roman"/>
                                  <a:cs typeface="Times New Roman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>
                                  <a:effectLst/>
                                  <a:latin typeface="Cambria Math"/>
                                  <a:ea typeface="Times New Roman"/>
                                  <a:cs typeface="Times New Roman"/>
                                </a:rPr>
                                <m:t>lim</m:t>
                              </m:r>
                            </m:e>
                            <m:lim>
                              <m:r>
                                <a:rPr lang="en-US" i="1">
                                  <a:effectLst/>
                                  <a:latin typeface="Cambria Math"/>
                                  <a:ea typeface="Times New Roman"/>
                                  <a:cs typeface="Times New Roman"/>
                                </a:rPr>
                                <m:t>𝑛</m:t>
                              </m:r>
                              <m:r>
                                <a:rPr lang="en-US" i="1">
                                  <a:effectLst/>
                                  <a:latin typeface="Cambria Math"/>
                                  <a:ea typeface="Times New Roman"/>
                                  <a:cs typeface="Times New Roman"/>
                                </a:rPr>
                                <m:t>→∞</m:t>
                              </m:r>
                            </m:lim>
                          </m:limLow>
                        </m:fName>
                        <m:e>
                          <m:d>
                            <m:dPr>
                              <m:begChr m:val="|"/>
                              <m:endChr m:val="|"/>
                              <m:ctrlPr>
                                <a:rPr lang="en-US" i="1">
                                  <a:effectLst/>
                                  <a:latin typeface="Cambria Math" panose="02040503050406030204" pitchFamily="18" charset="0"/>
                                  <a:ea typeface="Times New Roman"/>
                                  <a:cs typeface="Times New Roman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i="1">
                                      <a:effectLst/>
                                      <a:latin typeface="Cambria Math" panose="02040503050406030204" pitchFamily="18" charset="0"/>
                                      <a:ea typeface="Times New Roman"/>
                                      <a:cs typeface="Times New Roman"/>
                                    </a:rPr>
                                  </m:ctrlPr>
                                </m:fPr>
                                <m:num>
                                  <m:sSub>
                                    <m:sSubPr>
                                      <m:ctrlPr>
                                        <a:rPr lang="en-US" i="1">
                                          <a:effectLst/>
                                          <a:latin typeface="Cambria Math" panose="02040503050406030204" pitchFamily="18" charset="0"/>
                                          <a:ea typeface="Times New Roman"/>
                                          <a:cs typeface="Times New Roman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effectLst/>
                                          <a:latin typeface="Cambria Math"/>
                                          <a:ea typeface="Times New Roman"/>
                                          <a:cs typeface="Times New Roman"/>
                                        </a:rPr>
                                        <m:t>𝑎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effectLst/>
                                          <a:latin typeface="Cambria Math"/>
                                          <a:ea typeface="Times New Roman"/>
                                          <a:cs typeface="Times New Roman"/>
                                        </a:rPr>
                                        <m:t>𝑛</m:t>
                                      </m:r>
                                      <m:r>
                                        <a:rPr lang="en-US" i="1">
                                          <a:effectLst/>
                                          <a:latin typeface="Cambria Math"/>
                                          <a:ea typeface="Times New Roman"/>
                                          <a:cs typeface="Times New Roman"/>
                                        </a:rPr>
                                        <m:t>+</m:t>
                                      </m:r>
                                      <m:r>
                                        <a:rPr lang="en-US" i="1">
                                          <a:effectLst/>
                                          <a:latin typeface="Cambria Math"/>
                                          <a:ea typeface="Times New Roman"/>
                                          <a:cs typeface="Times New Roman"/>
                                        </a:rPr>
                                        <m:t>1</m:t>
                                      </m:r>
                                    </m:sub>
                                  </m:sSub>
                                </m:num>
                                <m:den>
                                  <m:sSub>
                                    <m:sSubPr>
                                      <m:ctrlPr>
                                        <a:rPr lang="en-US" i="1">
                                          <a:effectLst/>
                                          <a:latin typeface="Cambria Math" panose="02040503050406030204" pitchFamily="18" charset="0"/>
                                          <a:ea typeface="Times New Roman"/>
                                          <a:cs typeface="Times New Roman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effectLst/>
                                          <a:latin typeface="Cambria Math"/>
                                          <a:ea typeface="Times New Roman"/>
                                          <a:cs typeface="Times New Roman"/>
                                        </a:rPr>
                                        <m:t>𝑎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effectLst/>
                                          <a:latin typeface="Cambria Math"/>
                                          <a:ea typeface="Times New Roman"/>
                                          <a:cs typeface="Times New Roman"/>
                                        </a:rPr>
                                        <m:t>𝑛</m:t>
                                      </m:r>
                                    </m:sub>
                                  </m:sSub>
                                </m:den>
                              </m:f>
                            </m:e>
                          </m:d>
                          <m:r>
                            <a:rPr lang="en-US" i="1">
                              <a:effectLst/>
                              <a:latin typeface="Cambria Math"/>
                              <a:ea typeface="Times New Roman"/>
                              <a:cs typeface="Times New Roman"/>
                            </a:rPr>
                            <m:t>&gt;</m:t>
                          </m:r>
                          <m:r>
                            <a:rPr lang="en-US" i="1">
                              <a:effectLst/>
                              <a:latin typeface="Cambria Math"/>
                              <a:ea typeface="Times New Roman"/>
                              <a:cs typeface="Times New Roman"/>
                            </a:rPr>
                            <m:t>1</m:t>
                          </m:r>
                          <m:r>
                            <a:rPr lang="en-US" i="1">
                              <a:effectLst/>
                              <a:latin typeface="Cambria Math"/>
                              <a:ea typeface="Times New Roman"/>
                              <a:cs typeface="Times New Roman"/>
                            </a:rPr>
                            <m:t>                          </m:t>
                          </m:r>
                        </m:e>
                      </m:func>
                      <m:r>
                        <a:rPr lang="en-US" i="1">
                          <a:effectLst/>
                          <a:latin typeface="Cambria Math"/>
                          <a:ea typeface="Times New Roman"/>
                          <a:cs typeface="Times New Roman"/>
                        </a:rPr>
                        <m:t>                        </m:t>
                      </m:r>
                      <m:r>
                        <a:rPr lang="ar-IQ" sz="2400">
                          <a:effectLst/>
                          <a:latin typeface="Cambria Math"/>
                          <a:ea typeface="Times New Roman"/>
                          <a:cs typeface="Times New Roman"/>
                        </a:rPr>
                        <m:t>ومتباعدة</m:t>
                      </m:r>
                    </m:oMath>
                  </m:oMathPara>
                </a14:m>
                <a:endParaRPr lang="en-US" sz="1400" dirty="0">
                  <a:effectLst/>
                  <a:latin typeface="Calibri"/>
                  <a:ea typeface="Times New Roman"/>
                  <a:cs typeface="Arial"/>
                </a:endParaRPr>
              </a:p>
            </p:txBody>
          </p:sp>
        </mc:Choice>
        <mc:Fallback xmlns="">
          <p:sp>
            <p:nvSpPr>
              <p:cNvPr id="5" name="مستطيل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1000" y="2387839"/>
                <a:ext cx="6172200" cy="1766253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ar-IQ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مستطيل 6"/>
              <p:cNvSpPr>
                <a:spLocks noChangeAspect="1"/>
              </p:cNvSpPr>
              <p:nvPr/>
            </p:nvSpPr>
            <p:spPr>
              <a:xfrm>
                <a:off x="26927" y="4323929"/>
                <a:ext cx="9040873" cy="85767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Low"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ar-IQ" dirty="0">
                    <a:latin typeface="Calibri"/>
                    <a:ea typeface="Times New Roman"/>
                    <a:cs typeface="Times New Roman"/>
                  </a:rPr>
                  <a:t>في حالة </a:t>
                </a:r>
                <a14:m>
                  <m:oMath xmlns:m="http://schemas.openxmlformats.org/officeDocument/2006/math">
                    <m:r>
                      <a:rPr lang="ar-IQ" i="1">
                        <a:effectLst/>
                        <a:latin typeface="Cambria Math"/>
                        <a:ea typeface="Times New Roman"/>
                        <a:cs typeface="Cambria Math"/>
                      </a:rPr>
                      <m:t>𝜌</m:t>
                    </m:r>
                    <m:r>
                      <a:rPr lang="en-US" sz="1600" i="1">
                        <a:effectLst/>
                        <a:latin typeface="Cambria Math"/>
                        <a:ea typeface="Times New Roman"/>
                        <a:cs typeface="Times New Roman"/>
                      </a:rPr>
                      <m:t>=</m:t>
                    </m:r>
                    <m:r>
                      <a:rPr lang="en-US" sz="1600" i="1">
                        <a:effectLst/>
                        <a:latin typeface="Cambria Math"/>
                        <a:ea typeface="Times New Roman"/>
                        <a:cs typeface="Times New Roman"/>
                      </a:rPr>
                      <m:t>1</m:t>
                    </m:r>
                  </m:oMath>
                </a14:m>
                <a:r>
                  <a:rPr lang="ar-IQ" dirty="0">
                    <a:effectLst/>
                    <a:latin typeface="Calibri"/>
                    <a:ea typeface="Times New Roman"/>
                    <a:cs typeface="Times New Roman"/>
                  </a:rPr>
                  <a:t> الاختبار يفشل </a:t>
                </a:r>
                <a:endParaRPr lang="en-US" sz="1200" dirty="0">
                  <a:effectLst/>
                  <a:latin typeface="Calibri"/>
                  <a:ea typeface="Times New Roman"/>
                  <a:cs typeface="Arial"/>
                </a:endParaRPr>
              </a:p>
              <a:p>
                <a:pPr algn="justLow"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ar-IQ" dirty="0">
                    <a:effectLst/>
                    <a:latin typeface="Calibri"/>
                    <a:ea typeface="Times New Roman"/>
                    <a:cs typeface="Times New Roman"/>
                  </a:rPr>
                  <a:t>ملاحظة : اذا كانت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limLoc m:val="undOvr"/>
                        <m:subHide m:val="on"/>
                        <m:supHide m:val="on"/>
                        <m:ctrlPr>
                          <a:rPr lang="en-US" sz="1600" i="1">
                            <a:effectLst/>
                            <a:latin typeface="Cambria Math" panose="02040503050406030204" pitchFamily="18" charset="0"/>
                            <a:ea typeface="Times New Roman"/>
                            <a:cs typeface="Times New Roman"/>
                          </a:rPr>
                        </m:ctrlPr>
                      </m:naryPr>
                      <m:sub/>
                      <m:sup/>
                      <m:e>
                        <m:sSub>
                          <m:sSubPr>
                            <m:ctrlPr>
                              <a:rPr lang="en-US" sz="1600" i="1">
                                <a:effectLst/>
                                <a:latin typeface="Cambria Math" panose="02040503050406030204" pitchFamily="18" charset="0"/>
                                <a:ea typeface="Times New Roman"/>
                                <a:cs typeface="Times New Roman"/>
                              </a:rPr>
                            </m:ctrlPr>
                          </m:sSubPr>
                          <m:e>
                            <m:r>
                              <a:rPr lang="en-US" sz="1600" i="1">
                                <a:effectLst/>
                                <a:latin typeface="Cambria Math"/>
                                <a:ea typeface="Times New Roman"/>
                                <a:cs typeface="Times New Roman"/>
                              </a:rPr>
                              <m:t>𝑎</m:t>
                            </m:r>
                          </m:e>
                          <m:sub>
                            <m:r>
                              <a:rPr lang="en-US" sz="1600" i="1">
                                <a:effectLst/>
                                <a:latin typeface="Cambria Math"/>
                                <a:ea typeface="Times New Roman"/>
                                <a:cs typeface="Times New Roman"/>
                              </a:rPr>
                              <m:t>𝑛</m:t>
                            </m:r>
                          </m:sub>
                        </m:sSub>
                      </m:e>
                    </m:nary>
                  </m:oMath>
                </a14:m>
                <a:r>
                  <a:rPr lang="ar-IQ" dirty="0">
                    <a:effectLst/>
                    <a:latin typeface="Calibri"/>
                    <a:ea typeface="Times New Roman"/>
                    <a:cs typeface="Times New Roman"/>
                  </a:rPr>
                  <a:t> متقاربة و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limLoc m:val="undOvr"/>
                        <m:subHide m:val="on"/>
                        <m:supHide m:val="on"/>
                        <m:ctrlPr>
                          <a:rPr lang="en-US" sz="1600" i="1">
                            <a:effectLst/>
                            <a:latin typeface="Cambria Math" panose="02040503050406030204" pitchFamily="18" charset="0"/>
                            <a:ea typeface="Times New Roman"/>
                            <a:cs typeface="Times New Roman"/>
                          </a:rPr>
                        </m:ctrlPr>
                      </m:naryPr>
                      <m:sub/>
                      <m:sup/>
                      <m:e>
                        <m:r>
                          <a:rPr lang="en-US" sz="1600" i="1"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  <m:t>|</m:t>
                        </m:r>
                        <m:sSub>
                          <m:sSubPr>
                            <m:ctrlPr>
                              <a:rPr lang="en-US" sz="1600" i="1">
                                <a:effectLst/>
                                <a:latin typeface="Cambria Math" panose="02040503050406030204" pitchFamily="18" charset="0"/>
                                <a:ea typeface="Times New Roman"/>
                                <a:cs typeface="Times New Roman"/>
                              </a:rPr>
                            </m:ctrlPr>
                          </m:sSubPr>
                          <m:e>
                            <m:r>
                              <a:rPr lang="en-US" sz="1600" i="1">
                                <a:effectLst/>
                                <a:latin typeface="Cambria Math"/>
                                <a:ea typeface="Times New Roman"/>
                                <a:cs typeface="Times New Roman"/>
                              </a:rPr>
                              <m:t>𝑎</m:t>
                            </m:r>
                          </m:e>
                          <m:sub>
                            <m:r>
                              <a:rPr lang="en-US" sz="1600" i="1">
                                <a:effectLst/>
                                <a:latin typeface="Cambria Math"/>
                                <a:ea typeface="Times New Roman"/>
                                <a:cs typeface="Times New Roman"/>
                              </a:rPr>
                              <m:t>𝑛</m:t>
                            </m:r>
                          </m:sub>
                        </m:sSub>
                        <m:r>
                          <a:rPr lang="en-US" sz="1600" i="1"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  <m:t>|</m:t>
                        </m:r>
                      </m:e>
                    </m:nary>
                  </m:oMath>
                </a14:m>
                <a:r>
                  <a:rPr lang="ar-IQ" dirty="0">
                    <a:effectLst/>
                    <a:latin typeface="Calibri"/>
                    <a:ea typeface="Times New Roman"/>
                    <a:cs typeface="Times New Roman"/>
                  </a:rPr>
                  <a:t>  متقاربة فلهما الاقتراب الى نفس المجموع عدا حالة ان جميع حدود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600" i="1">
                            <a:effectLst/>
                            <a:latin typeface="Cambria Math" panose="02040503050406030204" pitchFamily="18" charset="0"/>
                            <a:ea typeface="Times New Roman"/>
                            <a:cs typeface="Times New Roman"/>
                          </a:rPr>
                        </m:ctrlPr>
                      </m:sSubPr>
                      <m:e>
                        <m:r>
                          <a:rPr lang="en-US" sz="1600" i="1"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  <m:t>𝑎</m:t>
                        </m:r>
                      </m:e>
                      <m:sub>
                        <m:r>
                          <a:rPr lang="en-US" sz="1600" i="1"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ar-IQ" dirty="0">
                    <a:effectLst/>
                    <a:latin typeface="Calibri"/>
                    <a:ea typeface="Times New Roman"/>
                    <a:cs typeface="Times New Roman"/>
                  </a:rPr>
                  <a:t> موجبة </a:t>
                </a:r>
                <a:endParaRPr lang="en-US" sz="1200" dirty="0">
                  <a:effectLst/>
                  <a:latin typeface="Calibri"/>
                  <a:ea typeface="Times New Roman"/>
                  <a:cs typeface="Arial"/>
                </a:endParaRPr>
              </a:p>
            </p:txBody>
          </p:sp>
        </mc:Choice>
        <mc:Fallback xmlns="">
          <p:sp>
            <p:nvSpPr>
              <p:cNvPr id="7" name="مستطيل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927" y="4323929"/>
                <a:ext cx="9040873" cy="857671"/>
              </a:xfrm>
              <a:prstGeom prst="rect">
                <a:avLst/>
              </a:prstGeom>
              <a:blipFill rotWithShape="1">
                <a:blip r:embed="rId7"/>
                <a:stretch>
                  <a:fillRect l="-1213" t="-1418" r="-539" b="-63121"/>
                </a:stretch>
              </a:blipFill>
            </p:spPr>
            <p:txBody>
              <a:bodyPr/>
              <a:lstStyle/>
              <a:p>
                <a:r>
                  <a:rPr lang="ar-IQ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08468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5018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مستطيل 1"/>
              <p:cNvSpPr/>
              <p:nvPr/>
            </p:nvSpPr>
            <p:spPr>
              <a:xfrm>
                <a:off x="152400" y="76200"/>
                <a:ext cx="8839200" cy="447539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indent="184785"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ar-IQ" sz="2800" dirty="0" smtClean="0">
                    <a:latin typeface="Calibri"/>
                    <a:ea typeface="Times New Roman"/>
                    <a:cs typeface="Times New Roman"/>
                  </a:rPr>
                  <a:t>مثال :</a:t>
                </a:r>
              </a:p>
              <a:p>
                <a:pPr indent="184785">
                  <a:lnSpc>
                    <a:spcPct val="115000"/>
                  </a:lnSpc>
                  <a:spcAft>
                    <a:spcPts val="10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2000" i="1">
                              <a:effectLst/>
                              <a:latin typeface="Cambria Math" panose="02040503050406030204" pitchFamily="18" charset="0"/>
                              <a:ea typeface="Times New Roman"/>
                              <a:cs typeface="Arial"/>
                            </a:rPr>
                          </m:ctrlPr>
                        </m:dPr>
                        <m:e>
                          <m:r>
                            <a:rPr lang="en-US" sz="2000" i="1">
                              <a:effectLst/>
                              <a:latin typeface="Cambria Math"/>
                              <a:ea typeface="Times New Roman"/>
                              <a:cs typeface="Arial"/>
                            </a:rPr>
                            <m:t>1</m:t>
                          </m:r>
                        </m:e>
                      </m:d>
                      <m:r>
                        <a:rPr lang="en-US" sz="2000" i="1">
                          <a:effectLst/>
                          <a:latin typeface="Cambria Math"/>
                          <a:ea typeface="Times New Roman"/>
                          <a:cs typeface="Arial"/>
                        </a:rPr>
                        <m:t>  </m:t>
                      </m:r>
                      <m:nary>
                        <m:naryPr>
                          <m:chr m:val="∑"/>
                          <m:limLoc m:val="undOvr"/>
                          <m:ctrlPr>
                            <a:rPr lang="en-US" sz="2000" i="1">
                              <a:effectLst/>
                              <a:latin typeface="Cambria Math" panose="02040503050406030204" pitchFamily="18" charset="0"/>
                              <a:ea typeface="Times New Roman"/>
                              <a:cs typeface="Arial"/>
                            </a:rPr>
                          </m:ctrlPr>
                        </m:naryPr>
                        <m:sub>
                          <m:r>
                            <m:rPr>
                              <m:sty m:val="p"/>
                            </m:rPr>
                            <a:rPr lang="en-US" sz="2000">
                              <a:effectLst/>
                              <a:latin typeface="Cambria Math"/>
                              <a:ea typeface="Times New Roman"/>
                              <a:cs typeface="Times New Roman"/>
                            </a:rPr>
                            <m:t>n</m:t>
                          </m:r>
                          <m:r>
                            <a:rPr lang="en-US" sz="2000">
                              <a:effectLst/>
                              <a:latin typeface="Cambria Math"/>
                              <a:ea typeface="Times New Roman"/>
                              <a:cs typeface="Times New Roman"/>
                            </a:rPr>
                            <m:t>=</m:t>
                          </m:r>
                          <m:r>
                            <a:rPr lang="en-US" sz="2000">
                              <a:effectLst/>
                              <a:latin typeface="Cambria Math"/>
                              <a:ea typeface="Times New Roman"/>
                              <a:cs typeface="Times New Roman"/>
                            </a:rPr>
                            <m:t>0</m:t>
                          </m:r>
                        </m:sub>
                        <m:sup>
                          <m:r>
                            <a:rPr lang="en-US" sz="2000">
                              <a:effectLst/>
                              <a:latin typeface="Cambria Math"/>
                              <a:ea typeface="Times New Roman"/>
                              <a:cs typeface="Times New Roman"/>
                            </a:rPr>
                            <m:t>∞</m:t>
                          </m:r>
                        </m:sup>
                        <m:e>
                          <m:f>
                            <m:fPr>
                              <m:ctrlPr>
                                <a:rPr lang="en-US" sz="2000" i="1">
                                  <a:effectLst/>
                                  <a:latin typeface="Cambria Math" panose="02040503050406030204" pitchFamily="18" charset="0"/>
                                  <a:ea typeface="Times New Roman"/>
                                  <a:cs typeface="Arial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n-US" sz="2000" i="1">
                                      <a:effectLst/>
                                      <a:latin typeface="Cambria Math" panose="02040503050406030204" pitchFamily="18" charset="0"/>
                                      <a:ea typeface="Times New Roman"/>
                                      <a:cs typeface="Arial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en-US" sz="2000" i="1">
                                          <a:effectLst/>
                                          <a:latin typeface="Cambria Math" panose="02040503050406030204" pitchFamily="18" charset="0"/>
                                          <a:ea typeface="Times New Roman"/>
                                          <a:cs typeface="Arial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2000" i="1">
                                          <a:effectLst/>
                                          <a:latin typeface="Cambria Math"/>
                                          <a:ea typeface="Times New Roman"/>
                                          <a:cs typeface="Arial"/>
                                        </a:rPr>
                                        <m:t>−</m:t>
                                      </m:r>
                                      <m:r>
                                        <a:rPr lang="en-US" sz="2000">
                                          <a:effectLst/>
                                          <a:latin typeface="Cambria Math"/>
                                          <a:ea typeface="Times New Roman"/>
                                          <a:cs typeface="Arial"/>
                                        </a:rPr>
                                        <m:t>1</m:t>
                                      </m:r>
                                    </m:e>
                                  </m:d>
                                </m:e>
                                <m:sup>
                                  <m:r>
                                    <m:rPr>
                                      <m:sty m:val="p"/>
                                    </m:rPr>
                                    <a:rPr lang="en-US" sz="2000">
                                      <a:effectLst/>
                                      <a:latin typeface="Cambria Math"/>
                                      <a:ea typeface="Times New Roman"/>
                                      <a:cs typeface="Arial"/>
                                    </a:rPr>
                                    <m:t>n</m:t>
                                  </m:r>
                                </m:sup>
                              </m:sSup>
                            </m:num>
                            <m:den>
                              <m:sSup>
                                <m:sSupPr>
                                  <m:ctrlPr>
                                    <a:rPr lang="en-US" sz="2000" b="0" i="1" smtClean="0">
                                      <a:effectLst/>
                                      <a:latin typeface="Cambria Math" panose="02040503050406030204" pitchFamily="18" charset="0"/>
                                      <a:ea typeface="Times New Roman"/>
                                      <a:cs typeface="Arial"/>
                                    </a:rPr>
                                  </m:ctrlPr>
                                </m:sSupPr>
                                <m:e>
                                  <m:r>
                                    <a:rPr lang="en-US" sz="2000" b="0" i="1" smtClean="0">
                                      <a:effectLst/>
                                      <a:latin typeface="Cambria Math"/>
                                      <a:ea typeface="Times New Roman"/>
                                      <a:cs typeface="Arial"/>
                                    </a:rPr>
                                    <m:t>2</m:t>
                                  </m:r>
                                </m:e>
                                <m:sup>
                                  <m:r>
                                    <a:rPr lang="en-US" sz="2000" b="0" i="1" smtClean="0">
                                      <a:effectLst/>
                                      <a:latin typeface="Cambria Math"/>
                                      <a:ea typeface="Times New Roman"/>
                                      <a:cs typeface="Arial"/>
                                    </a:rPr>
                                    <m:t>𝑛</m:t>
                                  </m:r>
                                </m:sup>
                              </m:sSup>
                            </m:den>
                          </m:f>
                        </m:e>
                      </m:nary>
                      <m:r>
                        <a:rPr lang="en-US" sz="2000">
                          <a:effectLst/>
                          <a:latin typeface="Cambria Math"/>
                          <a:ea typeface="Times New Roman"/>
                          <a:cs typeface="Times New Roman"/>
                        </a:rPr>
                        <m:t>=</m:t>
                      </m:r>
                      <m:r>
                        <a:rPr lang="en-US" sz="2000">
                          <a:effectLst/>
                          <a:latin typeface="Cambria Math"/>
                          <a:ea typeface="Times New Roman"/>
                          <a:cs typeface="Times New Roman"/>
                        </a:rPr>
                        <m:t>1</m:t>
                      </m:r>
                      <m:r>
                        <a:rPr lang="en-US" sz="2000" i="1">
                          <a:effectLst/>
                          <a:latin typeface="Cambria Math"/>
                          <a:ea typeface="Times New Roman"/>
                          <a:cs typeface="Times New Roman"/>
                        </a:rPr>
                        <m:t>−</m:t>
                      </m:r>
                      <m:f>
                        <m:fPr>
                          <m:ctrlPr>
                            <a:rPr lang="en-US" sz="2000" i="1">
                              <a:effectLst/>
                              <a:latin typeface="Cambria Math" panose="02040503050406030204" pitchFamily="18" charset="0"/>
                              <a:ea typeface="Times New Roman"/>
                              <a:cs typeface="Times New Roman"/>
                            </a:rPr>
                          </m:ctrlPr>
                        </m:fPr>
                        <m:num>
                          <m:r>
                            <a:rPr lang="en-US" sz="2000">
                              <a:effectLst/>
                              <a:latin typeface="Cambria Math"/>
                              <a:ea typeface="Times New Roman"/>
                              <a:cs typeface="Times New Roman"/>
                            </a:rPr>
                            <m:t>1</m:t>
                          </m:r>
                        </m:num>
                        <m:den>
                          <m:r>
                            <a:rPr lang="en-US" sz="2000">
                              <a:effectLst/>
                              <a:latin typeface="Cambria Math"/>
                              <a:ea typeface="Times New Roman"/>
                              <a:cs typeface="Times New Roman"/>
                            </a:rPr>
                            <m:t>2</m:t>
                          </m:r>
                        </m:den>
                      </m:f>
                      <m:r>
                        <a:rPr lang="en-US" sz="2000" i="1">
                          <a:effectLst/>
                          <a:latin typeface="Cambria Math"/>
                          <a:ea typeface="Times New Roman"/>
                          <a:cs typeface="Times New Roman"/>
                        </a:rPr>
                        <m:t>+</m:t>
                      </m:r>
                      <m:f>
                        <m:fPr>
                          <m:ctrlPr>
                            <a:rPr lang="en-US" sz="2000" i="1">
                              <a:effectLst/>
                              <a:latin typeface="Cambria Math" panose="02040503050406030204" pitchFamily="18" charset="0"/>
                              <a:ea typeface="Times New Roman"/>
                              <a:cs typeface="Times New Roman"/>
                            </a:rPr>
                          </m:ctrlPr>
                        </m:fPr>
                        <m:num>
                          <m:r>
                            <a:rPr lang="en-US" sz="2000" i="1">
                              <a:effectLst/>
                              <a:latin typeface="Cambria Math"/>
                              <a:ea typeface="Times New Roman"/>
                              <a:cs typeface="Times New Roman"/>
                            </a:rPr>
                            <m:t>1</m:t>
                          </m:r>
                        </m:num>
                        <m:den>
                          <m:sSup>
                            <m:sSupPr>
                              <m:ctrlPr>
                                <a:rPr lang="en-US" sz="2000" i="1">
                                  <a:effectLst/>
                                  <a:latin typeface="Cambria Math" panose="02040503050406030204" pitchFamily="18" charset="0"/>
                                  <a:ea typeface="Times New Roman"/>
                                  <a:cs typeface="Times New Roman"/>
                                </a:rPr>
                              </m:ctrlPr>
                            </m:sSupPr>
                            <m:e>
                              <m:r>
                                <a:rPr lang="en-US" sz="2000" i="1">
                                  <a:effectLst/>
                                  <a:latin typeface="Cambria Math"/>
                                  <a:ea typeface="Times New Roman"/>
                                  <a:cs typeface="Times New Roman"/>
                                </a:rPr>
                                <m:t>2</m:t>
                              </m:r>
                            </m:e>
                            <m:sup>
                              <m:r>
                                <a:rPr lang="en-US" sz="2000" i="1">
                                  <a:effectLst/>
                                  <a:latin typeface="Cambria Math"/>
                                  <a:ea typeface="Times New Roman"/>
                                  <a:cs typeface="Times New Roman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en-US" sz="2000" i="1">
                          <a:effectLst/>
                          <a:latin typeface="Cambria Math"/>
                          <a:ea typeface="Times New Roman"/>
                          <a:cs typeface="Times New Roman"/>
                        </a:rPr>
                        <m:t>−</m:t>
                      </m:r>
                      <m:f>
                        <m:fPr>
                          <m:ctrlPr>
                            <a:rPr lang="en-US" sz="2000" i="1">
                              <a:effectLst/>
                              <a:latin typeface="Cambria Math" panose="02040503050406030204" pitchFamily="18" charset="0"/>
                              <a:ea typeface="Times New Roman"/>
                              <a:cs typeface="Times New Roman"/>
                            </a:rPr>
                          </m:ctrlPr>
                        </m:fPr>
                        <m:num>
                          <m:r>
                            <a:rPr lang="en-US" sz="2000" i="1">
                              <a:effectLst/>
                              <a:latin typeface="Cambria Math"/>
                              <a:ea typeface="Times New Roman"/>
                              <a:cs typeface="Times New Roman"/>
                            </a:rPr>
                            <m:t>1</m:t>
                          </m:r>
                        </m:num>
                        <m:den>
                          <m:sSup>
                            <m:sSupPr>
                              <m:ctrlPr>
                                <a:rPr lang="en-US" sz="2000" i="1">
                                  <a:effectLst/>
                                  <a:latin typeface="Cambria Math" panose="02040503050406030204" pitchFamily="18" charset="0"/>
                                  <a:ea typeface="Times New Roman"/>
                                  <a:cs typeface="Times New Roman"/>
                                </a:rPr>
                              </m:ctrlPr>
                            </m:sSupPr>
                            <m:e>
                              <m:r>
                                <a:rPr lang="en-US" sz="2000" i="1">
                                  <a:effectLst/>
                                  <a:latin typeface="Cambria Math"/>
                                  <a:ea typeface="Times New Roman"/>
                                  <a:cs typeface="Times New Roman"/>
                                </a:rPr>
                                <m:t>2</m:t>
                              </m:r>
                            </m:e>
                            <m:sup>
                              <m:r>
                                <a:rPr lang="en-US" sz="2000" i="1">
                                  <a:effectLst/>
                                  <a:latin typeface="Cambria Math"/>
                                  <a:ea typeface="Times New Roman"/>
                                  <a:cs typeface="Times New Roman"/>
                                </a:rPr>
                                <m:t>3</m:t>
                              </m:r>
                            </m:sup>
                          </m:sSup>
                        </m:den>
                      </m:f>
                      <m:r>
                        <a:rPr lang="en-US" sz="2000" i="1" smtClean="0">
                          <a:effectLst/>
                          <a:latin typeface="Cambria Math"/>
                          <a:ea typeface="Times New Roman"/>
                          <a:cs typeface="Times New Roman"/>
                        </a:rPr>
                        <m:t>                           </m:t>
                      </m:r>
                      <m:r>
                        <a:rPr lang="en-US" sz="2000" i="1" smtClean="0">
                          <a:effectLst/>
                          <a:latin typeface="Cambria Math"/>
                          <a:ea typeface="Times New Roman"/>
                          <a:cs typeface="Times New Roman"/>
                        </a:rPr>
                        <m:t>𝑟</m:t>
                      </m:r>
                      <m:r>
                        <a:rPr lang="en-US" sz="2000" i="1" smtClean="0">
                          <a:effectLst/>
                          <a:latin typeface="Cambria Math"/>
                          <a:ea typeface="Times New Roman"/>
                          <a:cs typeface="Times New Roman"/>
                        </a:rPr>
                        <m:t>=−</m:t>
                      </m:r>
                      <m:f>
                        <m:fPr>
                          <m:ctrlPr>
                            <a:rPr lang="en-US" sz="2000" i="1">
                              <a:effectLst/>
                              <a:latin typeface="Cambria Math" panose="02040503050406030204" pitchFamily="18" charset="0"/>
                              <a:ea typeface="Times New Roman"/>
                              <a:cs typeface="Times New Roman"/>
                            </a:rPr>
                          </m:ctrlPr>
                        </m:fPr>
                        <m:num>
                          <m:r>
                            <a:rPr lang="en-US" sz="2000" i="1">
                              <a:effectLst/>
                              <a:latin typeface="Cambria Math"/>
                              <a:ea typeface="Times New Roman"/>
                              <a:cs typeface="Times New Roman"/>
                            </a:rPr>
                            <m:t>1</m:t>
                          </m:r>
                        </m:num>
                        <m:den>
                          <m:r>
                            <a:rPr lang="en-US" sz="2000" i="1">
                              <a:effectLst/>
                              <a:latin typeface="Cambria Math"/>
                              <a:ea typeface="Times New Roman"/>
                              <a:cs typeface="Times New Roman"/>
                            </a:rPr>
                            <m:t>2</m:t>
                          </m:r>
                        </m:den>
                      </m:f>
                      <m:r>
                        <a:rPr lang="en-US" sz="2000" i="1">
                          <a:effectLst/>
                          <a:latin typeface="Cambria Math"/>
                          <a:ea typeface="Times New Roman"/>
                          <a:cs typeface="Times New Roman"/>
                        </a:rPr>
                        <m:t>          </m:t>
                      </m:r>
                      <m:d>
                        <m:dPr>
                          <m:begChr m:val="|"/>
                          <m:endChr m:val="|"/>
                          <m:ctrlPr>
                            <a:rPr lang="en-US" sz="2000" i="1">
                              <a:effectLst/>
                              <a:latin typeface="Cambria Math" panose="02040503050406030204" pitchFamily="18" charset="0"/>
                              <a:ea typeface="Times New Roman"/>
                              <a:cs typeface="Times New Roman"/>
                            </a:rPr>
                          </m:ctrlPr>
                        </m:dPr>
                        <m:e>
                          <m:r>
                            <a:rPr lang="en-US" sz="2000" i="1">
                              <a:effectLst/>
                              <a:latin typeface="Cambria Math"/>
                              <a:ea typeface="Times New Roman"/>
                              <a:cs typeface="Times New Roman"/>
                            </a:rPr>
                            <m:t>𝑟</m:t>
                          </m:r>
                        </m:e>
                      </m:d>
                      <m:r>
                        <a:rPr lang="en-US" sz="2000" i="1">
                          <a:effectLst/>
                          <a:latin typeface="Cambria Math"/>
                          <a:ea typeface="Times New Roman"/>
                          <a:cs typeface="Times New Roman"/>
                        </a:rPr>
                        <m:t>=</m:t>
                      </m:r>
                      <m:f>
                        <m:fPr>
                          <m:ctrlPr>
                            <a:rPr lang="en-US" sz="2000" i="1">
                              <a:effectLst/>
                              <a:latin typeface="Cambria Math" panose="02040503050406030204" pitchFamily="18" charset="0"/>
                              <a:ea typeface="Times New Roman"/>
                              <a:cs typeface="Times New Roman"/>
                            </a:rPr>
                          </m:ctrlPr>
                        </m:fPr>
                        <m:num>
                          <m:r>
                            <a:rPr lang="en-US" sz="2000" i="1">
                              <a:effectLst/>
                              <a:latin typeface="Cambria Math"/>
                              <a:ea typeface="Times New Roman"/>
                              <a:cs typeface="Times New Roman"/>
                            </a:rPr>
                            <m:t>1</m:t>
                          </m:r>
                        </m:num>
                        <m:den>
                          <m:r>
                            <a:rPr lang="en-US" sz="2000" i="1">
                              <a:effectLst/>
                              <a:latin typeface="Cambria Math"/>
                              <a:ea typeface="Times New Roman"/>
                              <a:cs typeface="Times New Roman"/>
                            </a:rPr>
                            <m:t>2</m:t>
                          </m:r>
                        </m:den>
                      </m:f>
                      <m:r>
                        <a:rPr lang="en-US" sz="2000" i="1">
                          <a:effectLst/>
                          <a:latin typeface="Cambria Math"/>
                          <a:ea typeface="Times New Roman"/>
                          <a:cs typeface="Times New Roman"/>
                        </a:rPr>
                        <m:t>&lt;</m:t>
                      </m:r>
                      <m:r>
                        <a:rPr lang="en-US" sz="2000" i="1">
                          <a:effectLst/>
                          <a:latin typeface="Cambria Math"/>
                          <a:ea typeface="Times New Roman"/>
                          <a:cs typeface="Times New Roman"/>
                        </a:rPr>
                        <m:t>1</m:t>
                      </m:r>
                    </m:oMath>
                  </m:oMathPara>
                </a14:m>
                <a:endParaRPr lang="en-US" sz="1600" dirty="0">
                  <a:effectLst/>
                  <a:latin typeface="Calibri"/>
                  <a:ea typeface="Times New Roman"/>
                  <a:cs typeface="Arial"/>
                </a:endParaRPr>
              </a:p>
              <a:p>
                <a:pPr marL="1200150" algn="l" rtl="0">
                  <a:lnSpc>
                    <a:spcPct val="115000"/>
                  </a:lnSpc>
                  <a:spcAft>
                    <a:spcPts val="100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limLow>
                        <m:limLowPr>
                          <m:ctrlPr>
                            <a:rPr lang="en-US" sz="2000" i="1">
                              <a:effectLst/>
                              <a:latin typeface="Cambria Math" panose="02040503050406030204" pitchFamily="18" charset="0"/>
                              <a:ea typeface="Times New Roman"/>
                              <a:cs typeface="Times New Roman"/>
                            </a:rPr>
                          </m:ctrlPr>
                        </m:limLowPr>
                        <m:e>
                          <m:r>
                            <m:rPr>
                              <m:sty m:val="p"/>
                            </m:rPr>
                            <a:rPr lang="en-US" sz="2000">
                              <a:effectLst/>
                              <a:latin typeface="Cambria Math"/>
                              <a:ea typeface="Times New Roman"/>
                              <a:cs typeface="Times New Roman"/>
                            </a:rPr>
                            <m:t>lim</m:t>
                          </m:r>
                        </m:e>
                        <m:lim>
                          <m:r>
                            <a:rPr lang="en-US" sz="2000" i="1">
                              <a:effectLst/>
                              <a:latin typeface="Cambria Math"/>
                              <a:ea typeface="Times New Roman"/>
                              <a:cs typeface="Times New Roman"/>
                            </a:rPr>
                            <m:t>𝑛</m:t>
                          </m:r>
                          <m:r>
                            <a:rPr lang="en-US" sz="2000" i="1">
                              <a:effectLst/>
                              <a:latin typeface="Cambria Math"/>
                              <a:ea typeface="Times New Roman"/>
                              <a:cs typeface="Times New Roman"/>
                            </a:rPr>
                            <m:t>→∞</m:t>
                          </m:r>
                        </m:lim>
                      </m:limLow>
                      <m:sSub>
                        <m:sSubPr>
                          <m:ctrlPr>
                            <a:rPr lang="en-US" sz="2000" i="1">
                              <a:effectLst/>
                              <a:latin typeface="Cambria Math" panose="02040503050406030204" pitchFamily="18" charset="0"/>
                              <a:ea typeface="Times New Roman"/>
                              <a:cs typeface="Times New Roman"/>
                            </a:rPr>
                          </m:ctrlPr>
                        </m:sSubPr>
                        <m:e>
                          <m:r>
                            <a:rPr lang="en-US" sz="2000" i="1">
                              <a:effectLst/>
                              <a:latin typeface="Cambria Math"/>
                              <a:ea typeface="Times New Roman"/>
                              <a:cs typeface="Times New Roman"/>
                            </a:rPr>
                            <m:t>𝑠</m:t>
                          </m:r>
                        </m:e>
                        <m:sub>
                          <m:r>
                            <a:rPr lang="en-US" sz="2000" i="1">
                              <a:effectLst/>
                              <a:latin typeface="Cambria Math"/>
                              <a:ea typeface="Times New Roman"/>
                              <a:cs typeface="Times New Roman"/>
                            </a:rPr>
                            <m:t>𝑛</m:t>
                          </m:r>
                        </m:sub>
                      </m:sSub>
                      <m:r>
                        <a:rPr lang="en-US" sz="2000" i="1">
                          <a:effectLst/>
                          <a:latin typeface="Cambria Math"/>
                          <a:ea typeface="Times New Roman"/>
                          <a:cs typeface="Times New Roman"/>
                        </a:rPr>
                        <m:t>=</m:t>
                      </m:r>
                      <m:f>
                        <m:fPr>
                          <m:ctrlPr>
                            <a:rPr lang="en-US" sz="2000" i="1">
                              <a:effectLst/>
                              <a:latin typeface="Cambria Math" panose="02040503050406030204" pitchFamily="18" charset="0"/>
                              <a:ea typeface="Times New Roman"/>
                              <a:cs typeface="Times New Roman"/>
                            </a:rPr>
                          </m:ctrlPr>
                        </m:fPr>
                        <m:num>
                          <m:r>
                            <a:rPr lang="en-US" sz="2000" i="1">
                              <a:effectLst/>
                              <a:latin typeface="Cambria Math"/>
                              <a:ea typeface="Times New Roman"/>
                              <a:cs typeface="Times New Roman"/>
                            </a:rPr>
                            <m:t>𝑎</m:t>
                          </m:r>
                        </m:num>
                        <m:den>
                          <m:r>
                            <a:rPr lang="en-US" sz="2000" i="1">
                              <a:effectLst/>
                              <a:latin typeface="Cambria Math"/>
                              <a:ea typeface="Times New Roman"/>
                              <a:cs typeface="Times New Roman"/>
                            </a:rPr>
                            <m:t>1</m:t>
                          </m:r>
                          <m:r>
                            <a:rPr lang="en-US" sz="2000" i="1">
                              <a:effectLst/>
                              <a:latin typeface="Cambria Math"/>
                              <a:ea typeface="Times New Roman"/>
                              <a:cs typeface="Times New Roman"/>
                            </a:rPr>
                            <m:t>−</m:t>
                          </m:r>
                          <m:r>
                            <a:rPr lang="en-US" sz="2000" i="1">
                              <a:effectLst/>
                              <a:latin typeface="Cambria Math"/>
                              <a:ea typeface="Times New Roman"/>
                              <a:cs typeface="Times New Roman"/>
                            </a:rPr>
                            <m:t>𝑟</m:t>
                          </m:r>
                        </m:den>
                      </m:f>
                      <m:r>
                        <a:rPr lang="en-US" sz="2000" i="1">
                          <a:effectLst/>
                          <a:latin typeface="Cambria Math"/>
                          <a:ea typeface="Times New Roman"/>
                          <a:cs typeface="Times New Roman"/>
                        </a:rPr>
                        <m:t>=</m:t>
                      </m:r>
                      <m:f>
                        <m:fPr>
                          <m:ctrlPr>
                            <a:rPr lang="en-US" sz="2000" i="1">
                              <a:effectLst/>
                              <a:latin typeface="Cambria Math" panose="02040503050406030204" pitchFamily="18" charset="0"/>
                              <a:ea typeface="Times New Roman"/>
                              <a:cs typeface="Times New Roman"/>
                            </a:rPr>
                          </m:ctrlPr>
                        </m:fPr>
                        <m:num>
                          <m:r>
                            <a:rPr lang="en-US" sz="2000" i="1">
                              <a:effectLst/>
                              <a:latin typeface="Cambria Math"/>
                              <a:ea typeface="Times New Roman"/>
                              <a:cs typeface="Times New Roman"/>
                            </a:rPr>
                            <m:t>1</m:t>
                          </m:r>
                        </m:num>
                        <m:den>
                          <m:r>
                            <a:rPr lang="en-US" sz="2000" i="1">
                              <a:effectLst/>
                              <a:latin typeface="Cambria Math"/>
                              <a:ea typeface="Times New Roman"/>
                              <a:cs typeface="Times New Roman"/>
                            </a:rPr>
                            <m:t>1</m:t>
                          </m:r>
                          <m:r>
                            <a:rPr lang="en-US" sz="2000" i="1">
                              <a:effectLst/>
                              <a:latin typeface="Cambria Math"/>
                              <a:ea typeface="Times New Roman"/>
                              <a:cs typeface="Times New Roman"/>
                            </a:rPr>
                            <m:t>+</m:t>
                          </m:r>
                          <m:f>
                            <m:fPr>
                              <m:ctrlPr>
                                <a:rPr lang="en-US" sz="2000" i="1">
                                  <a:effectLst/>
                                  <a:latin typeface="Cambria Math" panose="02040503050406030204" pitchFamily="18" charset="0"/>
                                  <a:ea typeface="Times New Roman"/>
                                  <a:cs typeface="Times New Roman"/>
                                </a:rPr>
                              </m:ctrlPr>
                            </m:fPr>
                            <m:num>
                              <m:r>
                                <a:rPr lang="en-US" sz="2000" i="1">
                                  <a:effectLst/>
                                  <a:latin typeface="Cambria Math"/>
                                  <a:ea typeface="Times New Roman"/>
                                  <a:cs typeface="Times New Roman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sz="2000" i="1">
                                  <a:effectLst/>
                                  <a:latin typeface="Cambria Math"/>
                                  <a:ea typeface="Times New Roman"/>
                                  <a:cs typeface="Times New Roman"/>
                                </a:rPr>
                                <m:t>2</m:t>
                              </m:r>
                            </m:den>
                          </m:f>
                        </m:den>
                      </m:f>
                      <m:r>
                        <a:rPr lang="en-US" sz="2000" i="1">
                          <a:effectLst/>
                          <a:latin typeface="Cambria Math"/>
                          <a:ea typeface="Times New Roman"/>
                          <a:cs typeface="Times New Roman"/>
                        </a:rPr>
                        <m:t>=</m:t>
                      </m:r>
                      <m:f>
                        <m:fPr>
                          <m:ctrlPr>
                            <a:rPr lang="en-US" sz="2000" i="1">
                              <a:effectLst/>
                              <a:latin typeface="Cambria Math" panose="02040503050406030204" pitchFamily="18" charset="0"/>
                              <a:ea typeface="Times New Roman"/>
                              <a:cs typeface="Times New Roman"/>
                            </a:rPr>
                          </m:ctrlPr>
                        </m:fPr>
                        <m:num>
                          <m:r>
                            <a:rPr lang="en-US" sz="2000" i="1">
                              <a:effectLst/>
                              <a:latin typeface="Cambria Math"/>
                              <a:ea typeface="Times New Roman"/>
                              <a:cs typeface="Times New Roman"/>
                            </a:rPr>
                            <m:t>2</m:t>
                          </m:r>
                        </m:num>
                        <m:den>
                          <m:r>
                            <a:rPr lang="en-US" sz="2000" i="1">
                              <a:effectLst/>
                              <a:latin typeface="Cambria Math"/>
                              <a:ea typeface="Times New Roman"/>
                              <a:cs typeface="Times New Roman"/>
                            </a:rPr>
                            <m:t>3</m:t>
                          </m:r>
                        </m:den>
                      </m:f>
                    </m:oMath>
                  </m:oMathPara>
                </a14:m>
                <a:endParaRPr lang="en-US" sz="1600" dirty="0">
                  <a:effectLst/>
                  <a:latin typeface="Calibri"/>
                  <a:ea typeface="Times New Roman"/>
                  <a:cs typeface="Arial"/>
                </a:endParaRPr>
              </a:p>
              <a:p>
                <a:pPr algn="l" rtl="0">
                  <a:lnSpc>
                    <a:spcPct val="115000"/>
                  </a:lnSpc>
                  <a:spcAft>
                    <a:spcPts val="10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limLoc m:val="undOvr"/>
                          <m:ctrlPr>
                            <a:rPr lang="en-US" sz="2000" i="1">
                              <a:effectLst/>
                              <a:latin typeface="Cambria Math" panose="02040503050406030204" pitchFamily="18" charset="0"/>
                              <a:ea typeface="Times New Roman"/>
                              <a:cs typeface="Arial"/>
                            </a:rPr>
                          </m:ctrlPr>
                        </m:naryPr>
                        <m:sub>
                          <m:r>
                            <m:rPr>
                              <m:sty m:val="p"/>
                            </m:rPr>
                            <a:rPr lang="en-US" sz="2000">
                              <a:effectLst/>
                              <a:latin typeface="Cambria Math"/>
                              <a:ea typeface="Times New Roman"/>
                              <a:cs typeface="Times New Roman"/>
                            </a:rPr>
                            <m:t>n</m:t>
                          </m:r>
                          <m:r>
                            <a:rPr lang="en-US" sz="2000">
                              <a:effectLst/>
                              <a:latin typeface="Cambria Math"/>
                              <a:ea typeface="Times New Roman"/>
                              <a:cs typeface="Times New Roman"/>
                            </a:rPr>
                            <m:t>=</m:t>
                          </m:r>
                          <m:r>
                            <a:rPr lang="en-US" sz="2000">
                              <a:effectLst/>
                              <a:latin typeface="Cambria Math"/>
                              <a:ea typeface="Times New Roman"/>
                              <a:cs typeface="Times New Roman"/>
                            </a:rPr>
                            <m:t>0</m:t>
                          </m:r>
                        </m:sub>
                        <m:sup>
                          <m:r>
                            <a:rPr lang="en-US" sz="2000">
                              <a:effectLst/>
                              <a:latin typeface="Cambria Math"/>
                              <a:ea typeface="Times New Roman"/>
                              <a:cs typeface="Times New Roman"/>
                            </a:rPr>
                            <m:t>∞</m:t>
                          </m:r>
                        </m:sup>
                        <m:e>
                          <m:d>
                            <m:dPr>
                              <m:begChr m:val="|"/>
                              <m:endChr m:val="|"/>
                              <m:ctrlPr>
                                <a:rPr lang="en-US" sz="2000" i="1">
                                  <a:effectLst/>
                                  <a:latin typeface="Cambria Math" panose="02040503050406030204" pitchFamily="18" charset="0"/>
                                  <a:ea typeface="Times New Roman"/>
                                  <a:cs typeface="Arial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sz="2000" i="1">
                                      <a:effectLst/>
                                      <a:latin typeface="Cambria Math" panose="02040503050406030204" pitchFamily="18" charset="0"/>
                                      <a:ea typeface="Times New Roman"/>
                                      <a:cs typeface="Arial"/>
                                    </a:rPr>
                                  </m:ctrlPr>
                                </m:fPr>
                                <m:num>
                                  <m:sSup>
                                    <m:sSupPr>
                                      <m:ctrlPr>
                                        <a:rPr lang="en-US" sz="2000" i="1">
                                          <a:effectLst/>
                                          <a:latin typeface="Cambria Math" panose="02040503050406030204" pitchFamily="18" charset="0"/>
                                          <a:ea typeface="Times New Roman"/>
                                          <a:cs typeface="Arial"/>
                                        </a:rPr>
                                      </m:ctrlPr>
                                    </m:sSupPr>
                                    <m:e>
                                      <m:d>
                                        <m:dPr>
                                          <m:ctrlPr>
                                            <a:rPr lang="en-US" sz="2000" i="1">
                                              <a:effectLst/>
                                              <a:latin typeface="Cambria Math" panose="02040503050406030204" pitchFamily="18" charset="0"/>
                                              <a:ea typeface="Times New Roman"/>
                                              <a:cs typeface="Arial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en-US" sz="2000" i="1">
                                              <a:effectLst/>
                                              <a:latin typeface="Cambria Math"/>
                                              <a:ea typeface="Times New Roman"/>
                                              <a:cs typeface="Arial"/>
                                            </a:rPr>
                                            <m:t>−</m:t>
                                          </m:r>
                                          <m:r>
                                            <a:rPr lang="en-US" sz="2000">
                                              <a:effectLst/>
                                              <a:latin typeface="Cambria Math"/>
                                              <a:ea typeface="Times New Roman"/>
                                              <a:cs typeface="Arial"/>
                                            </a:rPr>
                                            <m:t>1</m:t>
                                          </m:r>
                                        </m:e>
                                      </m:d>
                                    </m:e>
                                    <m:sup>
                                      <m:r>
                                        <m:rPr>
                                          <m:sty m:val="p"/>
                                        </m:rPr>
                                        <a:rPr lang="en-US" sz="2000">
                                          <a:effectLst/>
                                          <a:latin typeface="Cambria Math"/>
                                          <a:ea typeface="Times New Roman"/>
                                          <a:cs typeface="Arial"/>
                                        </a:rPr>
                                        <m:t>n</m:t>
                                      </m:r>
                                    </m:sup>
                                  </m:sSup>
                                </m:num>
                                <m:den>
                                  <m:sSup>
                                    <m:sSupPr>
                                      <m:ctrlPr>
                                        <a:rPr lang="en-US" sz="2000" i="1">
                                          <a:effectLst/>
                                          <a:latin typeface="Cambria Math" panose="02040503050406030204" pitchFamily="18" charset="0"/>
                                          <a:ea typeface="Times New Roman"/>
                                          <a:cs typeface="Arial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2000" i="1">
                                          <a:effectLst/>
                                          <a:latin typeface="Cambria Math"/>
                                          <a:ea typeface="Times New Roman"/>
                                          <a:cs typeface="Arial"/>
                                        </a:rPr>
                                        <m:t>𝑛</m:t>
                                      </m:r>
                                    </m:e>
                                    <m:sup>
                                      <m:r>
                                        <a:rPr lang="en-US" sz="2000" i="1">
                                          <a:effectLst/>
                                          <a:latin typeface="Cambria Math"/>
                                          <a:ea typeface="Times New Roman"/>
                                          <a:cs typeface="Arial"/>
                                        </a:rPr>
                                        <m:t>2</m:t>
                                      </m:r>
                                    </m:sup>
                                  </m:sSup>
                                </m:den>
                              </m:f>
                            </m:e>
                          </m:d>
                        </m:e>
                      </m:nary>
                      <m:r>
                        <a:rPr lang="en-US" sz="2000">
                          <a:effectLst/>
                          <a:latin typeface="Cambria Math"/>
                          <a:ea typeface="Times New Roman"/>
                          <a:cs typeface="Times New Roman"/>
                        </a:rPr>
                        <m:t>=</m:t>
                      </m:r>
                      <m:nary>
                        <m:naryPr>
                          <m:chr m:val="∑"/>
                          <m:limLoc m:val="undOvr"/>
                          <m:ctrlPr>
                            <a:rPr lang="en-US" sz="2000" i="1">
                              <a:effectLst/>
                              <a:latin typeface="Cambria Math" panose="02040503050406030204" pitchFamily="18" charset="0"/>
                              <a:ea typeface="Times New Roman"/>
                              <a:cs typeface="Arial"/>
                            </a:rPr>
                          </m:ctrlPr>
                        </m:naryPr>
                        <m:sub>
                          <m:r>
                            <m:rPr>
                              <m:sty m:val="p"/>
                            </m:rPr>
                            <a:rPr lang="en-US" sz="2000">
                              <a:effectLst/>
                              <a:latin typeface="Cambria Math"/>
                              <a:ea typeface="Times New Roman"/>
                              <a:cs typeface="Times New Roman"/>
                            </a:rPr>
                            <m:t>n</m:t>
                          </m:r>
                          <m:r>
                            <a:rPr lang="en-US" sz="2000">
                              <a:effectLst/>
                              <a:latin typeface="Cambria Math"/>
                              <a:ea typeface="Times New Roman"/>
                              <a:cs typeface="Times New Roman"/>
                            </a:rPr>
                            <m:t>=</m:t>
                          </m:r>
                          <m:r>
                            <a:rPr lang="en-US" sz="2000">
                              <a:effectLst/>
                              <a:latin typeface="Cambria Math"/>
                              <a:ea typeface="Times New Roman"/>
                              <a:cs typeface="Times New Roman"/>
                            </a:rPr>
                            <m:t>0</m:t>
                          </m:r>
                        </m:sub>
                        <m:sup>
                          <m:r>
                            <a:rPr lang="en-US" sz="2000">
                              <a:effectLst/>
                              <a:latin typeface="Cambria Math"/>
                              <a:ea typeface="Times New Roman"/>
                              <a:cs typeface="Times New Roman"/>
                            </a:rPr>
                            <m:t>∞</m:t>
                          </m:r>
                        </m:sup>
                        <m:e>
                          <m:f>
                            <m:fPr>
                              <m:ctrlPr>
                                <a:rPr lang="en-US" sz="2000" i="1">
                                  <a:effectLst/>
                                  <a:latin typeface="Cambria Math" panose="02040503050406030204" pitchFamily="18" charset="0"/>
                                  <a:ea typeface="Times New Roman"/>
                                  <a:cs typeface="Times New Roman"/>
                                </a:rPr>
                              </m:ctrlPr>
                            </m:fPr>
                            <m:num>
                              <m:r>
                                <a:rPr lang="en-US" sz="2000" i="1">
                                  <a:effectLst/>
                                  <a:latin typeface="Cambria Math"/>
                                  <a:ea typeface="Times New Roman"/>
                                  <a:cs typeface="Times New Roman"/>
                                </a:rPr>
                                <m:t>1</m:t>
                              </m:r>
                            </m:num>
                            <m:den>
                              <m:sSup>
                                <m:sSupPr>
                                  <m:ctrlPr>
                                    <a:rPr lang="en-US" sz="2000" i="1">
                                      <a:effectLst/>
                                      <a:latin typeface="Cambria Math" panose="02040503050406030204" pitchFamily="18" charset="0"/>
                                      <a:ea typeface="Times New Roman"/>
                                      <a:cs typeface="Times New Roman"/>
                                    </a:rPr>
                                  </m:ctrlPr>
                                </m:sSupPr>
                                <m:e>
                                  <m:r>
                                    <a:rPr lang="en-US" sz="2000" i="1">
                                      <a:effectLst/>
                                      <a:latin typeface="Cambria Math"/>
                                      <a:ea typeface="Times New Roman"/>
                                      <a:cs typeface="Times New Roman"/>
                                    </a:rPr>
                                    <m:t>2</m:t>
                                  </m:r>
                                </m:e>
                                <m:sup>
                                  <m:r>
                                    <a:rPr lang="en-US" sz="2000" i="1">
                                      <a:effectLst/>
                                      <a:latin typeface="Cambria Math"/>
                                      <a:ea typeface="Times New Roman"/>
                                      <a:cs typeface="Times New Roman"/>
                                    </a:rPr>
                                    <m:t>𝑛</m:t>
                                  </m:r>
                                </m:sup>
                              </m:sSup>
                            </m:den>
                          </m:f>
                        </m:e>
                      </m:nary>
                      <m:r>
                        <a:rPr lang="en-US" sz="2000" i="1">
                          <a:effectLst/>
                          <a:latin typeface="Cambria Math"/>
                          <a:ea typeface="Times New Roman"/>
                          <a:cs typeface="Times New Roman"/>
                        </a:rPr>
                        <m:t>=</m:t>
                      </m:r>
                      <m:r>
                        <a:rPr lang="en-US" sz="2000" i="1">
                          <a:effectLst/>
                          <a:latin typeface="Cambria Math"/>
                          <a:ea typeface="Times New Roman"/>
                          <a:cs typeface="Times New Roman"/>
                        </a:rPr>
                        <m:t>1</m:t>
                      </m:r>
                      <m:r>
                        <a:rPr lang="en-US" sz="2000" i="1">
                          <a:effectLst/>
                          <a:latin typeface="Cambria Math"/>
                          <a:ea typeface="Times New Roman"/>
                          <a:cs typeface="Times New Roman"/>
                        </a:rPr>
                        <m:t>+</m:t>
                      </m:r>
                      <m:f>
                        <m:fPr>
                          <m:ctrlPr>
                            <a:rPr lang="en-US" sz="2000" i="1">
                              <a:effectLst/>
                              <a:latin typeface="Cambria Math" panose="02040503050406030204" pitchFamily="18" charset="0"/>
                              <a:ea typeface="Times New Roman"/>
                              <a:cs typeface="Times New Roman"/>
                            </a:rPr>
                          </m:ctrlPr>
                        </m:fPr>
                        <m:num>
                          <m:r>
                            <a:rPr lang="en-US" sz="2000">
                              <a:effectLst/>
                              <a:latin typeface="Cambria Math"/>
                              <a:ea typeface="Times New Roman"/>
                              <a:cs typeface="Times New Roman"/>
                            </a:rPr>
                            <m:t>1</m:t>
                          </m:r>
                        </m:num>
                        <m:den>
                          <m:r>
                            <a:rPr lang="en-US" sz="2000">
                              <a:effectLst/>
                              <a:latin typeface="Cambria Math"/>
                              <a:ea typeface="Times New Roman"/>
                              <a:cs typeface="Times New Roman"/>
                            </a:rPr>
                            <m:t>2</m:t>
                          </m:r>
                        </m:den>
                      </m:f>
                      <m:r>
                        <a:rPr lang="en-US" sz="2000" i="1">
                          <a:effectLst/>
                          <a:latin typeface="Cambria Math"/>
                          <a:ea typeface="Times New Roman"/>
                          <a:cs typeface="Times New Roman"/>
                        </a:rPr>
                        <m:t>+</m:t>
                      </m:r>
                      <m:f>
                        <m:fPr>
                          <m:ctrlPr>
                            <a:rPr lang="en-US" sz="2000" i="1">
                              <a:effectLst/>
                              <a:latin typeface="Cambria Math" panose="02040503050406030204" pitchFamily="18" charset="0"/>
                              <a:ea typeface="Times New Roman"/>
                              <a:cs typeface="Times New Roman"/>
                            </a:rPr>
                          </m:ctrlPr>
                        </m:fPr>
                        <m:num>
                          <m:r>
                            <a:rPr lang="en-US" sz="2000" i="1">
                              <a:effectLst/>
                              <a:latin typeface="Cambria Math"/>
                              <a:ea typeface="Times New Roman"/>
                              <a:cs typeface="Times New Roman"/>
                            </a:rPr>
                            <m:t>1</m:t>
                          </m:r>
                        </m:num>
                        <m:den>
                          <m:sSup>
                            <m:sSupPr>
                              <m:ctrlPr>
                                <a:rPr lang="en-US" sz="2000" i="1">
                                  <a:effectLst/>
                                  <a:latin typeface="Cambria Math" panose="02040503050406030204" pitchFamily="18" charset="0"/>
                                  <a:ea typeface="Times New Roman"/>
                                  <a:cs typeface="Times New Roman"/>
                                </a:rPr>
                              </m:ctrlPr>
                            </m:sSupPr>
                            <m:e>
                              <m:r>
                                <a:rPr lang="en-US" sz="2000" i="1">
                                  <a:effectLst/>
                                  <a:latin typeface="Cambria Math"/>
                                  <a:ea typeface="Times New Roman"/>
                                  <a:cs typeface="Times New Roman"/>
                                </a:rPr>
                                <m:t>2</m:t>
                              </m:r>
                            </m:e>
                            <m:sup>
                              <m:r>
                                <a:rPr lang="en-US" sz="2000" i="1">
                                  <a:effectLst/>
                                  <a:latin typeface="Cambria Math"/>
                                  <a:ea typeface="Times New Roman"/>
                                  <a:cs typeface="Times New Roman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en-US" sz="2000" i="1">
                          <a:effectLst/>
                          <a:latin typeface="Cambria Math"/>
                          <a:ea typeface="Times New Roman"/>
                          <a:cs typeface="Times New Roman"/>
                        </a:rPr>
                        <m:t>         </m:t>
                      </m:r>
                      <m:r>
                        <a:rPr lang="en-US" sz="2000" b="0" i="1" smtClean="0">
                          <a:effectLst/>
                          <a:latin typeface="Cambria Math"/>
                          <a:ea typeface="Times New Roman"/>
                          <a:cs typeface="Times New Roman"/>
                        </a:rPr>
                        <m:t>  </m:t>
                      </m:r>
                      <m:r>
                        <a:rPr lang="en-US" sz="2000" i="1">
                          <a:effectLst/>
                          <a:latin typeface="Cambria Math"/>
                          <a:ea typeface="Times New Roman"/>
                          <a:cs typeface="Times New Roman"/>
                        </a:rPr>
                        <m:t>𝑟</m:t>
                      </m:r>
                      <m:r>
                        <a:rPr lang="en-US" sz="2000" i="1">
                          <a:effectLst/>
                          <a:latin typeface="Cambria Math"/>
                          <a:ea typeface="Times New Roman"/>
                          <a:cs typeface="Times New Roman"/>
                        </a:rPr>
                        <m:t>=</m:t>
                      </m:r>
                      <m:f>
                        <m:fPr>
                          <m:ctrlPr>
                            <a:rPr lang="en-US" sz="2000" i="1">
                              <a:effectLst/>
                              <a:latin typeface="Cambria Math" panose="02040503050406030204" pitchFamily="18" charset="0"/>
                              <a:ea typeface="Times New Roman"/>
                              <a:cs typeface="Times New Roman"/>
                            </a:rPr>
                          </m:ctrlPr>
                        </m:fPr>
                        <m:num>
                          <m:r>
                            <a:rPr lang="en-US" sz="2000" i="1">
                              <a:effectLst/>
                              <a:latin typeface="Cambria Math"/>
                              <a:ea typeface="Times New Roman"/>
                              <a:cs typeface="Times New Roman"/>
                            </a:rPr>
                            <m:t>1</m:t>
                          </m:r>
                        </m:num>
                        <m:den>
                          <m:r>
                            <a:rPr lang="en-US" sz="2000" i="1">
                              <a:effectLst/>
                              <a:latin typeface="Cambria Math"/>
                              <a:ea typeface="Times New Roman"/>
                              <a:cs typeface="Times New Roman"/>
                            </a:rPr>
                            <m:t>2</m:t>
                          </m:r>
                        </m:den>
                      </m:f>
                      <m:r>
                        <a:rPr lang="en-US" sz="2000" i="1">
                          <a:effectLst/>
                          <a:latin typeface="Cambria Math"/>
                          <a:ea typeface="Times New Roman"/>
                          <a:cs typeface="Times New Roman"/>
                        </a:rPr>
                        <m:t>          </m:t>
                      </m:r>
                      <m:d>
                        <m:dPr>
                          <m:begChr m:val="|"/>
                          <m:endChr m:val="|"/>
                          <m:ctrlPr>
                            <a:rPr lang="en-US" sz="2000" i="1">
                              <a:effectLst/>
                              <a:latin typeface="Cambria Math" panose="02040503050406030204" pitchFamily="18" charset="0"/>
                              <a:ea typeface="Times New Roman"/>
                              <a:cs typeface="Times New Roman"/>
                            </a:rPr>
                          </m:ctrlPr>
                        </m:dPr>
                        <m:e>
                          <m:r>
                            <a:rPr lang="en-US" sz="2000" i="1">
                              <a:effectLst/>
                              <a:latin typeface="Cambria Math"/>
                              <a:ea typeface="Times New Roman"/>
                              <a:cs typeface="Times New Roman"/>
                            </a:rPr>
                            <m:t>𝑟</m:t>
                          </m:r>
                        </m:e>
                      </m:d>
                      <m:r>
                        <a:rPr lang="en-US" sz="2000" i="1">
                          <a:effectLst/>
                          <a:latin typeface="Cambria Math"/>
                          <a:ea typeface="Times New Roman"/>
                          <a:cs typeface="Times New Roman"/>
                        </a:rPr>
                        <m:t>=</m:t>
                      </m:r>
                      <m:f>
                        <m:fPr>
                          <m:ctrlPr>
                            <a:rPr lang="en-US" sz="2000" i="1">
                              <a:effectLst/>
                              <a:latin typeface="Cambria Math" panose="02040503050406030204" pitchFamily="18" charset="0"/>
                              <a:ea typeface="Times New Roman"/>
                              <a:cs typeface="Times New Roman"/>
                            </a:rPr>
                          </m:ctrlPr>
                        </m:fPr>
                        <m:num>
                          <m:r>
                            <a:rPr lang="en-US" sz="2000" i="1">
                              <a:effectLst/>
                              <a:latin typeface="Cambria Math"/>
                              <a:ea typeface="Times New Roman"/>
                              <a:cs typeface="Times New Roman"/>
                            </a:rPr>
                            <m:t>1</m:t>
                          </m:r>
                        </m:num>
                        <m:den>
                          <m:r>
                            <a:rPr lang="en-US" sz="2000" i="1">
                              <a:effectLst/>
                              <a:latin typeface="Cambria Math"/>
                              <a:ea typeface="Times New Roman"/>
                              <a:cs typeface="Times New Roman"/>
                            </a:rPr>
                            <m:t>2</m:t>
                          </m:r>
                        </m:den>
                      </m:f>
                      <m:r>
                        <a:rPr lang="en-US" sz="2000" i="1">
                          <a:effectLst/>
                          <a:latin typeface="Cambria Math"/>
                          <a:ea typeface="Times New Roman"/>
                          <a:cs typeface="Times New Roman"/>
                        </a:rPr>
                        <m:t>&lt;</m:t>
                      </m:r>
                      <m:r>
                        <a:rPr lang="en-US" sz="2000" i="1">
                          <a:effectLst/>
                          <a:latin typeface="Cambria Math"/>
                          <a:ea typeface="Times New Roman"/>
                          <a:cs typeface="Times New Roman"/>
                        </a:rPr>
                        <m:t>1</m:t>
                      </m:r>
                    </m:oMath>
                  </m:oMathPara>
                </a14:m>
                <a:endParaRPr lang="en-US" sz="1600" dirty="0">
                  <a:effectLst/>
                  <a:latin typeface="Calibri"/>
                  <a:ea typeface="Times New Roman"/>
                  <a:cs typeface="Arial"/>
                </a:endParaRPr>
              </a:p>
              <a:p>
                <a:pPr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ar-IQ" sz="2800" dirty="0">
                    <a:effectLst/>
                    <a:latin typeface="Calibri"/>
                    <a:ea typeface="Times New Roman"/>
                    <a:cs typeface="Times New Roman"/>
                  </a:rPr>
                  <a:t>متقاربة لنفس المجموع </a:t>
                </a:r>
                <a14:m>
                  <m:oMath xmlns:m="http://schemas.openxmlformats.org/officeDocument/2006/math">
                    <m:limLow>
                      <m:limLowPr>
                        <m:ctrlPr>
                          <a:rPr lang="en-US" sz="2000" i="1">
                            <a:effectLst/>
                            <a:latin typeface="Cambria Math" panose="02040503050406030204" pitchFamily="18" charset="0"/>
                            <a:ea typeface="Times New Roman"/>
                            <a:cs typeface="Times New Roman"/>
                          </a:rPr>
                        </m:ctrlPr>
                      </m:limLowPr>
                      <m:e>
                        <m:r>
                          <m:rPr>
                            <m:sty m:val="p"/>
                          </m:rPr>
                          <a:rPr lang="en-US" sz="2000"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  <m:t>lim</m:t>
                        </m:r>
                      </m:e>
                      <m:lim>
                        <m:r>
                          <a:rPr lang="en-US" sz="2000" i="1"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  <m:t>𝑛</m:t>
                        </m:r>
                        <m:r>
                          <a:rPr lang="en-US" sz="2000" i="1"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  <m:t>→∞</m:t>
                        </m:r>
                      </m:lim>
                    </m:limLow>
                    <m:sSub>
                      <m:sSubPr>
                        <m:ctrlPr>
                          <a:rPr lang="en-US" sz="2000" i="1">
                            <a:effectLst/>
                            <a:latin typeface="Cambria Math" panose="02040503050406030204" pitchFamily="18" charset="0"/>
                            <a:ea typeface="Times New Roman"/>
                            <a:cs typeface="Times New Roman"/>
                          </a:rPr>
                        </m:ctrlPr>
                      </m:sSubPr>
                      <m:e>
                        <m:r>
                          <a:rPr lang="en-US" sz="2000" i="1"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  <m:t>𝑠</m:t>
                        </m:r>
                      </m:e>
                      <m:sub>
                        <m:r>
                          <a:rPr lang="en-US" sz="2000" i="1"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  <m:t>𝑛</m:t>
                        </m:r>
                      </m:sub>
                    </m:sSub>
                    <m:r>
                      <a:rPr lang="en-US" sz="2000">
                        <a:effectLst/>
                        <a:latin typeface="Cambria Math"/>
                        <a:ea typeface="Times New Roman"/>
                        <a:cs typeface="Times New Roman"/>
                      </a:rPr>
                      <m:t>=</m:t>
                    </m:r>
                    <m:r>
                      <a:rPr lang="en-US" sz="2000">
                        <a:effectLst/>
                        <a:latin typeface="Cambria Math"/>
                        <a:ea typeface="Times New Roman"/>
                        <a:cs typeface="Times New Roman"/>
                      </a:rPr>
                      <m:t>2</m:t>
                    </m:r>
                  </m:oMath>
                </a14:m>
                <a:r>
                  <a:rPr lang="en-US" sz="2800" dirty="0">
                    <a:effectLst/>
                    <a:latin typeface="Times New Roman"/>
                    <a:ea typeface="Times New Roman"/>
                    <a:cs typeface="Arial"/>
                  </a:rPr>
                  <a:t> </a:t>
                </a:r>
                <a:endParaRPr lang="en-US" sz="1600" dirty="0">
                  <a:effectLst/>
                  <a:latin typeface="Calibri"/>
                  <a:ea typeface="Times New Roman"/>
                  <a:cs typeface="Arial"/>
                </a:endParaRPr>
              </a:p>
            </p:txBody>
          </p:sp>
        </mc:Choice>
        <mc:Fallback xmlns="">
          <p:sp>
            <p:nvSpPr>
              <p:cNvPr id="2" name="مستطيل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2400" y="76200"/>
                <a:ext cx="8839200" cy="4475392"/>
              </a:xfrm>
              <a:prstGeom prst="rect">
                <a:avLst/>
              </a:prstGeom>
              <a:blipFill rotWithShape="1">
                <a:blip r:embed="rId4"/>
                <a:stretch>
                  <a:fillRect t="-817" r="-1379" b="-1635"/>
                </a:stretch>
              </a:blipFill>
            </p:spPr>
            <p:txBody>
              <a:bodyPr/>
              <a:lstStyle/>
              <a:p>
                <a:r>
                  <a:rPr lang="ar-IQ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21239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6533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مستطيل 2"/>
              <p:cNvSpPr/>
              <p:nvPr/>
            </p:nvSpPr>
            <p:spPr>
              <a:xfrm>
                <a:off x="152400" y="228600"/>
                <a:ext cx="8763000" cy="507626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Low" rtl="0"/>
                <a:r>
                  <a:rPr lang="en-US" sz="2000" b="1" u="sng" dirty="0">
                    <a:latin typeface="Times New Roman" pitchFamily="18" charset="0"/>
                    <a:cs typeface="Times New Roman" pitchFamily="18" charset="0"/>
                  </a:rPr>
                  <a:t>Example:</a:t>
                </a:r>
                <a:r>
                  <a:rPr lang="en-US" sz="2000" dirty="0">
                    <a:latin typeface="Times New Roman" pitchFamily="18" charset="0"/>
                    <a:cs typeface="Times New Roman" pitchFamily="18" charset="0"/>
                  </a:rPr>
                  <a:t> Use the ratio test for absolute convergence determine whether the series converges or diverges</a:t>
                </a:r>
                <a:r>
                  <a:rPr lang="en-US" sz="2000" dirty="0" smtClean="0">
                    <a:latin typeface="Times New Roman" pitchFamily="18" charset="0"/>
                    <a:cs typeface="Times New Roman" pitchFamily="18" charset="0"/>
                  </a:rPr>
                  <a:t>:</a:t>
                </a:r>
              </a:p>
              <a:p>
                <a:pPr algn="justLow" rtl="0"/>
                <a:endParaRPr lang="en-US" sz="2000" dirty="0">
                  <a:latin typeface="Times New Roman" pitchFamily="18" charset="0"/>
                  <a:cs typeface="Times New Roman" pitchFamily="18" charset="0"/>
                </a:endParaRPr>
              </a:p>
              <a:p>
                <a:pPr algn="justLow" rtl="0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limLoc m:val="undOvr"/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2000" i="1">
                              <a:latin typeface="Cambria Math"/>
                            </a:rPr>
                            <m:t>𝑛</m:t>
                          </m:r>
                          <m:r>
                            <a:rPr lang="en-US" sz="2000" i="1">
                              <a:latin typeface="Cambria Math"/>
                            </a:rPr>
                            <m:t>=</m:t>
                          </m:r>
                          <m:r>
                            <a:rPr lang="en-US" sz="2000" i="1">
                              <a:latin typeface="Cambria Math"/>
                            </a:rPr>
                            <m:t>1</m:t>
                          </m:r>
                        </m:sub>
                        <m:sup>
                          <m:r>
                            <a:rPr lang="en-US" sz="2000" i="1">
                              <a:latin typeface="Cambria Math"/>
                            </a:rPr>
                            <m:t>∞</m:t>
                          </m:r>
                        </m:sup>
                        <m:e>
                          <m:sSup>
                            <m:sSup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000" i="1">
                                      <a:latin typeface="Cambria Math"/>
                                    </a:rPr>
                                    <m:t>−</m:t>
                                  </m:r>
                                  <m:r>
                                    <a:rPr lang="en-US" sz="2000" i="1">
                                      <a:latin typeface="Cambria Math"/>
                                    </a:rPr>
                                    <m:t>1</m:t>
                                  </m:r>
                                </m:e>
                              </m:d>
                            </m:e>
                            <m:sup>
                              <m:r>
                                <a:rPr lang="en-US" sz="2000" i="1">
                                  <a:latin typeface="Cambria Math"/>
                                </a:rPr>
                                <m:t>𝑛</m:t>
                              </m:r>
                            </m:sup>
                          </m:sSup>
                          <m:f>
                            <m:f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d>
                                <m:dPr>
                                  <m:ctrlP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000" i="1">
                                      <a:latin typeface="Cambria Math"/>
                                    </a:rPr>
                                    <m:t>2</m:t>
                                  </m:r>
                                  <m:r>
                                    <a:rPr lang="en-US" sz="2000" i="1">
                                      <a:latin typeface="Cambria Math"/>
                                    </a:rPr>
                                    <m:t>𝑛</m:t>
                                  </m:r>
                                  <m:r>
                                    <a:rPr lang="en-US" sz="2000" i="1">
                                      <a:latin typeface="Cambria Math"/>
                                    </a:rPr>
                                    <m:t>−</m:t>
                                  </m:r>
                                  <m:r>
                                    <a:rPr lang="en-US" sz="2000" i="1">
                                      <a:latin typeface="Cambria Math"/>
                                    </a:rPr>
                                    <m:t>1</m:t>
                                  </m:r>
                                </m:e>
                              </m:d>
                              <m:r>
                                <a:rPr lang="en-US" sz="2000" i="1">
                                  <a:latin typeface="Cambria Math"/>
                                </a:rPr>
                                <m:t>!</m:t>
                              </m:r>
                            </m:num>
                            <m:den>
                              <m:sSup>
                                <m:sSupPr>
                                  <m:ctrlP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000" i="1">
                                      <a:latin typeface="Cambria Math"/>
                                    </a:rPr>
                                    <m:t>3</m:t>
                                  </m:r>
                                </m:e>
                                <m:sup>
                                  <m:r>
                                    <a:rPr lang="en-US" sz="2000" i="1">
                                      <a:latin typeface="Cambria Math"/>
                                    </a:rPr>
                                    <m:t>𝑛</m:t>
                                  </m:r>
                                </m:sup>
                              </m:sSup>
                            </m:den>
                          </m:f>
                          <m:r>
                            <a:rPr lang="en-US" sz="2000" i="1">
                              <a:latin typeface="Cambria Math"/>
                            </a:rPr>
                            <m:t>        </m:t>
                          </m:r>
                        </m:e>
                      </m:nary>
                      <m:r>
                        <a:rPr lang="en-US" sz="2000" i="1">
                          <a:latin typeface="Cambria Math"/>
                        </a:rPr>
                        <m:t>                                  </m:t>
                      </m:r>
                      <m:sSub>
                        <m:sSub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latin typeface="Cambria Math"/>
                            </a:rPr>
                            <m:t>𝑎</m:t>
                          </m:r>
                        </m:e>
                        <m:sub>
                          <m:r>
                            <a:rPr lang="en-US" sz="2000" i="1">
                              <a:latin typeface="Cambria Math"/>
                            </a:rPr>
                            <m:t>𝑛</m:t>
                          </m:r>
                        </m:sub>
                      </m:sSub>
                      <m:r>
                        <a:rPr lang="en-US" sz="2000" i="1"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000" i="1">
                                  <a:latin typeface="Cambria Math"/>
                                </a:rPr>
                                <m:t>−</m:t>
                              </m:r>
                              <m:r>
                                <a:rPr lang="en-US" sz="2000" i="1">
                                  <a:latin typeface="Cambria Math"/>
                                </a:rPr>
                                <m:t>1</m:t>
                              </m:r>
                            </m:e>
                          </m:d>
                        </m:e>
                        <m:sup>
                          <m:r>
                            <a:rPr lang="en-US" sz="2000" i="1">
                              <a:latin typeface="Cambria Math"/>
                            </a:rPr>
                            <m:t>𝑛</m:t>
                          </m:r>
                        </m:sup>
                      </m:sSup>
                      <m:r>
                        <a:rPr lang="en-US" sz="2000" i="1">
                          <a:latin typeface="Cambria Math"/>
                        </a:rPr>
                        <m:t>   </m:t>
                      </m:r>
                      <m:f>
                        <m:f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d>
                            <m:d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000" i="1">
                                  <a:latin typeface="Cambria Math"/>
                                </a:rPr>
                                <m:t>2</m:t>
                              </m:r>
                              <m:r>
                                <a:rPr lang="en-US" sz="2000" i="1">
                                  <a:latin typeface="Cambria Math"/>
                                </a:rPr>
                                <m:t>𝑛</m:t>
                              </m:r>
                              <m:r>
                                <a:rPr lang="en-US" sz="2000" i="1">
                                  <a:latin typeface="Cambria Math"/>
                                </a:rPr>
                                <m:t>−</m:t>
                              </m:r>
                              <m:r>
                                <a:rPr lang="en-US" sz="2000" i="1">
                                  <a:latin typeface="Cambria Math"/>
                                </a:rPr>
                                <m:t>1</m:t>
                              </m:r>
                            </m:e>
                          </m:d>
                          <m:r>
                            <a:rPr lang="en-US" sz="2000" i="1">
                              <a:latin typeface="Cambria Math"/>
                            </a:rPr>
                            <m:t>!</m:t>
                          </m:r>
                        </m:num>
                        <m:den>
                          <m:sSup>
                            <m:sSup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000" i="1">
                                  <a:latin typeface="Cambria Math"/>
                                </a:rPr>
                                <m:t>3</m:t>
                              </m:r>
                            </m:e>
                            <m:sup>
                              <m:r>
                                <a:rPr lang="en-US" sz="2000" i="1">
                                  <a:latin typeface="Cambria Math"/>
                                </a:rPr>
                                <m:t>𝑛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US" sz="2000" dirty="0" smtClean="0">
                  <a:latin typeface="Times New Roman" pitchFamily="18" charset="0"/>
                  <a:cs typeface="Times New Roman" pitchFamily="18" charset="0"/>
                </a:endParaRPr>
              </a:p>
              <a:p>
                <a:pPr algn="justLow" rtl="0"/>
                <a:endParaRPr lang="en-US" sz="2000" dirty="0">
                  <a:latin typeface="Times New Roman" pitchFamily="18" charset="0"/>
                  <a:cs typeface="Times New Roman" pitchFamily="18" charset="0"/>
                </a:endParaRPr>
              </a:p>
              <a:p>
                <a:pPr algn="justLow" rtl="0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latin typeface="Cambria Math"/>
                            </a:rPr>
                            <m:t>𝑎</m:t>
                          </m:r>
                        </m:e>
                        <m:sub>
                          <m:r>
                            <a:rPr lang="en-US" sz="2000" i="1">
                              <a:latin typeface="Cambria Math"/>
                            </a:rPr>
                            <m:t>𝑛</m:t>
                          </m:r>
                          <m:r>
                            <a:rPr lang="en-US" sz="2000" i="1">
                              <a:latin typeface="Cambria Math"/>
                            </a:rPr>
                            <m:t>+</m:t>
                          </m:r>
                          <m:r>
                            <a:rPr lang="en-US" sz="2000" i="1">
                              <a:latin typeface="Cambria Math"/>
                            </a:rPr>
                            <m:t>1</m:t>
                          </m:r>
                        </m:sub>
                      </m:sSub>
                      <m:r>
                        <a:rPr lang="en-US" sz="2000" i="1"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000" i="1">
                                  <a:latin typeface="Cambria Math"/>
                                </a:rPr>
                                <m:t>−</m:t>
                              </m:r>
                              <m:r>
                                <a:rPr lang="en-US" sz="2000" i="1">
                                  <a:latin typeface="Cambria Math"/>
                                </a:rPr>
                                <m:t>1</m:t>
                              </m:r>
                            </m:e>
                          </m:d>
                        </m:e>
                        <m:sup>
                          <m:r>
                            <a:rPr lang="en-US" sz="2000" i="1">
                              <a:latin typeface="Cambria Math"/>
                            </a:rPr>
                            <m:t>𝑛</m:t>
                          </m:r>
                          <m:r>
                            <a:rPr lang="en-US" sz="2000" i="1">
                              <a:latin typeface="Cambria Math"/>
                            </a:rPr>
                            <m:t>+</m:t>
                          </m:r>
                          <m:r>
                            <a:rPr lang="en-US" sz="2000" i="1">
                              <a:latin typeface="Cambria Math"/>
                            </a:rPr>
                            <m:t>1</m:t>
                          </m:r>
                        </m:sup>
                      </m:sSup>
                      <m:r>
                        <a:rPr lang="en-US" sz="2000" i="1">
                          <a:latin typeface="Cambria Math"/>
                        </a:rPr>
                        <m:t>  </m:t>
                      </m:r>
                      <m:f>
                        <m:f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d>
                            <m:d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000" i="1">
                                  <a:latin typeface="Cambria Math"/>
                                </a:rPr>
                                <m:t>2</m:t>
                              </m:r>
                              <m:r>
                                <a:rPr lang="en-US" sz="2000" i="1">
                                  <a:latin typeface="Cambria Math"/>
                                </a:rPr>
                                <m:t>𝑛</m:t>
                              </m:r>
                              <m:r>
                                <a:rPr lang="en-US" sz="2000" i="1">
                                  <a:latin typeface="Cambria Math"/>
                                </a:rPr>
                                <m:t>+</m:t>
                              </m:r>
                              <m:r>
                                <a:rPr lang="en-US" sz="2000" i="1">
                                  <a:latin typeface="Cambria Math"/>
                                </a:rPr>
                                <m:t>1</m:t>
                              </m:r>
                            </m:e>
                          </m:d>
                          <m:r>
                            <a:rPr lang="en-US" sz="2000" i="1">
                              <a:latin typeface="Cambria Math"/>
                            </a:rPr>
                            <m:t>!</m:t>
                          </m:r>
                        </m:num>
                        <m:den>
                          <m:sSup>
                            <m:sSup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000" i="1">
                                  <a:latin typeface="Cambria Math"/>
                                </a:rPr>
                                <m:t>3</m:t>
                              </m:r>
                            </m:e>
                            <m:sup>
                              <m:r>
                                <a:rPr lang="en-US" sz="2000" i="1">
                                  <a:latin typeface="Cambria Math"/>
                                </a:rPr>
                                <m:t>𝑛</m:t>
                              </m:r>
                            </m:sup>
                          </m:sSup>
                          <m:r>
                            <a:rPr lang="en-US" sz="2000" i="1">
                              <a:latin typeface="Cambria Math"/>
                            </a:rPr>
                            <m:t>+</m:t>
                          </m:r>
                          <m:r>
                            <a:rPr lang="en-US" sz="2000" i="1">
                              <a:latin typeface="Cambria Math"/>
                            </a:rPr>
                            <m:t>1</m:t>
                          </m:r>
                          <m:r>
                            <a:rPr lang="en-US" sz="2000" i="1">
                              <a:latin typeface="Cambria Math"/>
                            </a:rPr>
                            <m:t> </m:t>
                          </m:r>
                        </m:den>
                      </m:f>
                      <m:r>
                        <a:rPr lang="en-US" sz="2000" i="1">
                          <a:latin typeface="Cambria Math"/>
                        </a:rPr>
                        <m:t> </m:t>
                      </m:r>
                    </m:oMath>
                  </m:oMathPara>
                </a14:m>
                <a:endParaRPr lang="en-US" sz="2000" dirty="0" smtClean="0">
                  <a:latin typeface="Times New Roman" pitchFamily="18" charset="0"/>
                  <a:cs typeface="Times New Roman" pitchFamily="18" charset="0"/>
                </a:endParaRPr>
              </a:p>
              <a:p>
                <a:pPr algn="justLow" rtl="0"/>
                <a:endParaRPr lang="en-US" sz="2000" dirty="0">
                  <a:latin typeface="Times New Roman" pitchFamily="18" charset="0"/>
                  <a:cs typeface="Times New Roman" pitchFamily="18" charset="0"/>
                </a:endParaRPr>
              </a:p>
              <a:p>
                <a:pPr algn="justLow" rtl="0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000" i="1">
                          <a:latin typeface="Cambria Math"/>
                        </a:rPr>
                        <m:t>𝜌</m:t>
                      </m:r>
                      <m:r>
                        <a:rPr lang="en-US" sz="2000" i="1">
                          <a:latin typeface="Cambria Math"/>
                        </a:rPr>
                        <m:t>=</m:t>
                      </m:r>
                      <m:func>
                        <m:func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sz="2000">
                                  <a:latin typeface="Cambria Math"/>
                                </a:rPr>
                                <m:t>lim</m:t>
                              </m:r>
                            </m:e>
                            <m:lim>
                              <m:r>
                                <a:rPr lang="en-US" sz="2000" i="1">
                                  <a:latin typeface="Cambria Math"/>
                                </a:rPr>
                                <m:t>𝑛</m:t>
                              </m:r>
                              <m:r>
                                <a:rPr lang="en-US" sz="2000" i="1">
                                  <a:latin typeface="Cambria Math"/>
                                </a:rPr>
                                <m:t>→∞</m:t>
                              </m:r>
                            </m:lim>
                          </m:limLow>
                        </m:fName>
                        <m:e>
                          <m:d>
                            <m:dPr>
                              <m:begChr m:val="|"/>
                              <m:endChr m:val="|"/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b>
                                    <m:sSubPr>
                                      <m:ctrlPr>
                                        <a:rPr lang="en-US" sz="20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000" i="1">
                                          <a:latin typeface="Cambria Math"/>
                                        </a:rPr>
                                        <m:t>𝑎</m:t>
                                      </m:r>
                                    </m:e>
                                    <m:sub>
                                      <m:r>
                                        <a:rPr lang="en-US" sz="2000" i="1">
                                          <a:latin typeface="Cambria Math"/>
                                        </a:rPr>
                                        <m:t>𝑛</m:t>
                                      </m:r>
                                      <m:r>
                                        <a:rPr lang="en-US" sz="2000" i="1">
                                          <a:latin typeface="Cambria Math"/>
                                        </a:rPr>
                                        <m:t>+</m:t>
                                      </m:r>
                                      <m:r>
                                        <a:rPr lang="en-US" sz="2000" i="1">
                                          <a:latin typeface="Cambria Math"/>
                                        </a:rPr>
                                        <m:t>1</m:t>
                                      </m:r>
                                    </m:sub>
                                  </m:sSub>
                                </m:num>
                                <m:den>
                                  <m:sSub>
                                    <m:sSubPr>
                                      <m:ctrlPr>
                                        <a:rPr lang="en-US" sz="20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000" i="1">
                                          <a:latin typeface="Cambria Math"/>
                                        </a:rPr>
                                        <m:t>𝑎</m:t>
                                      </m:r>
                                    </m:e>
                                    <m:sub>
                                      <m:r>
                                        <a:rPr lang="en-US" sz="2000" i="1">
                                          <a:latin typeface="Cambria Math"/>
                                        </a:rPr>
                                        <m:t>𝑛</m:t>
                                      </m:r>
                                    </m:sub>
                                  </m:sSub>
                                </m:den>
                              </m:f>
                            </m:e>
                          </m:d>
                          <m:r>
                            <a:rPr lang="en-US" sz="2000" i="1">
                              <a:latin typeface="Cambria Math"/>
                            </a:rPr>
                            <m:t>=</m:t>
                          </m:r>
                          <m:r>
                            <m:rPr>
                              <m:sty m:val="p"/>
                            </m:rPr>
                            <a:rPr lang="en-US" sz="2000">
                              <a:latin typeface="Cambria Math"/>
                            </a:rPr>
                            <m:t>lim</m:t>
                          </m:r>
                          <m:r>
                            <a:rPr lang="en-US" sz="2000" i="1">
                              <a:latin typeface="Cambria Math"/>
                            </a:rPr>
                            <m:t>⁡</m:t>
                          </m:r>
                        </m:e>
                      </m:func>
                      <m:d>
                        <m:dPr>
                          <m:begChr m:val="|"/>
                          <m:endChr m:val="|"/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en-US" sz="20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2000" i="1">
                                          <a:latin typeface="Cambria Math"/>
                                        </a:rPr>
                                        <m:t>−</m:t>
                                      </m:r>
                                      <m:r>
                                        <a:rPr lang="en-US" sz="2000" i="1">
                                          <a:latin typeface="Cambria Math"/>
                                        </a:rPr>
                                        <m:t>1</m:t>
                                      </m:r>
                                    </m:e>
                                  </m:d>
                                </m:e>
                                <m:sup>
                                  <m:r>
                                    <a:rPr lang="en-US" sz="2000" i="1">
                                      <a:latin typeface="Cambria Math"/>
                                    </a:rPr>
                                    <m:t>𝑛</m:t>
                                  </m:r>
                                  <m:r>
                                    <a:rPr lang="en-US" sz="2000" i="1">
                                      <a:latin typeface="Cambria Math"/>
                                    </a:rPr>
                                    <m:t>+</m:t>
                                  </m:r>
                                  <m:r>
                                    <a:rPr lang="en-US" sz="2000" i="1">
                                      <a:latin typeface="Cambria Math"/>
                                    </a:rPr>
                                    <m:t>1</m:t>
                                  </m:r>
                                </m:sup>
                              </m:sSup>
                              <m:d>
                                <m:dPr>
                                  <m:ctrlP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000" i="1">
                                      <a:latin typeface="Cambria Math"/>
                                    </a:rPr>
                                    <m:t>2</m:t>
                                  </m:r>
                                  <m:r>
                                    <a:rPr lang="en-US" sz="2000" i="1">
                                      <a:latin typeface="Cambria Math"/>
                                    </a:rPr>
                                    <m:t>𝑛</m:t>
                                  </m:r>
                                  <m:r>
                                    <a:rPr lang="en-US" sz="2000" i="1">
                                      <a:latin typeface="Cambria Math"/>
                                    </a:rPr>
                                    <m:t>+</m:t>
                                  </m:r>
                                  <m:r>
                                    <a:rPr lang="en-US" sz="2000" i="1">
                                      <a:latin typeface="Cambria Math"/>
                                    </a:rPr>
                                    <m:t>1</m:t>
                                  </m:r>
                                </m:e>
                              </m:d>
                              <m:d>
                                <m:dPr>
                                  <m:ctrlP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000" i="1">
                                      <a:latin typeface="Cambria Math"/>
                                    </a:rPr>
                                    <m:t>2</m:t>
                                  </m:r>
                                  <m:r>
                                    <a:rPr lang="en-US" sz="2000" i="1">
                                      <a:latin typeface="Cambria Math"/>
                                    </a:rPr>
                                    <m:t>𝑛</m:t>
                                  </m:r>
                                </m:e>
                              </m:d>
                              <m:d>
                                <m:dPr>
                                  <m:ctrlP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000" i="1">
                                      <a:latin typeface="Cambria Math"/>
                                    </a:rPr>
                                    <m:t>2</m:t>
                                  </m:r>
                                  <m:r>
                                    <a:rPr lang="en-US" sz="2000" i="1">
                                      <a:latin typeface="Cambria Math"/>
                                    </a:rPr>
                                    <m:t>𝑛</m:t>
                                  </m:r>
                                  <m:r>
                                    <a:rPr lang="en-US" sz="2000" i="1">
                                      <a:latin typeface="Cambria Math"/>
                                    </a:rPr>
                                    <m:t>−</m:t>
                                  </m:r>
                                  <m:r>
                                    <a:rPr lang="en-US" sz="2000" i="1">
                                      <a:latin typeface="Cambria Math"/>
                                    </a:rPr>
                                    <m:t>1</m:t>
                                  </m:r>
                                </m:e>
                              </m:d>
                              <m:r>
                                <a:rPr lang="en-US" sz="2000" i="1">
                                  <a:latin typeface="Cambria Math"/>
                                </a:rPr>
                                <m:t>! </m:t>
                              </m:r>
                            </m:num>
                            <m:den>
                              <m:sSup>
                                <m:sSupPr>
                                  <m:ctrlP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000" i="1">
                                      <a:latin typeface="Cambria Math"/>
                                    </a:rPr>
                                    <m:t>3</m:t>
                                  </m:r>
                                </m:e>
                                <m:sup>
                                  <m:r>
                                    <a:rPr lang="en-US" sz="2000" i="1">
                                      <a:latin typeface="Cambria Math"/>
                                    </a:rPr>
                                    <m:t>𝑛</m:t>
                                  </m:r>
                                </m:sup>
                              </m:sSup>
                              <m:r>
                                <a:rPr lang="en-US" sz="2000" i="1">
                                  <a:latin typeface="Cambria Math"/>
                                </a:rPr>
                                <m:t>+</m:t>
                              </m:r>
                              <m:r>
                                <a:rPr lang="en-US" sz="2000" i="1">
                                  <a:latin typeface="Cambria Math"/>
                                </a:rPr>
                                <m:t>1</m:t>
                              </m:r>
                              <m:r>
                                <a:rPr lang="en-US" sz="2000" i="1">
                                  <a:latin typeface="Cambria Math"/>
                                </a:rPr>
                                <m:t> </m:t>
                              </m:r>
                            </m:den>
                          </m:f>
                          <m:r>
                            <a:rPr lang="en-US" sz="2000" i="1">
                              <a:latin typeface="Cambria Math"/>
                            </a:rPr>
                            <m:t>   </m:t>
                          </m:r>
                          <m:f>
                            <m:f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000" i="1">
                                      <a:latin typeface="Cambria Math"/>
                                    </a:rPr>
                                    <m:t>3</m:t>
                                  </m:r>
                                </m:e>
                                <m:sup>
                                  <m:r>
                                    <a:rPr lang="en-US" sz="2000" i="1">
                                      <a:latin typeface="Cambria Math"/>
                                    </a:rPr>
                                    <m:t>𝑛</m:t>
                                  </m:r>
                                </m:sup>
                              </m:sSup>
                            </m:num>
                            <m:den>
                              <m:d>
                                <m:dPr>
                                  <m:ctrlP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000" i="1">
                                      <a:latin typeface="Cambria Math"/>
                                    </a:rPr>
                                    <m:t>2</m:t>
                                  </m:r>
                                  <m:r>
                                    <a:rPr lang="en-US" sz="2000" i="1">
                                      <a:latin typeface="Cambria Math"/>
                                    </a:rPr>
                                    <m:t>𝑛</m:t>
                                  </m:r>
                                  <m:r>
                                    <a:rPr lang="en-US" sz="2000" i="1">
                                      <a:latin typeface="Cambria Math"/>
                                    </a:rPr>
                                    <m:t>−</m:t>
                                  </m:r>
                                  <m:r>
                                    <a:rPr lang="en-US" sz="2000" i="1">
                                      <a:latin typeface="Cambria Math"/>
                                    </a:rPr>
                                    <m:t>1</m:t>
                                  </m:r>
                                </m:e>
                              </m:d>
                              <m:r>
                                <a:rPr lang="en-US" sz="2000" i="1">
                                  <a:latin typeface="Cambria Math"/>
                                </a:rPr>
                                <m:t>! </m:t>
                              </m:r>
                            </m:den>
                          </m:f>
                        </m:e>
                      </m:d>
                      <m:r>
                        <a:rPr lang="en-US" sz="2000" i="1">
                          <a:latin typeface="Cambria Math"/>
                        </a:rPr>
                        <m:t> </m:t>
                      </m:r>
                    </m:oMath>
                  </m:oMathPara>
                </a14:m>
                <a:endParaRPr lang="en-US" sz="2000" dirty="0" smtClean="0">
                  <a:latin typeface="Times New Roman" pitchFamily="18" charset="0"/>
                  <a:cs typeface="Times New Roman" pitchFamily="18" charset="0"/>
                </a:endParaRPr>
              </a:p>
              <a:p>
                <a:pPr algn="justLow" rtl="0"/>
                <a:endParaRPr lang="en-US" sz="2000" dirty="0">
                  <a:latin typeface="Times New Roman" pitchFamily="18" charset="0"/>
                  <a:cs typeface="Times New Roman" pitchFamily="18" charset="0"/>
                </a:endParaRPr>
              </a:p>
              <a:p>
                <a:pPr algn="justLow" rtl="0"/>
                <a:endParaRPr lang="en-US" sz="2000" dirty="0">
                  <a:latin typeface="Times New Roman" pitchFamily="18" charset="0"/>
                  <a:cs typeface="Times New Roman" pitchFamily="18" charset="0"/>
                </a:endParaRPr>
              </a:p>
              <a:p>
                <a:pPr algn="justLow" rtl="0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000">
                              <a:latin typeface="Cambria Math"/>
                            </a:rPr>
                            <m:t>lim</m:t>
                          </m:r>
                        </m:fName>
                        <m:e>
                          <m:d>
                            <m:dPr>
                              <m:begChr m:val="|"/>
                              <m:endChr m:val="|"/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p>
                                    <m:sSupPr>
                                      <m:ctrlPr>
                                        <a:rPr lang="en-US" sz="20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d>
                                        <m:dPr>
                                          <m:ctrlPr>
                                            <a:rPr lang="en-US" sz="20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en-US" sz="2000" i="1">
                                              <a:latin typeface="Cambria Math"/>
                                            </a:rPr>
                                            <m:t>−</m:t>
                                          </m:r>
                                          <m:r>
                                            <a:rPr lang="en-US" sz="2000" i="1">
                                              <a:latin typeface="Cambria Math"/>
                                            </a:rPr>
                                            <m:t>1</m:t>
                                          </m:r>
                                        </m:e>
                                      </m:d>
                                    </m:e>
                                    <m:sup>
                                      <m:r>
                                        <a:rPr lang="en-US" sz="2000" i="1">
                                          <a:latin typeface="Cambria Math"/>
                                        </a:rPr>
                                        <m:t> </m:t>
                                      </m:r>
                                    </m:sup>
                                  </m:sSup>
                                  <m:d>
                                    <m:dPr>
                                      <m:ctrlPr>
                                        <a:rPr lang="en-US" sz="20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2000" i="1">
                                          <a:latin typeface="Cambria Math"/>
                                        </a:rPr>
                                        <m:t>4</m:t>
                                      </m:r>
                                      <m:sSup>
                                        <m:sSupPr>
                                          <m:ctrlPr>
                                            <a:rPr lang="en-US" sz="20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sz="2000" i="1">
                                              <a:latin typeface="Cambria Math"/>
                                            </a:rPr>
                                            <m:t>𝑛</m:t>
                                          </m:r>
                                        </m:e>
                                        <m:sup>
                                          <m:r>
                                            <a:rPr lang="en-US" sz="2000" i="1">
                                              <a:latin typeface="Cambria Math"/>
                                            </a:rPr>
                                            <m:t>2</m:t>
                                          </m:r>
                                        </m:sup>
                                      </m:sSup>
                                      <m:r>
                                        <a:rPr lang="en-US" sz="2000" i="1">
                                          <a:latin typeface="Cambria Math"/>
                                        </a:rPr>
                                        <m:t>+</m:t>
                                      </m:r>
                                      <m:r>
                                        <a:rPr lang="en-US" sz="2000" i="1">
                                          <a:latin typeface="Cambria Math"/>
                                        </a:rPr>
                                        <m:t>2</m:t>
                                      </m:r>
                                      <m:r>
                                        <a:rPr lang="en-US" sz="2000" i="1">
                                          <a:latin typeface="Cambria Math"/>
                                        </a:rPr>
                                        <m:t>𝑛</m:t>
                                      </m:r>
                                    </m:e>
                                  </m:d>
                                  <m:r>
                                    <a:rPr lang="en-US" sz="2000" i="1">
                                      <a:latin typeface="Cambria Math"/>
                                    </a:rPr>
                                    <m:t> </m:t>
                                  </m:r>
                                </m:num>
                                <m:den>
                                  <m:sSup>
                                    <m:sSupPr>
                                      <m:ctrlPr>
                                        <a:rPr lang="en-US" sz="20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2000" i="1">
                                          <a:latin typeface="Cambria Math"/>
                                        </a:rPr>
                                        <m:t>3</m:t>
                                      </m:r>
                                    </m:e>
                                    <m:sup>
                                      <m:r>
                                        <a:rPr lang="en-US" sz="2000" i="1">
                                          <a:latin typeface="Cambria Math"/>
                                        </a:rPr>
                                        <m:t> </m:t>
                                      </m:r>
                                    </m:sup>
                                  </m:sSup>
                                  <m:r>
                                    <a:rPr lang="en-US" sz="2000" i="1">
                                      <a:latin typeface="Cambria Math"/>
                                    </a:rPr>
                                    <m:t> </m:t>
                                  </m:r>
                                </m:den>
                              </m:f>
                            </m:e>
                          </m:d>
                        </m:e>
                      </m:func>
                      <m:r>
                        <a:rPr lang="en-US" sz="2000" i="1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i="1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sz="2000" i="1">
                              <a:latin typeface="Cambria Math"/>
                            </a:rPr>
                            <m:t>3</m:t>
                          </m:r>
                        </m:den>
                      </m:f>
                      <m:func>
                        <m:func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000">
                              <a:latin typeface="Cambria Math"/>
                            </a:rPr>
                            <m:t>lim</m:t>
                          </m:r>
                        </m:fName>
                        <m:e>
                          <m:d>
                            <m:d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000" i="1">
                                  <a:latin typeface="Cambria Math"/>
                                </a:rPr>
                                <m:t>2</m:t>
                              </m:r>
                              <m:r>
                                <a:rPr lang="en-US" sz="2000" i="1">
                                  <a:latin typeface="Cambria Math"/>
                                </a:rPr>
                                <m:t>𝑛</m:t>
                              </m:r>
                            </m:e>
                          </m:d>
                        </m:e>
                      </m:func>
                      <m:d>
                        <m:d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i="1">
                              <a:latin typeface="Cambria Math"/>
                            </a:rPr>
                            <m:t>2</m:t>
                          </m:r>
                          <m:r>
                            <a:rPr lang="en-US" sz="2000" i="1">
                              <a:latin typeface="Cambria Math"/>
                            </a:rPr>
                            <m:t>𝑛</m:t>
                          </m:r>
                          <m:r>
                            <a:rPr lang="en-US" sz="2000" i="1">
                              <a:latin typeface="Cambria Math"/>
                            </a:rPr>
                            <m:t>+</m:t>
                          </m:r>
                          <m:r>
                            <a:rPr lang="en-US" sz="2000" i="1">
                              <a:latin typeface="Cambria Math"/>
                            </a:rPr>
                            <m:t>1</m:t>
                          </m:r>
                        </m:e>
                      </m:d>
                      <m:r>
                        <a:rPr lang="en-US" sz="2000" i="1">
                          <a:latin typeface="Cambria Math"/>
                        </a:rPr>
                        <m:t>=∞    </m:t>
                      </m:r>
                      <m:r>
                        <a:rPr lang="en-US" sz="2000" i="1">
                          <a:latin typeface="Cambria Math"/>
                        </a:rPr>
                        <m:t>𝑑𝑖𝑣𝑒𝑟𝑔𝑒𝑠</m:t>
                      </m:r>
                    </m:oMath>
                  </m:oMathPara>
                </a14:m>
                <a:endParaRPr lang="en-US" sz="20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3" name="مستطيل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2400" y="228600"/>
                <a:ext cx="8763000" cy="5076261"/>
              </a:xfrm>
              <a:prstGeom prst="rect">
                <a:avLst/>
              </a:prstGeom>
              <a:blipFill rotWithShape="1">
                <a:blip r:embed="rId4"/>
                <a:stretch>
                  <a:fillRect l="-695" t="-601" r="-1391"/>
                </a:stretch>
              </a:blipFill>
            </p:spPr>
            <p:txBody>
              <a:bodyPr/>
              <a:lstStyle/>
              <a:p>
                <a:r>
                  <a:rPr lang="ar-IQ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81277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3500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مستطيل 1"/>
              <p:cNvSpPr/>
              <p:nvPr/>
            </p:nvSpPr>
            <p:spPr>
              <a:xfrm>
                <a:off x="152400" y="152400"/>
                <a:ext cx="8915400" cy="657577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Low" rtl="0"/>
                <a:r>
                  <a:rPr lang="en-US" sz="2800" b="1" i="1" dirty="0">
                    <a:latin typeface="Times New Roman" pitchFamily="18" charset="0"/>
                    <a:cs typeface="Times New Roman" pitchFamily="18" charset="0"/>
                  </a:rPr>
                  <a:t>Alternating Series                 </a:t>
                </a:r>
                <a:r>
                  <a:rPr lang="en-US" sz="2800" b="1" i="1" dirty="0" smtClean="0">
                    <a:latin typeface="Times New Roman" pitchFamily="18" charset="0"/>
                    <a:cs typeface="Times New Roman" pitchFamily="18" charset="0"/>
                  </a:rPr>
                  <a:t>    </a:t>
                </a:r>
                <a:r>
                  <a:rPr lang="ar-IQ" sz="2800" b="1" i="1" dirty="0">
                    <a:latin typeface="Times New Roman" pitchFamily="18" charset="0"/>
                    <a:cs typeface="Times New Roman" pitchFamily="18" charset="0"/>
                  </a:rPr>
                  <a:t>المتسلسلات المتناوبة</a:t>
                </a:r>
                <a:endParaRPr lang="en-US" sz="2800" dirty="0">
                  <a:latin typeface="Times New Roman" pitchFamily="18" charset="0"/>
                  <a:cs typeface="Times New Roman" pitchFamily="18" charset="0"/>
                </a:endParaRPr>
              </a:p>
              <a:p>
                <a:pPr algn="justLow"/>
                <a:r>
                  <a:rPr lang="ar-IQ" sz="2400" dirty="0">
                    <a:latin typeface="Times New Roman" pitchFamily="18" charset="0"/>
                    <a:cs typeface="Times New Roman" pitchFamily="18" charset="0"/>
                  </a:rPr>
                  <a:t>      تسمى المتسلسلة التي تأخذ حدودها بالتناوب إشارة موجبة وسالبة, حيث جميع قيم </a:t>
                </a:r>
                <a:r>
                  <a:rPr lang="en-US" sz="2400" dirty="0">
                    <a:latin typeface="Times New Roman" pitchFamily="18" charset="0"/>
                    <a:cs typeface="Times New Roman" pitchFamily="18" charset="0"/>
                  </a:rPr>
                  <a:t>a</a:t>
                </a:r>
                <a:r>
                  <a:rPr lang="en-US" sz="2400" baseline="-25000" dirty="0">
                    <a:latin typeface="Times New Roman" pitchFamily="18" charset="0"/>
                    <a:cs typeface="Times New Roman" pitchFamily="18" charset="0"/>
                  </a:rPr>
                  <a:t>n</a:t>
                </a:r>
                <a:r>
                  <a:rPr lang="ar-IQ" sz="2400" dirty="0">
                    <a:latin typeface="Times New Roman" pitchFamily="18" charset="0"/>
                    <a:cs typeface="Times New Roman" pitchFamily="18" charset="0"/>
                  </a:rPr>
                  <a:t> موجبة، متسلسلة متناوبة الإشارة مثل:</a:t>
                </a:r>
                <a:endParaRPr lang="en-US" sz="2400" dirty="0">
                  <a:latin typeface="Times New Roman" pitchFamily="18" charset="0"/>
                  <a:cs typeface="Times New Roman" pitchFamily="18" charset="0"/>
                </a:endParaRPr>
              </a:p>
              <a:p>
                <a:pPr algn="justLow" rtl="0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limLoc m:val="undOvr"/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sty m:val="p"/>
                            </m:rPr>
                            <a:rPr lang="en-US" sz="2400">
                              <a:latin typeface="Cambria Math"/>
                            </a:rPr>
                            <m:t>n</m:t>
                          </m:r>
                          <m:r>
                            <a:rPr lang="en-US" sz="2400">
                              <a:latin typeface="Cambria Math"/>
                            </a:rPr>
                            <m:t>=</m:t>
                          </m:r>
                          <m:r>
                            <a:rPr lang="en-US" sz="2400">
                              <a:latin typeface="Cambria Math"/>
                            </a:rPr>
                            <m:t>1</m:t>
                          </m:r>
                        </m:sub>
                        <m:sup>
                          <m:r>
                            <a:rPr lang="en-US" sz="2400">
                              <a:latin typeface="Cambria Math"/>
                            </a:rPr>
                            <m:t>∞</m:t>
                          </m:r>
                        </m:sup>
                        <m:e>
                          <m:sSup>
                            <m:sSup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i="1">
                                  <a:latin typeface="Cambria Math"/>
                                </a:rPr>
                                <m:t>(−</m:t>
                              </m:r>
                              <m:r>
                                <a:rPr lang="en-US" sz="2400" i="1">
                                  <a:latin typeface="Cambria Math"/>
                                </a:rPr>
                                <m:t>1</m:t>
                              </m:r>
                              <m:r>
                                <a:rPr lang="en-US" sz="2400" i="1">
                                  <a:latin typeface="Cambria Math"/>
                                </a:rPr>
                                <m:t>)</m:t>
                              </m:r>
                            </m:e>
                            <m:sup>
                              <m:r>
                                <a:rPr lang="en-US" sz="2400" i="1">
                                  <a:latin typeface="Cambria Math"/>
                                </a:rPr>
                                <m:t>𝑛</m:t>
                              </m:r>
                              <m:r>
                                <a:rPr lang="en-US" sz="2400" i="1">
                                  <a:latin typeface="Cambria Math"/>
                                </a:rPr>
                                <m:t>+</m:t>
                              </m:r>
                              <m:r>
                                <a:rPr lang="en-US" sz="2400" i="1">
                                  <a:latin typeface="Cambria Math"/>
                                </a:rPr>
                                <m:t>1</m:t>
                              </m:r>
                            </m:sup>
                          </m:sSup>
                        </m:e>
                      </m:nary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2400">
                              <a:latin typeface="Cambria Math"/>
                            </a:rPr>
                            <m:t>a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sz="2400">
                              <a:latin typeface="Cambria Math"/>
                            </a:rPr>
                            <m:t>n</m:t>
                          </m:r>
                        </m:sub>
                      </m:sSub>
                      <m:r>
                        <a:rPr lang="en-US" sz="2400"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2400">
                              <a:latin typeface="Cambria Math"/>
                            </a:rPr>
                            <m:t>a</m:t>
                          </m:r>
                        </m:e>
                        <m:sub>
                          <m:r>
                            <a:rPr lang="en-US" sz="2400">
                              <a:latin typeface="Cambria Math"/>
                            </a:rPr>
                            <m:t>1</m:t>
                          </m:r>
                        </m:sub>
                      </m:sSub>
                      <m:r>
                        <a:rPr lang="en-US" sz="2400" i="1">
                          <a:latin typeface="Cambria Math"/>
                        </a:rPr>
                        <m:t>−</m:t>
                      </m:r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2400">
                              <a:latin typeface="Cambria Math"/>
                            </a:rPr>
                            <m:t>a</m:t>
                          </m:r>
                        </m:e>
                        <m:sub>
                          <m:r>
                            <a:rPr lang="en-US" sz="2400">
                              <a:latin typeface="Cambria Math"/>
                            </a:rPr>
                            <m:t>2</m:t>
                          </m:r>
                        </m:sub>
                      </m:sSub>
                      <m:r>
                        <a:rPr lang="en-US" sz="2400">
                          <a:latin typeface="Cambria Math"/>
                        </a:rPr>
                        <m:t>+</m:t>
                      </m:r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2400">
                              <a:latin typeface="Cambria Math"/>
                            </a:rPr>
                            <m:t>a</m:t>
                          </m:r>
                        </m:e>
                        <m:sub>
                          <m:r>
                            <a:rPr lang="en-US" sz="2400">
                              <a:latin typeface="Cambria Math"/>
                            </a:rPr>
                            <m:t>3</m:t>
                          </m:r>
                        </m:sub>
                      </m:sSub>
                      <m:r>
                        <a:rPr lang="en-US" sz="2400" i="1">
                          <a:latin typeface="Cambria Math"/>
                        </a:rPr>
                        <m:t>−</m:t>
                      </m:r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2400">
                              <a:latin typeface="Cambria Math"/>
                            </a:rPr>
                            <m:t>a</m:t>
                          </m:r>
                        </m:e>
                        <m:sub>
                          <m:r>
                            <a:rPr lang="en-US" sz="2400">
                              <a:latin typeface="Cambria Math"/>
                            </a:rPr>
                            <m:t>4</m:t>
                          </m:r>
                        </m:sub>
                      </m:sSub>
                      <m:r>
                        <a:rPr lang="en-US" sz="2400">
                          <a:latin typeface="Cambria Math"/>
                        </a:rPr>
                        <m:t>+…+</m:t>
                      </m:r>
                      <m:sSup>
                        <m:sSup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i="1">
                              <a:latin typeface="Cambria Math"/>
                            </a:rPr>
                            <m:t>(−</m:t>
                          </m:r>
                          <m:r>
                            <a:rPr lang="en-US" sz="2400" i="1">
                              <a:latin typeface="Cambria Math"/>
                            </a:rPr>
                            <m:t>1</m:t>
                          </m:r>
                          <m:r>
                            <a:rPr lang="en-US" sz="2400" i="1">
                              <a:latin typeface="Cambria Math"/>
                            </a:rPr>
                            <m:t>)</m:t>
                          </m:r>
                        </m:e>
                        <m:sup>
                          <m:r>
                            <a:rPr lang="en-US" sz="2400" i="1">
                              <a:latin typeface="Cambria Math"/>
                            </a:rPr>
                            <m:t>𝑛</m:t>
                          </m:r>
                          <m:r>
                            <a:rPr lang="en-US" sz="2400" i="1">
                              <a:latin typeface="Cambria Math"/>
                            </a:rPr>
                            <m:t>+</m:t>
                          </m:r>
                          <m:r>
                            <a:rPr lang="en-US" sz="2400" i="1">
                              <a:latin typeface="Cambria Math"/>
                            </a:rPr>
                            <m:t>1</m:t>
                          </m:r>
                        </m:sup>
                      </m:sSup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2400">
                              <a:latin typeface="Cambria Math"/>
                            </a:rPr>
                            <m:t>a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sz="2400">
                              <a:latin typeface="Cambria Math"/>
                            </a:rPr>
                            <m:t>n</m:t>
                          </m:r>
                        </m:sub>
                      </m:sSub>
                      <m:r>
                        <a:rPr lang="en-US" sz="2400">
                          <a:latin typeface="Cambria Math"/>
                        </a:rPr>
                        <m:t>+…</m:t>
                      </m:r>
                    </m:oMath>
                  </m:oMathPara>
                </a14:m>
                <a:endParaRPr lang="en-US" sz="2400" dirty="0" smtClean="0">
                  <a:latin typeface="Times New Roman" pitchFamily="18" charset="0"/>
                  <a:cs typeface="Times New Roman" pitchFamily="18" charset="0"/>
                </a:endParaRPr>
              </a:p>
              <a:p>
                <a:pPr algn="justLow" rtl="0"/>
                <a:endParaRPr lang="en-US" sz="2400" dirty="0">
                  <a:latin typeface="Times New Roman" pitchFamily="18" charset="0"/>
                  <a:cs typeface="Times New Roman" pitchFamily="18" charset="0"/>
                </a:endParaRPr>
              </a:p>
              <a:p>
                <a:pPr algn="justLow" rtl="0"/>
                <a:r>
                  <a:rPr lang="en-US" sz="2400" b="1" i="1" u="sng" dirty="0">
                    <a:latin typeface="Times New Roman" pitchFamily="18" charset="0"/>
                    <a:cs typeface="Times New Roman" pitchFamily="18" charset="0"/>
                  </a:rPr>
                  <a:t>Leibniz's Theorem</a:t>
                </a:r>
                <a:endParaRPr lang="en-US" sz="2400" dirty="0">
                  <a:latin typeface="Times New Roman" pitchFamily="18" charset="0"/>
                  <a:cs typeface="Times New Roman" pitchFamily="18" charset="0"/>
                </a:endParaRPr>
              </a:p>
              <a:p>
                <a:pPr algn="justLow"/>
                <a:r>
                  <a:rPr lang="ar-IQ" sz="2400" dirty="0">
                    <a:latin typeface="Times New Roman" pitchFamily="18" charset="0"/>
                    <a:cs typeface="Times New Roman" pitchFamily="18" charset="0"/>
                  </a:rPr>
                  <a:t>لاختبار تقارب أو تباعد المتسلسلة المتناوبة الإشارة هناك نظرية مبرهنة هي </a:t>
                </a:r>
                <a:r>
                  <a:rPr lang="ar-IQ" sz="2400" dirty="0" err="1">
                    <a:latin typeface="Times New Roman" pitchFamily="18" charset="0"/>
                    <a:cs typeface="Times New Roman" pitchFamily="18" charset="0"/>
                  </a:rPr>
                  <a:t>ليبنز</a:t>
                </a:r>
                <a:r>
                  <a:rPr lang="ar-IQ" sz="2400" dirty="0">
                    <a:latin typeface="Times New Roman" pitchFamily="18" charset="0"/>
                    <a:cs typeface="Times New Roman" pitchFamily="18" charset="0"/>
                  </a:rPr>
                  <a:t> تتضمن ثلاث شروط إذا تحققت, فإن المتسلسلة تكون متقاربة وهذه الشروط هي</a:t>
                </a:r>
                <a:r>
                  <a:rPr lang="ar-IQ" sz="2400" dirty="0" smtClean="0">
                    <a:latin typeface="Times New Roman" pitchFamily="18" charset="0"/>
                    <a:cs typeface="Times New Roman" pitchFamily="18" charset="0"/>
                  </a:rPr>
                  <a:t>:</a:t>
                </a:r>
              </a:p>
              <a:p>
                <a:pPr algn="justLow"/>
                <a:endParaRPr lang="en-US" sz="1600" dirty="0">
                  <a:latin typeface="Times New Roman" pitchFamily="18" charset="0"/>
                  <a:cs typeface="Times New Roman" pitchFamily="18" charset="0"/>
                </a:endParaRPr>
              </a:p>
              <a:p>
                <a:pPr lvl="0" algn="justLow"/>
                <a:r>
                  <a:rPr lang="ar-IQ" sz="2400" dirty="0" smtClean="0">
                    <a:latin typeface="Times New Roman" pitchFamily="18" charset="0"/>
                    <a:cs typeface="Times New Roman" pitchFamily="18" charset="0"/>
                  </a:rPr>
                  <a:t>1. جميع </a:t>
                </a:r>
                <a:r>
                  <a:rPr lang="en-US" sz="2400" dirty="0">
                    <a:latin typeface="Times New Roman" pitchFamily="18" charset="0"/>
                    <a:cs typeface="Times New Roman" pitchFamily="18" charset="0"/>
                  </a:rPr>
                  <a:t>a</a:t>
                </a:r>
                <a:r>
                  <a:rPr lang="en-US" sz="2400" baseline="-25000" dirty="0">
                    <a:latin typeface="Times New Roman" pitchFamily="18" charset="0"/>
                    <a:cs typeface="Times New Roman" pitchFamily="18" charset="0"/>
                  </a:rPr>
                  <a:t>n</a:t>
                </a:r>
                <a:r>
                  <a:rPr lang="ar-IQ" sz="2400" dirty="0">
                    <a:latin typeface="Times New Roman" pitchFamily="18" charset="0"/>
                    <a:cs typeface="Times New Roman" pitchFamily="18" charset="0"/>
                  </a:rPr>
                  <a:t> موجبة.</a:t>
                </a:r>
                <a:endParaRPr lang="en-US" sz="2400" dirty="0">
                  <a:latin typeface="Times New Roman" pitchFamily="18" charset="0"/>
                  <a:cs typeface="Times New Roman" pitchFamily="18" charset="0"/>
                </a:endParaRPr>
              </a:p>
              <a:p>
                <a:pPr lvl="0"/>
                <a:r>
                  <a:rPr lang="ar-IQ" sz="2400" dirty="0" smtClean="0">
                    <a:latin typeface="Times New Roman" pitchFamily="18" charset="0"/>
                    <a:cs typeface="Times New Roman" pitchFamily="18" charset="0"/>
                  </a:rPr>
                  <a:t>2.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400">
                            <a:latin typeface="Cambria Math"/>
                          </a:rPr>
                          <m:t>a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2400">
                            <a:latin typeface="Cambria Math"/>
                          </a:rPr>
                          <m:t>n</m:t>
                        </m:r>
                      </m:sub>
                    </m:sSub>
                    <m:r>
                      <a:rPr lang="en-US" sz="2400">
                        <a:latin typeface="Cambria Math"/>
                      </a:rPr>
                      <m:t>≥</m:t>
                    </m:r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400">
                            <a:latin typeface="Cambria Math"/>
                          </a:rPr>
                          <m:t>a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2400">
                            <a:latin typeface="Cambria Math"/>
                          </a:rPr>
                          <m:t>n</m:t>
                        </m:r>
                        <m:r>
                          <a:rPr lang="en-US" sz="2400">
                            <a:latin typeface="Cambria Math"/>
                          </a:rPr>
                          <m:t>+</m:t>
                        </m:r>
                        <m:r>
                          <a:rPr lang="en-US" sz="2400">
                            <a:latin typeface="Cambria Math"/>
                          </a:rPr>
                          <m:t>1</m:t>
                        </m:r>
                      </m:sub>
                    </m:sSub>
                  </m:oMath>
                </a14:m>
                <a:r>
                  <a:rPr lang="ar-IQ" sz="2400" dirty="0">
                    <a:latin typeface="Times New Roman" pitchFamily="18" charset="0"/>
                    <a:cs typeface="Times New Roman" pitchFamily="18" charset="0"/>
                  </a:rPr>
                  <a:t> لجميع قيم </a:t>
                </a:r>
                <a:r>
                  <a:rPr lang="en-US" sz="2400" dirty="0">
                    <a:latin typeface="Times New Roman" pitchFamily="18" charset="0"/>
                    <a:cs typeface="Times New Roman" pitchFamily="18" charset="0"/>
                  </a:rPr>
                  <a:t>n</a:t>
                </a:r>
                <a:r>
                  <a:rPr lang="ar-IQ" sz="2400" dirty="0">
                    <a:latin typeface="Times New Roman" pitchFamily="18" charset="0"/>
                    <a:cs typeface="Times New Roman" pitchFamily="18" charset="0"/>
                  </a:rPr>
                  <a:t>.</a:t>
                </a:r>
                <a:endParaRPr lang="en-US" sz="2400" dirty="0">
                  <a:latin typeface="Times New Roman" pitchFamily="18" charset="0"/>
                  <a:cs typeface="Times New Roman" pitchFamily="18" charset="0"/>
                </a:endParaRPr>
              </a:p>
              <a:p>
                <a:pPr lvl="0" algn="justLow"/>
                <a:r>
                  <a:rPr lang="ar-IQ" sz="2400" dirty="0" smtClean="0">
                    <a:latin typeface="Times New Roman" pitchFamily="18" charset="0"/>
                    <a:cs typeface="Times New Roman" pitchFamily="18" charset="0"/>
                  </a:rPr>
                  <a:t>3.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400">
                            <a:latin typeface="Cambria Math"/>
                          </a:rPr>
                          <m:t>a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2400">
                            <a:latin typeface="Cambria Math"/>
                          </a:rPr>
                          <m:t>n</m:t>
                        </m:r>
                      </m:sub>
                    </m:sSub>
                    <m:r>
                      <a:rPr lang="en-US" sz="2400">
                        <a:latin typeface="Cambria Math"/>
                      </a:rPr>
                      <m:t>→</m:t>
                    </m:r>
                    <m:r>
                      <a:rPr lang="en-US" sz="2400">
                        <a:latin typeface="Cambria Math"/>
                      </a:rPr>
                      <m:t>0</m:t>
                    </m:r>
                  </m:oMath>
                </a14:m>
                <a:r>
                  <a:rPr lang="ar-IQ" sz="2400" dirty="0" smtClean="0">
                    <a:latin typeface="Times New Roman" pitchFamily="18" charset="0"/>
                    <a:cs typeface="Times New Roman" pitchFamily="18" charset="0"/>
                  </a:rPr>
                  <a:t>.</a:t>
                </a:r>
              </a:p>
              <a:p>
                <a:pPr lvl="0" algn="justLow"/>
                <a:endParaRPr lang="en-US" sz="1600" dirty="0">
                  <a:latin typeface="Times New Roman" pitchFamily="18" charset="0"/>
                  <a:cs typeface="Times New Roman" pitchFamily="18" charset="0"/>
                </a:endParaRPr>
              </a:p>
              <a:p>
                <a:pPr algn="justLow" rtl="0"/>
                <a:r>
                  <a:rPr lang="en-US" sz="2400" b="1" i="1" dirty="0">
                    <a:latin typeface="Times New Roman" pitchFamily="18" charset="0"/>
                    <a:cs typeface="Times New Roman" pitchFamily="18" charset="0"/>
                  </a:rPr>
                  <a:t>Conditional Convergence </a:t>
                </a:r>
                <a:r>
                  <a:rPr lang="ar-IQ" sz="2400" b="1" i="1" dirty="0">
                    <a:latin typeface="Times New Roman" pitchFamily="18" charset="0"/>
                    <a:cs typeface="Times New Roman" pitchFamily="18" charset="0"/>
                  </a:rPr>
                  <a:t>التقارب الشرطي                            </a:t>
                </a:r>
                <a:endParaRPr lang="en-US" sz="2400" i="1" dirty="0">
                  <a:latin typeface="Times New Roman" pitchFamily="18" charset="0"/>
                  <a:cs typeface="Times New Roman" pitchFamily="18" charset="0"/>
                </a:endParaRPr>
              </a:p>
              <a:p>
                <a:pPr algn="justLow"/>
                <a:r>
                  <a:rPr lang="ar-IQ" sz="2400" dirty="0">
                    <a:latin typeface="Times New Roman" pitchFamily="18" charset="0"/>
                    <a:cs typeface="Times New Roman" pitchFamily="18" charset="0"/>
                  </a:rPr>
                  <a:t>إذا كانت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limLoc m:val="undOvr"/>
                        <m:subHide m:val="on"/>
                        <m:supHide m:val="on"/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naryPr>
                      <m:sub/>
                      <m:sup/>
                      <m:e>
                        <m:sSub>
                          <m:sSub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sz="2400">
                                <a:latin typeface="Cambria Math"/>
                              </a:rPr>
                              <m:t>a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n-US" sz="2400">
                                <a:latin typeface="Cambria Math"/>
                              </a:rPr>
                              <m:t>n</m:t>
                            </m:r>
                          </m:sub>
                        </m:sSub>
                      </m:e>
                    </m:nary>
                  </m:oMath>
                </a14:m>
                <a:r>
                  <a:rPr lang="en-US" sz="24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ar-SA" sz="2400" dirty="0">
                    <a:latin typeface="Times New Roman" pitchFamily="18" charset="0"/>
                    <a:cs typeface="Times New Roman" pitchFamily="18" charset="0"/>
                  </a:rPr>
                  <a:t>متسلسلة متقاربة في حين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limLoc m:val="undOvr"/>
                        <m:subHide m:val="on"/>
                        <m:supHide m:val="on"/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naryPr>
                      <m:sub/>
                      <m:sup/>
                      <m:e>
                        <m:d>
                          <m:dPr>
                            <m:begChr m:val="|"/>
                            <m:endChr m:val="|"/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24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sty m:val="p"/>
                                  </m:rPr>
                                  <a:rPr lang="en-US" sz="2400">
                                    <a:latin typeface="Cambria Math"/>
                                  </a:rPr>
                                  <m:t>a</m:t>
                                </m:r>
                              </m:e>
                              <m:sub>
                                <m:r>
                                  <m:rPr>
                                    <m:sty m:val="p"/>
                                  </m:rPr>
                                  <a:rPr lang="en-US" sz="2400">
                                    <a:latin typeface="Cambria Math"/>
                                  </a:rPr>
                                  <m:t>n</m:t>
                                </m:r>
                              </m:sub>
                            </m:sSub>
                          </m:e>
                        </m:d>
                      </m:e>
                    </m:nary>
                  </m:oMath>
                </a14:m>
                <a:r>
                  <a:rPr lang="en-US" sz="24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ar-SA" sz="2400" dirty="0">
                    <a:latin typeface="Times New Roman" pitchFamily="18" charset="0"/>
                    <a:cs typeface="Times New Roman" pitchFamily="18" charset="0"/>
                  </a:rPr>
                  <a:t>متسلسلة متباعدة, فإننا نقول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limLoc m:val="undOvr"/>
                        <m:subHide m:val="on"/>
                        <m:supHide m:val="on"/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naryPr>
                      <m:sub/>
                      <m:sup/>
                      <m:e>
                        <m:sSub>
                          <m:sSub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sz="2400">
                                <a:latin typeface="Cambria Math"/>
                              </a:rPr>
                              <m:t>a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n-US" sz="2400">
                                <a:latin typeface="Cambria Math"/>
                              </a:rPr>
                              <m:t>n</m:t>
                            </m:r>
                          </m:sub>
                        </m:sSub>
                      </m:e>
                    </m:nary>
                  </m:oMath>
                </a14:m>
                <a:r>
                  <a:rPr lang="ar-IQ" sz="2400" dirty="0">
                    <a:latin typeface="Times New Roman" pitchFamily="18" charset="0"/>
                    <a:cs typeface="Times New Roman" pitchFamily="18" charset="0"/>
                  </a:rPr>
                  <a:t> إنها </a:t>
                </a:r>
                <a:r>
                  <a:rPr lang="ar-SA" sz="2400" dirty="0">
                    <a:latin typeface="Times New Roman" pitchFamily="18" charset="0"/>
                    <a:cs typeface="Times New Roman" pitchFamily="18" charset="0"/>
                  </a:rPr>
                  <a:t>متقاربة تقارباً مشروطاً.</a:t>
                </a:r>
                <a:endParaRPr lang="en-US" sz="24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2" name="مستطيل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2400" y="152400"/>
                <a:ext cx="8915400" cy="6575774"/>
              </a:xfrm>
              <a:prstGeom prst="rect">
                <a:avLst/>
              </a:prstGeom>
              <a:blipFill rotWithShape="1">
                <a:blip r:embed="rId4"/>
                <a:stretch>
                  <a:fillRect l="-1914" t="-927" r="-1025" b="-5561"/>
                </a:stretch>
              </a:blipFill>
            </p:spPr>
            <p:txBody>
              <a:bodyPr/>
              <a:lstStyle/>
              <a:p>
                <a:r>
                  <a:rPr lang="ar-IQ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98012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2523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مستطيل 1"/>
              <p:cNvSpPr/>
              <p:nvPr/>
            </p:nvSpPr>
            <p:spPr>
              <a:xfrm>
                <a:off x="190005" y="152400"/>
                <a:ext cx="8839200" cy="561249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Low" rtl="0">
                  <a:spcAft>
                    <a:spcPts val="0"/>
                  </a:spcAft>
                </a:pPr>
                <a:r>
                  <a:rPr lang="en-US" i="1" u="sng" dirty="0" smtClean="0">
                    <a:latin typeface="Times New Roman"/>
                    <a:ea typeface="Times New Roman"/>
                    <a:cs typeface="Arial"/>
                  </a:rPr>
                  <a:t>Example:</a:t>
                </a:r>
                <a:r>
                  <a:rPr lang="en-US" dirty="0">
                    <a:effectLst/>
                    <a:latin typeface="Times New Roman"/>
                    <a:ea typeface="Times New Roman"/>
                    <a:cs typeface="Arial"/>
                  </a:rPr>
                  <a:t>  classify the series as absolutely convergent, conditionally convergent or divergent:</a:t>
                </a:r>
                <a:endParaRPr lang="en-US" dirty="0">
                  <a:effectLst/>
                  <a:latin typeface="Calibri"/>
                  <a:ea typeface="Times New Roman"/>
                  <a:cs typeface="Arial"/>
                </a:endParaRPr>
              </a:p>
              <a:p>
                <a:pPr algn="l" rtl="0">
                  <a:spcAft>
                    <a:spcPts val="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1700" i="1">
                              <a:effectLst/>
                              <a:latin typeface="Cambria Math" panose="02040503050406030204" pitchFamily="18" charset="0"/>
                              <a:ea typeface="Times New Roman"/>
                              <a:cs typeface="Arial"/>
                            </a:rPr>
                          </m:ctrlPr>
                        </m:dPr>
                        <m:e>
                          <m:r>
                            <a:rPr lang="en-US" sz="1700">
                              <a:effectLst/>
                              <a:latin typeface="Cambria Math"/>
                              <a:ea typeface="Times New Roman"/>
                              <a:cs typeface="Arial"/>
                            </a:rPr>
                            <m:t>1</m:t>
                          </m:r>
                        </m:e>
                      </m:d>
                      <m:nary>
                        <m:naryPr>
                          <m:chr m:val="∑"/>
                          <m:limLoc m:val="undOvr"/>
                          <m:ctrlPr>
                            <a:rPr lang="en-US" sz="1700" i="1">
                              <a:effectLst/>
                              <a:latin typeface="Cambria Math" panose="02040503050406030204" pitchFamily="18" charset="0"/>
                              <a:ea typeface="Times New Roman"/>
                              <a:cs typeface="Arial"/>
                            </a:rPr>
                          </m:ctrlPr>
                        </m:naryPr>
                        <m:sub>
                          <m:r>
                            <m:rPr>
                              <m:sty m:val="p"/>
                            </m:rPr>
                            <a:rPr lang="en-US" sz="1700">
                              <a:effectLst/>
                              <a:latin typeface="Cambria Math"/>
                              <a:ea typeface="Times New Roman"/>
                              <a:cs typeface="Times New Roman"/>
                            </a:rPr>
                            <m:t>n</m:t>
                          </m:r>
                          <m:r>
                            <a:rPr lang="en-US" sz="1700">
                              <a:effectLst/>
                              <a:latin typeface="Cambria Math"/>
                              <a:ea typeface="Times New Roman"/>
                              <a:cs typeface="Times New Roman"/>
                            </a:rPr>
                            <m:t>=</m:t>
                          </m:r>
                          <m:r>
                            <a:rPr lang="en-US" sz="1700">
                              <a:effectLst/>
                              <a:latin typeface="Cambria Math"/>
                              <a:ea typeface="Times New Roman"/>
                              <a:cs typeface="Times New Roman"/>
                            </a:rPr>
                            <m:t>1</m:t>
                          </m:r>
                        </m:sub>
                        <m:sup>
                          <m:r>
                            <a:rPr lang="en-US" sz="1700">
                              <a:effectLst/>
                              <a:latin typeface="Cambria Math"/>
                              <a:ea typeface="Times New Roman"/>
                              <a:cs typeface="Times New Roman"/>
                            </a:rPr>
                            <m:t>∞</m:t>
                          </m:r>
                        </m:sup>
                        <m:e>
                          <m:sSup>
                            <m:sSupPr>
                              <m:ctrlPr>
                                <a:rPr lang="en-US" sz="1700" i="1">
                                  <a:effectLst/>
                                  <a:latin typeface="Cambria Math" panose="02040503050406030204" pitchFamily="18" charset="0"/>
                                  <a:ea typeface="Times New Roman"/>
                                  <a:cs typeface="Arial"/>
                                </a:rPr>
                              </m:ctrlPr>
                            </m:sSupPr>
                            <m:e>
                              <m:r>
                                <a:rPr lang="en-US" sz="1700" i="1">
                                  <a:effectLst/>
                                  <a:latin typeface="Cambria Math"/>
                                  <a:ea typeface="Times New Roman"/>
                                  <a:cs typeface="Arial"/>
                                </a:rPr>
                                <m:t>(−</m:t>
                              </m:r>
                              <m:r>
                                <a:rPr lang="en-US" sz="1700" i="1">
                                  <a:effectLst/>
                                  <a:latin typeface="Cambria Math"/>
                                  <a:ea typeface="Times New Roman"/>
                                  <a:cs typeface="Arial"/>
                                </a:rPr>
                                <m:t>1</m:t>
                              </m:r>
                              <m:r>
                                <a:rPr lang="en-US" sz="1700" i="1">
                                  <a:effectLst/>
                                  <a:latin typeface="Cambria Math"/>
                                  <a:ea typeface="Times New Roman"/>
                                  <a:cs typeface="Arial"/>
                                </a:rPr>
                                <m:t>)</m:t>
                              </m:r>
                            </m:e>
                            <m:sup>
                              <m:r>
                                <a:rPr lang="en-US" sz="1700" i="1">
                                  <a:effectLst/>
                                  <a:latin typeface="Cambria Math"/>
                                  <a:ea typeface="Times New Roman"/>
                                  <a:cs typeface="Arial"/>
                                </a:rPr>
                                <m:t>𝑛</m:t>
                              </m:r>
                              <m:r>
                                <a:rPr lang="en-US" sz="1700" i="1">
                                  <a:effectLst/>
                                  <a:latin typeface="Cambria Math"/>
                                  <a:ea typeface="Times New Roman"/>
                                  <a:cs typeface="Arial"/>
                                </a:rPr>
                                <m:t>+</m:t>
                              </m:r>
                              <m:r>
                                <a:rPr lang="en-US" sz="1700" i="1">
                                  <a:effectLst/>
                                  <a:latin typeface="Cambria Math"/>
                                  <a:ea typeface="Times New Roman"/>
                                  <a:cs typeface="Arial"/>
                                </a:rPr>
                                <m:t>1</m:t>
                              </m:r>
                            </m:sup>
                          </m:sSup>
                        </m:e>
                      </m:nary>
                      <m:f>
                        <m:fPr>
                          <m:ctrlPr>
                            <a:rPr lang="en-US" sz="1700" i="1">
                              <a:effectLst/>
                              <a:latin typeface="Cambria Math" panose="02040503050406030204" pitchFamily="18" charset="0"/>
                              <a:ea typeface="Times New Roman"/>
                              <a:cs typeface="Arial"/>
                            </a:rPr>
                          </m:ctrlPr>
                        </m:fPr>
                        <m:num>
                          <m:r>
                            <a:rPr lang="en-US" sz="1700" i="1">
                              <a:effectLst/>
                              <a:latin typeface="Cambria Math"/>
                              <a:ea typeface="Times New Roman"/>
                              <a:cs typeface="Arial"/>
                            </a:rPr>
                            <m:t>1</m:t>
                          </m:r>
                        </m:num>
                        <m:den>
                          <m:r>
                            <a:rPr lang="en-US" sz="1700" i="1">
                              <a:effectLst/>
                              <a:latin typeface="Cambria Math"/>
                              <a:ea typeface="Times New Roman"/>
                              <a:cs typeface="Arial"/>
                            </a:rPr>
                            <m:t>3</m:t>
                          </m:r>
                          <m:r>
                            <a:rPr lang="en-US" sz="1700" i="1">
                              <a:effectLst/>
                              <a:latin typeface="Cambria Math"/>
                              <a:ea typeface="Times New Roman"/>
                              <a:cs typeface="Arial"/>
                            </a:rPr>
                            <m:t>𝑛</m:t>
                          </m:r>
                        </m:den>
                      </m:f>
                      <m:r>
                        <a:rPr lang="en-US" sz="1700" i="1">
                          <a:effectLst/>
                          <a:latin typeface="Cambria Math"/>
                          <a:ea typeface="Times New Roman"/>
                          <a:cs typeface="Times New Roman"/>
                        </a:rPr>
                        <m:t>=</m:t>
                      </m:r>
                      <m:f>
                        <m:fPr>
                          <m:ctrlPr>
                            <a:rPr lang="en-US" sz="1700" i="1">
                              <a:effectLst/>
                              <a:latin typeface="Cambria Math" panose="02040503050406030204" pitchFamily="18" charset="0"/>
                              <a:ea typeface="Times New Roman"/>
                              <a:cs typeface="Arial"/>
                            </a:rPr>
                          </m:ctrlPr>
                        </m:fPr>
                        <m:num>
                          <m:r>
                            <a:rPr lang="en-US" sz="1700" i="1">
                              <a:effectLst/>
                              <a:latin typeface="Cambria Math"/>
                              <a:ea typeface="Times New Roman"/>
                              <a:cs typeface="Arial"/>
                            </a:rPr>
                            <m:t>1</m:t>
                          </m:r>
                        </m:num>
                        <m:den>
                          <m:r>
                            <a:rPr lang="en-US" sz="1700" i="1">
                              <a:effectLst/>
                              <a:latin typeface="Cambria Math"/>
                              <a:ea typeface="Times New Roman"/>
                              <a:cs typeface="Arial"/>
                            </a:rPr>
                            <m:t>3</m:t>
                          </m:r>
                        </m:den>
                      </m:f>
                      <m:r>
                        <a:rPr lang="en-US" sz="1700" i="1">
                          <a:effectLst/>
                          <a:latin typeface="Cambria Math"/>
                          <a:ea typeface="Times New Roman"/>
                          <a:cs typeface="Times New Roman"/>
                        </a:rPr>
                        <m:t>−</m:t>
                      </m:r>
                      <m:f>
                        <m:fPr>
                          <m:ctrlPr>
                            <a:rPr lang="en-US" sz="1700" i="1">
                              <a:effectLst/>
                              <a:latin typeface="Cambria Math" panose="02040503050406030204" pitchFamily="18" charset="0"/>
                              <a:ea typeface="Times New Roman"/>
                              <a:cs typeface="Times New Roman"/>
                            </a:rPr>
                          </m:ctrlPr>
                        </m:fPr>
                        <m:num>
                          <m:r>
                            <a:rPr lang="en-US" sz="1700" i="1">
                              <a:effectLst/>
                              <a:latin typeface="Cambria Math"/>
                              <a:ea typeface="Times New Roman"/>
                              <a:cs typeface="Times New Roman"/>
                            </a:rPr>
                            <m:t>1</m:t>
                          </m:r>
                        </m:num>
                        <m:den>
                          <m:r>
                            <a:rPr lang="en-US" sz="1700" i="1">
                              <a:effectLst/>
                              <a:latin typeface="Cambria Math"/>
                              <a:ea typeface="Times New Roman"/>
                              <a:cs typeface="Times New Roman"/>
                            </a:rPr>
                            <m:t>6</m:t>
                          </m:r>
                        </m:den>
                      </m:f>
                      <m:r>
                        <a:rPr lang="en-US" sz="1700" i="1">
                          <a:effectLst/>
                          <a:latin typeface="Cambria Math"/>
                          <a:ea typeface="Times New Roman"/>
                          <a:cs typeface="Arial"/>
                        </a:rPr>
                        <m:t>+</m:t>
                      </m:r>
                      <m:f>
                        <m:fPr>
                          <m:ctrlPr>
                            <a:rPr lang="en-US" sz="1700" i="1">
                              <a:effectLst/>
                              <a:latin typeface="Cambria Math" panose="02040503050406030204" pitchFamily="18" charset="0"/>
                              <a:ea typeface="Times New Roman"/>
                              <a:cs typeface="Arial"/>
                            </a:rPr>
                          </m:ctrlPr>
                        </m:fPr>
                        <m:num>
                          <m:r>
                            <a:rPr lang="en-US" sz="1700" i="1">
                              <a:effectLst/>
                              <a:latin typeface="Cambria Math"/>
                              <a:ea typeface="Times New Roman"/>
                              <a:cs typeface="Arial"/>
                            </a:rPr>
                            <m:t>1</m:t>
                          </m:r>
                        </m:num>
                        <m:den>
                          <m:r>
                            <a:rPr lang="en-US" sz="1700" i="1">
                              <a:effectLst/>
                              <a:latin typeface="Cambria Math"/>
                              <a:ea typeface="Times New Roman"/>
                              <a:cs typeface="Arial"/>
                            </a:rPr>
                            <m:t>4</m:t>
                          </m:r>
                        </m:den>
                      </m:f>
                      <m:r>
                        <a:rPr lang="en-US" sz="1700" i="1">
                          <a:effectLst/>
                          <a:latin typeface="Cambria Math"/>
                          <a:ea typeface="Times New Roman"/>
                          <a:cs typeface="Arial"/>
                        </a:rPr>
                        <m:t>−</m:t>
                      </m:r>
                      <m:f>
                        <m:fPr>
                          <m:ctrlPr>
                            <a:rPr lang="en-US" sz="1700" i="1">
                              <a:effectLst/>
                              <a:latin typeface="Cambria Math" panose="02040503050406030204" pitchFamily="18" charset="0"/>
                              <a:ea typeface="Times New Roman"/>
                              <a:cs typeface="Times New Roman"/>
                            </a:rPr>
                          </m:ctrlPr>
                        </m:fPr>
                        <m:num>
                          <m:r>
                            <a:rPr lang="en-US" sz="1700" i="1">
                              <a:effectLst/>
                              <a:latin typeface="Cambria Math"/>
                              <a:ea typeface="Times New Roman"/>
                              <a:cs typeface="Times New Roman"/>
                            </a:rPr>
                            <m:t>1</m:t>
                          </m:r>
                        </m:num>
                        <m:den>
                          <m:r>
                            <a:rPr lang="en-US" sz="1700" i="1">
                              <a:effectLst/>
                              <a:latin typeface="Cambria Math"/>
                              <a:ea typeface="Times New Roman"/>
                              <a:cs typeface="Times New Roman"/>
                            </a:rPr>
                            <m:t>12</m:t>
                          </m:r>
                        </m:den>
                      </m:f>
                      <m:r>
                        <a:rPr lang="en-US" sz="1700" i="1">
                          <a:effectLst/>
                          <a:latin typeface="Cambria Math"/>
                          <a:ea typeface="Times New Roman"/>
                          <a:cs typeface="Times New Roman"/>
                        </a:rPr>
                        <m:t>+…</m:t>
                      </m:r>
                    </m:oMath>
                  </m:oMathPara>
                </a14:m>
                <a:endParaRPr lang="en-US" sz="1700" dirty="0">
                  <a:effectLst/>
                  <a:latin typeface="Calibri"/>
                  <a:ea typeface="Times New Roman"/>
                  <a:cs typeface="Arial"/>
                </a:endParaRPr>
              </a:p>
              <a:p>
                <a:pPr>
                  <a:spcAft>
                    <a:spcPts val="0"/>
                  </a:spcAft>
                </a:pPr>
                <a:r>
                  <a:rPr lang="ar-IQ" sz="1700" dirty="0">
                    <a:effectLst/>
                    <a:latin typeface="Calibri"/>
                    <a:ea typeface="Times New Roman"/>
                    <a:cs typeface="Times New Roman"/>
                  </a:rPr>
                  <a:t>متسلسلة متناوبة الإشارة حيث ان جميع </a:t>
                </a:r>
                <a:r>
                  <a:rPr lang="en-US" sz="1700" dirty="0">
                    <a:effectLst/>
                    <a:latin typeface="Times New Roman"/>
                    <a:ea typeface="Times New Roman"/>
                    <a:cs typeface="Arial"/>
                  </a:rPr>
                  <a:t>a</a:t>
                </a:r>
                <a:r>
                  <a:rPr lang="en-US" sz="1700" baseline="-25000" dirty="0">
                    <a:effectLst/>
                    <a:latin typeface="Times New Roman"/>
                    <a:ea typeface="Times New Roman"/>
                    <a:cs typeface="Arial"/>
                  </a:rPr>
                  <a:t>n</a:t>
                </a:r>
                <a:r>
                  <a:rPr lang="ar-IQ" sz="1700" dirty="0">
                    <a:effectLst/>
                    <a:latin typeface="Calibri"/>
                    <a:ea typeface="Times New Roman"/>
                    <a:cs typeface="Times New Roman"/>
                  </a:rPr>
                  <a:t> موجبة </a:t>
                </a:r>
                <a:endParaRPr lang="en-US" sz="1700" dirty="0">
                  <a:effectLst/>
                  <a:latin typeface="Calibri"/>
                  <a:ea typeface="Times New Roman"/>
                  <a:cs typeface="Arial"/>
                </a:endParaRPr>
              </a:p>
              <a:p>
                <a:pPr algn="l" rtl="0">
                  <a:spcAft>
                    <a:spcPts val="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1700" i="1">
                              <a:effectLst/>
                              <a:latin typeface="Cambria Math" panose="02040503050406030204" pitchFamily="18" charset="0"/>
                              <a:ea typeface="Times New Roman"/>
                              <a:cs typeface="Times New Roman"/>
                            </a:rPr>
                          </m:ctrlPr>
                        </m:fPr>
                        <m:num>
                          <m:r>
                            <a:rPr lang="en-US" sz="1700" i="1">
                              <a:effectLst/>
                              <a:latin typeface="Cambria Math"/>
                              <a:ea typeface="Times New Roman"/>
                              <a:cs typeface="Times New Roman"/>
                            </a:rPr>
                            <m:t>1</m:t>
                          </m:r>
                        </m:num>
                        <m:den>
                          <m:r>
                            <a:rPr lang="en-US" sz="1700" i="1">
                              <a:effectLst/>
                              <a:latin typeface="Cambria Math"/>
                              <a:ea typeface="Times New Roman"/>
                              <a:cs typeface="Times New Roman"/>
                            </a:rPr>
                            <m:t>3</m:t>
                          </m:r>
                        </m:den>
                      </m:f>
                      <m:r>
                        <a:rPr lang="en-US" sz="1700" i="1">
                          <a:effectLst/>
                          <a:latin typeface="Cambria Math"/>
                          <a:ea typeface="Times New Roman"/>
                          <a:cs typeface="Times New Roman"/>
                        </a:rPr>
                        <m:t>&gt;</m:t>
                      </m:r>
                      <m:f>
                        <m:fPr>
                          <m:ctrlPr>
                            <a:rPr lang="en-US" sz="1700" i="1">
                              <a:effectLst/>
                              <a:latin typeface="Cambria Math" panose="02040503050406030204" pitchFamily="18" charset="0"/>
                              <a:ea typeface="Times New Roman"/>
                              <a:cs typeface="Times New Roman"/>
                            </a:rPr>
                          </m:ctrlPr>
                        </m:fPr>
                        <m:num>
                          <m:r>
                            <a:rPr lang="en-US" sz="1700" i="1">
                              <a:effectLst/>
                              <a:latin typeface="Cambria Math"/>
                              <a:ea typeface="Times New Roman"/>
                              <a:cs typeface="Times New Roman"/>
                            </a:rPr>
                            <m:t>1</m:t>
                          </m:r>
                        </m:num>
                        <m:den>
                          <m:r>
                            <a:rPr lang="en-US" sz="1700" i="1">
                              <a:effectLst/>
                              <a:latin typeface="Cambria Math"/>
                              <a:ea typeface="Times New Roman"/>
                              <a:cs typeface="Times New Roman"/>
                            </a:rPr>
                            <m:t>6</m:t>
                          </m:r>
                        </m:den>
                      </m:f>
                      <m:r>
                        <a:rPr lang="en-US" sz="1700" i="1">
                          <a:effectLst/>
                          <a:latin typeface="Cambria Math"/>
                          <a:ea typeface="Times New Roman"/>
                          <a:cs typeface="Times New Roman"/>
                        </a:rPr>
                        <m:t>&gt;</m:t>
                      </m:r>
                      <m:f>
                        <m:fPr>
                          <m:ctrlPr>
                            <a:rPr lang="en-US" sz="1700" i="1">
                              <a:effectLst/>
                              <a:latin typeface="Cambria Math" panose="02040503050406030204" pitchFamily="18" charset="0"/>
                              <a:ea typeface="Times New Roman"/>
                              <a:cs typeface="Times New Roman"/>
                            </a:rPr>
                          </m:ctrlPr>
                        </m:fPr>
                        <m:num>
                          <m:r>
                            <a:rPr lang="en-US" sz="1700" i="1">
                              <a:effectLst/>
                              <a:latin typeface="Cambria Math"/>
                              <a:ea typeface="Times New Roman"/>
                              <a:cs typeface="Times New Roman"/>
                            </a:rPr>
                            <m:t>1</m:t>
                          </m:r>
                        </m:num>
                        <m:den>
                          <m:r>
                            <a:rPr lang="en-US" sz="1700" i="1">
                              <a:effectLst/>
                              <a:latin typeface="Cambria Math"/>
                              <a:ea typeface="Times New Roman"/>
                              <a:cs typeface="Times New Roman"/>
                            </a:rPr>
                            <m:t>9</m:t>
                          </m:r>
                        </m:den>
                      </m:f>
                      <m:r>
                        <a:rPr lang="en-US" sz="1700" i="1">
                          <a:effectLst/>
                          <a:latin typeface="Cambria Math"/>
                          <a:ea typeface="Times New Roman"/>
                          <a:cs typeface="Times New Roman"/>
                        </a:rPr>
                        <m:t>&gt;</m:t>
                      </m:r>
                      <m:f>
                        <m:fPr>
                          <m:ctrlPr>
                            <a:rPr lang="en-US" sz="1700" i="1">
                              <a:effectLst/>
                              <a:latin typeface="Cambria Math" panose="02040503050406030204" pitchFamily="18" charset="0"/>
                              <a:ea typeface="Times New Roman"/>
                              <a:cs typeface="Times New Roman"/>
                            </a:rPr>
                          </m:ctrlPr>
                        </m:fPr>
                        <m:num>
                          <m:r>
                            <a:rPr lang="en-US" sz="1700" i="1">
                              <a:effectLst/>
                              <a:latin typeface="Cambria Math"/>
                              <a:ea typeface="Times New Roman"/>
                              <a:cs typeface="Times New Roman"/>
                            </a:rPr>
                            <m:t>1</m:t>
                          </m:r>
                        </m:num>
                        <m:den>
                          <m:r>
                            <a:rPr lang="en-US" sz="1700" i="1">
                              <a:effectLst/>
                              <a:latin typeface="Cambria Math"/>
                              <a:ea typeface="Times New Roman"/>
                              <a:cs typeface="Times New Roman"/>
                            </a:rPr>
                            <m:t>12</m:t>
                          </m:r>
                        </m:den>
                      </m:f>
                      <m:r>
                        <a:rPr lang="en-US" sz="1700" i="1">
                          <a:effectLst/>
                          <a:latin typeface="Cambria Math"/>
                          <a:ea typeface="Times New Roman"/>
                          <a:cs typeface="Times New Roman"/>
                        </a:rPr>
                        <m:t>&gt;…                                 </m:t>
                      </m:r>
                    </m:oMath>
                  </m:oMathPara>
                </a14:m>
                <a:endParaRPr lang="en-US" sz="1700" dirty="0">
                  <a:effectLst/>
                  <a:latin typeface="Calibri"/>
                  <a:ea typeface="Times New Roman"/>
                  <a:cs typeface="Arial"/>
                </a:endParaRPr>
              </a:p>
              <a:p>
                <a:pPr>
                  <a:spcAft>
                    <a:spcPts val="0"/>
                  </a:spcAft>
                </a:pPr>
                <a:r>
                  <a:rPr lang="ar-IQ" sz="1700" dirty="0">
                    <a:effectLst/>
                    <a:latin typeface="Calibri"/>
                    <a:ea typeface="Times New Roman"/>
                    <a:cs typeface="Times New Roman"/>
                  </a:rPr>
                  <a:t>تحقق الشرط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700" i="1">
                            <a:effectLst/>
                            <a:latin typeface="Cambria Math" panose="02040503050406030204" pitchFamily="18" charset="0"/>
                            <a:ea typeface="Times New Roman"/>
                            <a:cs typeface="Times New Roman"/>
                          </a:rPr>
                        </m:ctrlPr>
                      </m:sSubPr>
                      <m:e>
                        <m:r>
                          <a:rPr lang="en-US" sz="1700" b="0" i="1" smtClean="0"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  <m:t>𝑎</m:t>
                        </m:r>
                      </m:e>
                      <m:sub>
                        <m:r>
                          <a:rPr lang="en-US" sz="1700" i="1"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  <m:t>𝑛</m:t>
                        </m:r>
                      </m:sub>
                    </m:sSub>
                    <m:r>
                      <a:rPr lang="en-US" sz="1700" i="1">
                        <a:effectLst/>
                        <a:latin typeface="Cambria Math"/>
                        <a:ea typeface="Times New Roman"/>
                        <a:cs typeface="Times New Roman"/>
                      </a:rPr>
                      <m:t>&gt;</m:t>
                    </m:r>
                    <m:sSub>
                      <m:sSubPr>
                        <m:ctrlPr>
                          <a:rPr lang="en-US" sz="1700" i="1">
                            <a:effectLst/>
                            <a:latin typeface="Cambria Math" panose="02040503050406030204" pitchFamily="18" charset="0"/>
                            <a:ea typeface="Times New Roman"/>
                            <a:cs typeface="Times New Roman"/>
                          </a:rPr>
                        </m:ctrlPr>
                      </m:sSubPr>
                      <m:e>
                        <m:r>
                          <a:rPr lang="en-US" sz="1700" i="1"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  <m:t>𝑎</m:t>
                        </m:r>
                      </m:e>
                      <m:sub>
                        <m:r>
                          <a:rPr lang="en-US" sz="1700" i="1"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  <m:t>𝑛</m:t>
                        </m:r>
                        <m:r>
                          <a:rPr lang="en-US" sz="1700" i="1"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  <m:t>+</m:t>
                        </m:r>
                        <m:r>
                          <a:rPr lang="en-US" sz="1700" i="1"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  <m:t>1</m:t>
                        </m:r>
                      </m:sub>
                    </m:sSub>
                  </m:oMath>
                </a14:m>
                <a:r>
                  <a:rPr lang="ar-IQ" sz="1700" dirty="0">
                    <a:effectLst/>
                    <a:latin typeface="Calibri"/>
                    <a:ea typeface="Times New Roman"/>
                    <a:cs typeface="Times New Roman"/>
                  </a:rPr>
                  <a:t> لجميع قيم </a:t>
                </a:r>
                <a:r>
                  <a:rPr lang="en-US" sz="1700" dirty="0">
                    <a:effectLst/>
                    <a:latin typeface="Times New Roman"/>
                    <a:ea typeface="Times New Roman"/>
                    <a:cs typeface="Arial"/>
                  </a:rPr>
                  <a:t>n</a:t>
                </a:r>
                <a:endParaRPr lang="en-US" sz="1700" dirty="0">
                  <a:effectLst/>
                  <a:latin typeface="Calibri"/>
                  <a:ea typeface="Times New Roman"/>
                  <a:cs typeface="Arial"/>
                </a:endParaRPr>
              </a:p>
              <a:p>
                <a:pPr>
                  <a:spcAft>
                    <a:spcPts val="0"/>
                  </a:spcAft>
                </a:pPr>
                <a:r>
                  <a:rPr lang="ar-IQ" sz="1700" dirty="0">
                    <a:effectLst/>
                    <a:latin typeface="Calibri"/>
                    <a:ea typeface="Times New Roman"/>
                    <a:cs typeface="Times New Roman"/>
                  </a:rPr>
                  <a:t>تحقق الشرط الثالث            </a:t>
                </a:r>
                <a14:m>
                  <m:oMath xmlns:m="http://schemas.openxmlformats.org/officeDocument/2006/math">
                    <m:limLow>
                      <m:limLowPr>
                        <m:ctrlPr>
                          <a:rPr lang="en-US" sz="1700" i="1">
                            <a:effectLst/>
                            <a:latin typeface="Cambria Math" panose="02040503050406030204" pitchFamily="18" charset="0"/>
                            <a:ea typeface="Times New Roman"/>
                            <a:cs typeface="Arial"/>
                          </a:rPr>
                        </m:ctrlPr>
                      </m:limLowPr>
                      <m:e>
                        <m:r>
                          <m:rPr>
                            <m:sty m:val="p"/>
                          </m:rPr>
                          <a:rPr lang="en-US" sz="1700"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  <m:t>Lim</m:t>
                        </m:r>
                      </m:e>
                      <m:lim>
                        <m:r>
                          <a:rPr lang="en-US" sz="1700" i="1"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  <m:t>𝑛</m:t>
                        </m:r>
                        <m:r>
                          <a:rPr lang="en-US" sz="1700" i="1"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  <m:t>→∞</m:t>
                        </m:r>
                      </m:lim>
                    </m:limLow>
                    <m:f>
                      <m:fPr>
                        <m:ctrlPr>
                          <a:rPr lang="en-US" sz="1700" i="1">
                            <a:effectLst/>
                            <a:latin typeface="Cambria Math" panose="02040503050406030204" pitchFamily="18" charset="0"/>
                            <a:ea typeface="Times New Roman"/>
                            <a:cs typeface="Arial"/>
                          </a:rPr>
                        </m:ctrlPr>
                      </m:fPr>
                      <m:num>
                        <m:r>
                          <a:rPr lang="en-US" sz="1700">
                            <a:effectLst/>
                            <a:latin typeface="Cambria Math"/>
                            <a:ea typeface="Times New Roman"/>
                            <a:cs typeface="Arial"/>
                          </a:rPr>
                          <m:t>1</m:t>
                        </m:r>
                      </m:num>
                      <m:den>
                        <m:r>
                          <a:rPr lang="en-US" sz="1700">
                            <a:effectLst/>
                            <a:latin typeface="Cambria Math"/>
                            <a:ea typeface="Times New Roman"/>
                            <a:cs typeface="Arial"/>
                          </a:rPr>
                          <m:t>3</m:t>
                        </m:r>
                        <m:r>
                          <m:rPr>
                            <m:sty m:val="p"/>
                          </m:rPr>
                          <a:rPr lang="en-US" sz="1700">
                            <a:effectLst/>
                            <a:latin typeface="Cambria Math"/>
                            <a:ea typeface="Times New Roman"/>
                            <a:cs typeface="Arial"/>
                          </a:rPr>
                          <m:t>n</m:t>
                        </m:r>
                      </m:den>
                    </m:f>
                    <m:r>
                      <a:rPr lang="en-US" sz="1700">
                        <a:effectLst/>
                        <a:latin typeface="Cambria Math"/>
                        <a:ea typeface="Times New Roman"/>
                        <a:cs typeface="Times New Roman"/>
                      </a:rPr>
                      <m:t>=</m:t>
                    </m:r>
                    <m:r>
                      <a:rPr lang="en-US" sz="1700">
                        <a:effectLst/>
                        <a:latin typeface="Cambria Math"/>
                        <a:ea typeface="Times New Roman"/>
                        <a:cs typeface="Times New Roman"/>
                      </a:rPr>
                      <m:t>0</m:t>
                    </m:r>
                    <m:r>
                      <a:rPr lang="en-US" sz="1700">
                        <a:effectLst/>
                        <a:latin typeface="Cambria Math"/>
                        <a:ea typeface="Times New Roman"/>
                        <a:cs typeface="Times New Roman"/>
                      </a:rPr>
                      <m:t>           </m:t>
                    </m:r>
                    <m:sSub>
                      <m:sSubPr>
                        <m:ctrlPr>
                          <a:rPr lang="en-US" sz="1700" i="1">
                            <a:effectLst/>
                            <a:latin typeface="Cambria Math" panose="02040503050406030204" pitchFamily="18" charset="0"/>
                            <a:ea typeface="Times New Roman"/>
                            <a:cs typeface="Times New Roman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1700"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  <m:t>a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1700"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  <m:t>n</m:t>
                        </m:r>
                      </m:sub>
                    </m:sSub>
                    <m:r>
                      <a:rPr lang="en-US" sz="1700" i="1">
                        <a:effectLst/>
                        <a:latin typeface="Cambria Math"/>
                        <a:ea typeface="Times New Roman"/>
                        <a:cs typeface="Times New Roman"/>
                      </a:rPr>
                      <m:t>→</m:t>
                    </m:r>
                    <m:r>
                      <a:rPr lang="en-US" sz="1700" i="1">
                        <a:effectLst/>
                        <a:latin typeface="Cambria Math"/>
                        <a:ea typeface="Times New Roman"/>
                        <a:cs typeface="Times New Roman"/>
                      </a:rPr>
                      <m:t>0</m:t>
                    </m:r>
                  </m:oMath>
                </a14:m>
                <a:endParaRPr lang="en-US" sz="1700" dirty="0">
                  <a:effectLst/>
                  <a:latin typeface="Calibri"/>
                  <a:ea typeface="Times New Roman"/>
                  <a:cs typeface="Arial"/>
                </a:endParaRPr>
              </a:p>
              <a:p>
                <a:pPr>
                  <a:spcAft>
                    <a:spcPts val="0"/>
                  </a:spcAft>
                </a:pPr>
                <a:r>
                  <a:rPr lang="ar-IQ" sz="1700" dirty="0">
                    <a:effectLst/>
                    <a:latin typeface="Calibri"/>
                    <a:ea typeface="Times New Roman"/>
                    <a:cs typeface="Times New Roman"/>
                  </a:rPr>
                  <a:t>المتسلسلة المتناوبة الاشارة متقاربة.</a:t>
                </a:r>
                <a:endParaRPr lang="en-US" sz="1700" dirty="0">
                  <a:effectLst/>
                  <a:latin typeface="Calibri"/>
                  <a:ea typeface="Times New Roman"/>
                  <a:cs typeface="Arial"/>
                </a:endParaRPr>
              </a:p>
              <a:p>
                <a:pPr>
                  <a:spcAft>
                    <a:spcPts val="0"/>
                  </a:spcAft>
                </a:pPr>
                <a:r>
                  <a:rPr lang="ar-IQ" sz="1700" dirty="0" smtClean="0">
                    <a:effectLst/>
                    <a:latin typeface="Calibri"/>
                    <a:ea typeface="Times New Roman"/>
                    <a:cs typeface="Times New Roman"/>
                  </a:rPr>
                  <a:t>نأخذ </a:t>
                </a:r>
                <a:r>
                  <a:rPr lang="ar-IQ" sz="1700" dirty="0">
                    <a:effectLst/>
                    <a:latin typeface="Calibri"/>
                    <a:ea typeface="Times New Roman"/>
                    <a:cs typeface="Times New Roman"/>
                  </a:rPr>
                  <a:t>متسلسلة القيم المطلقة.</a:t>
                </a:r>
                <a:endParaRPr lang="en-US" sz="1700" dirty="0">
                  <a:effectLst/>
                  <a:latin typeface="Calibri"/>
                  <a:ea typeface="Times New Roman"/>
                  <a:cs typeface="Arial"/>
                </a:endParaRPr>
              </a:p>
              <a:p>
                <a:pPr algn="l" rtl="0">
                  <a:spcAft>
                    <a:spcPts val="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limLoc m:val="undOvr"/>
                          <m:ctrlPr>
                            <a:rPr lang="en-US" sz="1700" i="1">
                              <a:effectLst/>
                              <a:latin typeface="Cambria Math" panose="02040503050406030204" pitchFamily="18" charset="0"/>
                              <a:ea typeface="Times New Roman"/>
                              <a:cs typeface="Arial"/>
                            </a:rPr>
                          </m:ctrlPr>
                        </m:naryPr>
                        <m:sub>
                          <m:r>
                            <m:rPr>
                              <m:sty m:val="p"/>
                            </m:rPr>
                            <a:rPr lang="en-US" sz="1700">
                              <a:effectLst/>
                              <a:latin typeface="Cambria Math"/>
                              <a:ea typeface="Times New Roman"/>
                              <a:cs typeface="Times New Roman"/>
                            </a:rPr>
                            <m:t>n</m:t>
                          </m:r>
                          <m:r>
                            <a:rPr lang="en-US" sz="1700">
                              <a:effectLst/>
                              <a:latin typeface="Cambria Math"/>
                              <a:ea typeface="Times New Roman"/>
                              <a:cs typeface="Times New Roman"/>
                            </a:rPr>
                            <m:t>=</m:t>
                          </m:r>
                          <m:r>
                            <a:rPr lang="en-US" sz="1700">
                              <a:effectLst/>
                              <a:latin typeface="Cambria Math"/>
                              <a:ea typeface="Times New Roman"/>
                              <a:cs typeface="Times New Roman"/>
                            </a:rPr>
                            <m:t>1</m:t>
                          </m:r>
                        </m:sub>
                        <m:sup>
                          <m:r>
                            <a:rPr lang="en-US" sz="1700">
                              <a:effectLst/>
                              <a:latin typeface="Cambria Math"/>
                              <a:ea typeface="Times New Roman"/>
                              <a:cs typeface="Times New Roman"/>
                            </a:rPr>
                            <m:t>∞</m:t>
                          </m:r>
                        </m:sup>
                        <m:e>
                          <m:d>
                            <m:dPr>
                              <m:begChr m:val="|"/>
                              <m:endChr m:val="|"/>
                              <m:ctrlPr>
                                <a:rPr lang="en-US" sz="1700" i="1">
                                  <a:effectLst/>
                                  <a:latin typeface="Cambria Math" panose="02040503050406030204" pitchFamily="18" charset="0"/>
                                  <a:ea typeface="Times New Roman"/>
                                  <a:cs typeface="Arial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sz="1700" i="1">
                                      <a:effectLst/>
                                      <a:latin typeface="Cambria Math" panose="02040503050406030204" pitchFamily="18" charset="0"/>
                                      <a:ea typeface="Times New Roman"/>
                                      <a:cs typeface="Arial"/>
                                    </a:rPr>
                                  </m:ctrlPr>
                                </m:sSupPr>
                                <m:e>
                                  <m:r>
                                    <a:rPr lang="en-US" sz="1700" i="1">
                                      <a:effectLst/>
                                      <a:latin typeface="Cambria Math"/>
                                      <a:ea typeface="Times New Roman"/>
                                      <a:cs typeface="Arial"/>
                                    </a:rPr>
                                    <m:t>(−</m:t>
                                  </m:r>
                                  <m:r>
                                    <a:rPr lang="en-US" sz="1700" i="1">
                                      <a:effectLst/>
                                      <a:latin typeface="Cambria Math"/>
                                      <a:ea typeface="Times New Roman"/>
                                      <a:cs typeface="Arial"/>
                                    </a:rPr>
                                    <m:t>1</m:t>
                                  </m:r>
                                  <m:r>
                                    <a:rPr lang="en-US" sz="1700" i="1">
                                      <a:effectLst/>
                                      <a:latin typeface="Cambria Math"/>
                                      <a:ea typeface="Times New Roman"/>
                                      <a:cs typeface="Arial"/>
                                    </a:rPr>
                                    <m:t>)</m:t>
                                  </m:r>
                                </m:e>
                                <m:sup>
                                  <m:r>
                                    <a:rPr lang="en-US" sz="1700" i="1">
                                      <a:effectLst/>
                                      <a:latin typeface="Cambria Math"/>
                                      <a:ea typeface="Times New Roman"/>
                                      <a:cs typeface="Arial"/>
                                    </a:rPr>
                                    <m:t>𝑛</m:t>
                                  </m:r>
                                  <m:r>
                                    <a:rPr lang="en-US" sz="1700" i="1">
                                      <a:effectLst/>
                                      <a:latin typeface="Cambria Math"/>
                                      <a:ea typeface="Times New Roman"/>
                                      <a:cs typeface="Arial"/>
                                    </a:rPr>
                                    <m:t>+</m:t>
                                  </m:r>
                                  <m:r>
                                    <a:rPr lang="en-US" sz="1700" i="1">
                                      <a:effectLst/>
                                      <a:latin typeface="Cambria Math"/>
                                      <a:ea typeface="Times New Roman"/>
                                      <a:cs typeface="Arial"/>
                                    </a:rPr>
                                    <m:t>1</m:t>
                                  </m:r>
                                </m:sup>
                              </m:sSup>
                              <m:f>
                                <m:fPr>
                                  <m:ctrlPr>
                                    <a:rPr lang="en-US" sz="1700" i="1">
                                      <a:effectLst/>
                                      <a:latin typeface="Cambria Math" panose="02040503050406030204" pitchFamily="18" charset="0"/>
                                      <a:ea typeface="Times New Roman"/>
                                      <a:cs typeface="Arial"/>
                                    </a:rPr>
                                  </m:ctrlPr>
                                </m:fPr>
                                <m:num>
                                  <m:r>
                                    <a:rPr lang="en-US" sz="1700" i="1">
                                      <a:effectLst/>
                                      <a:latin typeface="Cambria Math"/>
                                      <a:ea typeface="Times New Roman"/>
                                      <a:cs typeface="Arial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US" sz="1700" i="1">
                                      <a:effectLst/>
                                      <a:latin typeface="Cambria Math"/>
                                      <a:ea typeface="Times New Roman"/>
                                      <a:cs typeface="Arial"/>
                                    </a:rPr>
                                    <m:t>3</m:t>
                                  </m:r>
                                  <m:r>
                                    <a:rPr lang="en-US" sz="1700" i="1">
                                      <a:effectLst/>
                                      <a:latin typeface="Cambria Math"/>
                                      <a:ea typeface="Times New Roman"/>
                                      <a:cs typeface="Arial"/>
                                    </a:rPr>
                                    <m:t>𝑛</m:t>
                                  </m:r>
                                </m:den>
                              </m:f>
                            </m:e>
                          </m:d>
                        </m:e>
                      </m:nary>
                      <m:r>
                        <a:rPr lang="en-US" sz="1700" i="1">
                          <a:effectLst/>
                          <a:latin typeface="Cambria Math"/>
                          <a:ea typeface="Times New Roman"/>
                          <a:cs typeface="Arial"/>
                        </a:rPr>
                        <m:t>=</m:t>
                      </m:r>
                      <m:nary>
                        <m:naryPr>
                          <m:chr m:val="∑"/>
                          <m:limLoc m:val="undOvr"/>
                          <m:ctrlPr>
                            <a:rPr lang="en-US" sz="1700" i="1">
                              <a:effectLst/>
                              <a:latin typeface="Cambria Math" panose="02040503050406030204" pitchFamily="18" charset="0"/>
                              <a:ea typeface="Times New Roman"/>
                              <a:cs typeface="Arial"/>
                            </a:rPr>
                          </m:ctrlPr>
                        </m:naryPr>
                        <m:sub>
                          <m:r>
                            <m:rPr>
                              <m:sty m:val="p"/>
                            </m:rPr>
                            <a:rPr lang="en-US" sz="1700">
                              <a:effectLst/>
                              <a:latin typeface="Cambria Math"/>
                              <a:ea typeface="Times New Roman"/>
                              <a:cs typeface="Times New Roman"/>
                            </a:rPr>
                            <m:t>n</m:t>
                          </m:r>
                          <m:r>
                            <a:rPr lang="en-US" sz="1700">
                              <a:effectLst/>
                              <a:latin typeface="Cambria Math"/>
                              <a:ea typeface="Times New Roman"/>
                              <a:cs typeface="Times New Roman"/>
                            </a:rPr>
                            <m:t>=</m:t>
                          </m:r>
                          <m:r>
                            <a:rPr lang="en-US" sz="1700">
                              <a:effectLst/>
                              <a:latin typeface="Cambria Math"/>
                              <a:ea typeface="Times New Roman"/>
                              <a:cs typeface="Times New Roman"/>
                            </a:rPr>
                            <m:t>1</m:t>
                          </m:r>
                        </m:sub>
                        <m:sup>
                          <m:r>
                            <a:rPr lang="en-US" sz="1700">
                              <a:effectLst/>
                              <a:latin typeface="Cambria Math"/>
                              <a:ea typeface="Times New Roman"/>
                              <a:cs typeface="Times New Roman"/>
                            </a:rPr>
                            <m:t>∞</m:t>
                          </m:r>
                        </m:sup>
                        <m:e>
                          <m:f>
                            <m:fPr>
                              <m:ctrlPr>
                                <a:rPr lang="en-US" sz="1700" i="1">
                                  <a:effectLst/>
                                  <a:latin typeface="Cambria Math" panose="02040503050406030204" pitchFamily="18" charset="0"/>
                                  <a:ea typeface="Times New Roman"/>
                                  <a:cs typeface="Arial"/>
                                </a:rPr>
                              </m:ctrlPr>
                            </m:fPr>
                            <m:num>
                              <m:r>
                                <a:rPr lang="en-US" sz="1700" i="1">
                                  <a:effectLst/>
                                  <a:latin typeface="Cambria Math"/>
                                  <a:ea typeface="Times New Roman"/>
                                  <a:cs typeface="Arial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sz="1700" i="1">
                                  <a:effectLst/>
                                  <a:latin typeface="Cambria Math"/>
                                  <a:ea typeface="Times New Roman"/>
                                  <a:cs typeface="Arial"/>
                                </a:rPr>
                                <m:t>3</m:t>
                              </m:r>
                              <m:r>
                                <a:rPr lang="en-US" sz="1700" i="1">
                                  <a:effectLst/>
                                  <a:latin typeface="Cambria Math"/>
                                  <a:ea typeface="Times New Roman"/>
                                  <a:cs typeface="Arial"/>
                                </a:rPr>
                                <m:t>𝑛</m:t>
                              </m:r>
                            </m:den>
                          </m:f>
                          <m:r>
                            <a:rPr lang="en-US" sz="1700" i="1">
                              <a:effectLst/>
                              <a:latin typeface="Cambria Math"/>
                              <a:ea typeface="Times New Roman"/>
                              <a:cs typeface="Arial"/>
                            </a:rPr>
                            <m:t>=</m:t>
                          </m:r>
                          <m:f>
                            <m:fPr>
                              <m:ctrlPr>
                                <a:rPr lang="en-US" sz="1700" i="1">
                                  <a:effectLst/>
                                  <a:latin typeface="Cambria Math" panose="02040503050406030204" pitchFamily="18" charset="0"/>
                                  <a:ea typeface="Times New Roman"/>
                                  <a:cs typeface="Arial"/>
                                </a:rPr>
                              </m:ctrlPr>
                            </m:fPr>
                            <m:num>
                              <m:r>
                                <a:rPr lang="en-US" sz="1700" i="1">
                                  <a:effectLst/>
                                  <a:latin typeface="Cambria Math"/>
                                  <a:ea typeface="Times New Roman"/>
                                  <a:cs typeface="Arial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sz="1700" i="1">
                                  <a:effectLst/>
                                  <a:latin typeface="Cambria Math"/>
                                  <a:ea typeface="Times New Roman"/>
                                  <a:cs typeface="Arial"/>
                                </a:rPr>
                                <m:t>3</m:t>
                              </m:r>
                            </m:den>
                          </m:f>
                          <m:nary>
                            <m:naryPr>
                              <m:chr m:val="∑"/>
                              <m:limLoc m:val="undOvr"/>
                              <m:ctrlPr>
                                <a:rPr lang="en-US" sz="1700" i="1">
                                  <a:effectLst/>
                                  <a:latin typeface="Cambria Math" panose="02040503050406030204" pitchFamily="18" charset="0"/>
                                  <a:ea typeface="Times New Roman"/>
                                  <a:cs typeface="Arial"/>
                                </a:rPr>
                              </m:ctrlPr>
                            </m:naryPr>
                            <m:sub>
                              <m:r>
                                <m:rPr>
                                  <m:sty m:val="p"/>
                                </m:rPr>
                                <a:rPr lang="en-US" sz="1700">
                                  <a:effectLst/>
                                  <a:latin typeface="Cambria Math"/>
                                  <a:ea typeface="Times New Roman"/>
                                  <a:cs typeface="Times New Roman"/>
                                </a:rPr>
                                <m:t>n</m:t>
                              </m:r>
                              <m:r>
                                <a:rPr lang="en-US" sz="1700">
                                  <a:effectLst/>
                                  <a:latin typeface="Cambria Math"/>
                                  <a:ea typeface="Times New Roman"/>
                                  <a:cs typeface="Times New Roman"/>
                                </a:rPr>
                                <m:t>=</m:t>
                              </m:r>
                              <m:r>
                                <a:rPr lang="en-US" sz="1700">
                                  <a:effectLst/>
                                  <a:latin typeface="Cambria Math"/>
                                  <a:ea typeface="Times New Roman"/>
                                  <a:cs typeface="Times New Roman"/>
                                </a:rPr>
                                <m:t>1</m:t>
                              </m:r>
                            </m:sub>
                            <m:sup>
                              <m:r>
                                <a:rPr lang="en-US" sz="1700">
                                  <a:effectLst/>
                                  <a:latin typeface="Cambria Math"/>
                                  <a:ea typeface="Times New Roman"/>
                                  <a:cs typeface="Times New Roman"/>
                                </a:rPr>
                                <m:t>∞</m:t>
                              </m:r>
                            </m:sup>
                            <m:e>
                              <m:f>
                                <m:fPr>
                                  <m:ctrlPr>
                                    <a:rPr lang="en-US" sz="1700" i="1">
                                      <a:effectLst/>
                                      <a:latin typeface="Cambria Math" panose="02040503050406030204" pitchFamily="18" charset="0"/>
                                      <a:ea typeface="Times New Roman"/>
                                      <a:cs typeface="Arial"/>
                                    </a:rPr>
                                  </m:ctrlPr>
                                </m:fPr>
                                <m:num>
                                  <m:r>
                                    <a:rPr lang="en-US" sz="1700" i="1">
                                      <a:effectLst/>
                                      <a:latin typeface="Cambria Math"/>
                                      <a:ea typeface="Times New Roman"/>
                                      <a:cs typeface="Arial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US" sz="1700" i="1">
                                      <a:effectLst/>
                                      <a:latin typeface="Cambria Math"/>
                                      <a:ea typeface="Times New Roman"/>
                                      <a:cs typeface="Arial"/>
                                    </a:rPr>
                                    <m:t>𝑛</m:t>
                                  </m:r>
                                </m:den>
                              </m:f>
                            </m:e>
                          </m:nary>
                        </m:e>
                      </m:nary>
                      <m:r>
                        <a:rPr lang="en-US" sz="1700" i="1">
                          <a:effectLst/>
                          <a:latin typeface="Cambria Math"/>
                          <a:ea typeface="Times New Roman"/>
                          <a:cs typeface="Arial"/>
                        </a:rPr>
                        <m:t>           </m:t>
                      </m:r>
                    </m:oMath>
                  </m:oMathPara>
                </a14:m>
                <a:endParaRPr lang="en-US" sz="1700" dirty="0">
                  <a:effectLst/>
                  <a:latin typeface="Calibri"/>
                  <a:ea typeface="Times New Roman"/>
                  <a:cs typeface="Arial"/>
                </a:endParaRPr>
              </a:p>
              <a:p>
                <a:pPr>
                  <a:spcAft>
                    <a:spcPts val="0"/>
                  </a:spcAft>
                </a:pPr>
                <a:r>
                  <a:rPr lang="ar-IQ" sz="1700" dirty="0">
                    <a:effectLst/>
                    <a:latin typeface="Calibri"/>
                    <a:ea typeface="Times New Roman"/>
                    <a:cs typeface="Times New Roman"/>
                  </a:rPr>
                  <a:t>متسلسلة ذات حدود غير سالبة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limLoc m:val="undOvr"/>
                        <m:ctrlPr>
                          <a:rPr lang="en-US" sz="1700" i="1">
                            <a:effectLst/>
                            <a:latin typeface="Cambria Math" panose="02040503050406030204" pitchFamily="18" charset="0"/>
                            <a:ea typeface="Times New Roman"/>
                            <a:cs typeface="Arial"/>
                          </a:rPr>
                        </m:ctrlPr>
                      </m:naryPr>
                      <m:sub>
                        <m:r>
                          <a:rPr lang="en-US" sz="1700"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  <m:t>  </m:t>
                        </m:r>
                      </m:sub>
                      <m:sup/>
                      <m:e>
                        <m:f>
                          <m:fPr>
                            <m:ctrlPr>
                              <a:rPr lang="en-US" sz="1700" i="1">
                                <a:effectLst/>
                                <a:latin typeface="Cambria Math" panose="02040503050406030204" pitchFamily="18" charset="0"/>
                                <a:ea typeface="Times New Roman"/>
                                <a:cs typeface="Arial"/>
                              </a:rPr>
                            </m:ctrlPr>
                          </m:fPr>
                          <m:num>
                            <m:r>
                              <a:rPr lang="en-US" sz="1700" i="1">
                                <a:effectLst/>
                                <a:latin typeface="Cambria Math"/>
                                <a:ea typeface="Times New Roman"/>
                                <a:cs typeface="Arial"/>
                              </a:rPr>
                              <m:t>1</m:t>
                            </m:r>
                          </m:num>
                          <m:den>
                            <m:r>
                              <a:rPr lang="en-US" sz="1700" i="1">
                                <a:effectLst/>
                                <a:latin typeface="Cambria Math"/>
                                <a:ea typeface="Times New Roman"/>
                                <a:cs typeface="Arial"/>
                              </a:rPr>
                              <m:t>𝑛</m:t>
                            </m:r>
                          </m:den>
                        </m:f>
                      </m:e>
                    </m:nary>
                  </m:oMath>
                </a14:m>
                <a:r>
                  <a:rPr lang="ar-IQ" sz="1700" dirty="0">
                    <a:effectLst/>
                    <a:latin typeface="Calibri"/>
                    <a:ea typeface="Times New Roman"/>
                    <a:cs typeface="Times New Roman"/>
                  </a:rPr>
                  <a:t> هي المتسلسلة التوافقية وهي متباعدة دائما حاصل ضرب متسلسلة متباعدة باي عدد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1700" i="1">
                            <a:effectLst/>
                            <a:latin typeface="Cambria Math" panose="02040503050406030204" pitchFamily="18" charset="0"/>
                            <a:ea typeface="Times New Roman"/>
                            <a:cs typeface="Times New Roman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1700" i="1">
                                <a:effectLst/>
                                <a:latin typeface="Cambria Math" panose="02040503050406030204" pitchFamily="18" charset="0"/>
                                <a:ea typeface="Times New Roman"/>
                                <a:cs typeface="Times New Roman"/>
                              </a:rPr>
                            </m:ctrlPr>
                          </m:fPr>
                          <m:num>
                            <m:r>
                              <a:rPr lang="en-US" sz="1700" i="1">
                                <a:effectLst/>
                                <a:latin typeface="Cambria Math"/>
                                <a:ea typeface="Times New Roman"/>
                                <a:cs typeface="Times New Roman"/>
                              </a:rPr>
                              <m:t>1</m:t>
                            </m:r>
                          </m:num>
                          <m:den>
                            <m:r>
                              <a:rPr lang="en-US" sz="1700" i="1">
                                <a:effectLst/>
                                <a:latin typeface="Cambria Math"/>
                                <a:ea typeface="Times New Roman"/>
                                <a:cs typeface="Times New Roman"/>
                              </a:rPr>
                              <m:t>3</m:t>
                            </m:r>
                          </m:den>
                        </m:f>
                      </m:e>
                    </m:d>
                  </m:oMath>
                </a14:m>
                <a:r>
                  <a:rPr lang="ar-IQ" sz="1700" dirty="0">
                    <a:effectLst/>
                    <a:latin typeface="Calibri"/>
                    <a:ea typeface="Times New Roman"/>
                    <a:cs typeface="Times New Roman"/>
                  </a:rPr>
                  <a:t> وهي متسلسلة متباعدة كذلك</a:t>
                </a:r>
                <a:endParaRPr lang="en-US" sz="1700" dirty="0">
                  <a:effectLst/>
                  <a:latin typeface="Calibri"/>
                  <a:ea typeface="Times New Roman"/>
                  <a:cs typeface="Arial"/>
                </a:endParaRPr>
              </a:p>
              <a:p>
                <a:pPr algn="l" rtl="0">
                  <a:spcAft>
                    <a:spcPts val="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limLoc m:val="undOvr"/>
                          <m:ctrlPr>
                            <a:rPr lang="en-US" sz="1700" i="1">
                              <a:effectLst/>
                              <a:latin typeface="Cambria Math" panose="02040503050406030204" pitchFamily="18" charset="0"/>
                              <a:ea typeface="Times New Roman"/>
                              <a:cs typeface="Arial"/>
                            </a:rPr>
                          </m:ctrlPr>
                        </m:naryPr>
                        <m:sub>
                          <m:r>
                            <m:rPr>
                              <m:sty m:val="p"/>
                            </m:rPr>
                            <a:rPr lang="en-US" sz="1700">
                              <a:effectLst/>
                              <a:latin typeface="Cambria Math"/>
                              <a:ea typeface="Times New Roman"/>
                              <a:cs typeface="Times New Roman"/>
                            </a:rPr>
                            <m:t>n</m:t>
                          </m:r>
                          <m:r>
                            <a:rPr lang="en-US" sz="1700">
                              <a:effectLst/>
                              <a:latin typeface="Cambria Math"/>
                              <a:ea typeface="Times New Roman"/>
                              <a:cs typeface="Times New Roman"/>
                            </a:rPr>
                            <m:t>=</m:t>
                          </m:r>
                          <m:r>
                            <a:rPr lang="en-US" sz="1700">
                              <a:effectLst/>
                              <a:latin typeface="Cambria Math"/>
                              <a:ea typeface="Times New Roman"/>
                              <a:cs typeface="Times New Roman"/>
                            </a:rPr>
                            <m:t>1</m:t>
                          </m:r>
                        </m:sub>
                        <m:sup>
                          <m:r>
                            <a:rPr lang="en-US" sz="1700">
                              <a:effectLst/>
                              <a:latin typeface="Cambria Math"/>
                              <a:ea typeface="Times New Roman"/>
                              <a:cs typeface="Times New Roman"/>
                            </a:rPr>
                            <m:t>∞</m:t>
                          </m:r>
                        </m:sup>
                        <m:e>
                          <m:sSup>
                            <m:sSupPr>
                              <m:ctrlPr>
                                <a:rPr lang="en-US" sz="1700" i="1">
                                  <a:effectLst/>
                                  <a:latin typeface="Cambria Math" panose="02040503050406030204" pitchFamily="18" charset="0"/>
                                  <a:ea typeface="Times New Roman"/>
                                  <a:cs typeface="Arial"/>
                                </a:rPr>
                              </m:ctrlPr>
                            </m:sSupPr>
                            <m:e>
                              <m:r>
                                <a:rPr lang="en-US" sz="1700" i="1">
                                  <a:effectLst/>
                                  <a:latin typeface="Cambria Math"/>
                                  <a:ea typeface="Times New Roman"/>
                                  <a:cs typeface="Arial"/>
                                </a:rPr>
                                <m:t>(−</m:t>
                              </m:r>
                              <m:r>
                                <a:rPr lang="en-US" sz="1700" i="1">
                                  <a:effectLst/>
                                  <a:latin typeface="Cambria Math"/>
                                  <a:ea typeface="Times New Roman"/>
                                  <a:cs typeface="Arial"/>
                                </a:rPr>
                                <m:t>1</m:t>
                              </m:r>
                              <m:r>
                                <a:rPr lang="en-US" sz="1700" i="1">
                                  <a:effectLst/>
                                  <a:latin typeface="Cambria Math"/>
                                  <a:ea typeface="Times New Roman"/>
                                  <a:cs typeface="Arial"/>
                                </a:rPr>
                                <m:t>)</m:t>
                              </m:r>
                            </m:e>
                            <m:sup>
                              <m:r>
                                <a:rPr lang="en-US" sz="1700" i="1">
                                  <a:effectLst/>
                                  <a:latin typeface="Cambria Math"/>
                                  <a:ea typeface="Times New Roman"/>
                                  <a:cs typeface="Arial"/>
                                </a:rPr>
                                <m:t>𝑛</m:t>
                              </m:r>
                              <m:r>
                                <a:rPr lang="en-US" sz="1700" i="1">
                                  <a:effectLst/>
                                  <a:latin typeface="Cambria Math"/>
                                  <a:ea typeface="Times New Roman"/>
                                  <a:cs typeface="Arial"/>
                                </a:rPr>
                                <m:t>+</m:t>
                              </m:r>
                              <m:r>
                                <a:rPr lang="en-US" sz="1700" i="1">
                                  <a:effectLst/>
                                  <a:latin typeface="Cambria Math"/>
                                  <a:ea typeface="Times New Roman"/>
                                  <a:cs typeface="Arial"/>
                                </a:rPr>
                                <m:t>1</m:t>
                              </m:r>
                            </m:sup>
                          </m:sSup>
                        </m:e>
                      </m:nary>
                      <m:f>
                        <m:fPr>
                          <m:ctrlPr>
                            <a:rPr lang="en-US" sz="1700" i="1">
                              <a:effectLst/>
                              <a:latin typeface="Cambria Math" panose="02040503050406030204" pitchFamily="18" charset="0"/>
                              <a:ea typeface="Times New Roman"/>
                              <a:cs typeface="Arial"/>
                            </a:rPr>
                          </m:ctrlPr>
                        </m:fPr>
                        <m:num>
                          <m:r>
                            <a:rPr lang="en-US" sz="1700" i="1">
                              <a:effectLst/>
                              <a:latin typeface="Cambria Math"/>
                              <a:ea typeface="Times New Roman"/>
                              <a:cs typeface="Arial"/>
                            </a:rPr>
                            <m:t>1</m:t>
                          </m:r>
                        </m:num>
                        <m:den>
                          <m:r>
                            <a:rPr lang="en-US" sz="1700" i="1">
                              <a:effectLst/>
                              <a:latin typeface="Cambria Math"/>
                              <a:ea typeface="Times New Roman"/>
                              <a:cs typeface="Arial"/>
                            </a:rPr>
                            <m:t>3</m:t>
                          </m:r>
                          <m:r>
                            <a:rPr lang="en-US" sz="1700" i="1">
                              <a:effectLst/>
                              <a:latin typeface="Cambria Math"/>
                              <a:ea typeface="Times New Roman"/>
                              <a:cs typeface="Arial"/>
                            </a:rPr>
                            <m:t>𝑛</m:t>
                          </m:r>
                        </m:den>
                      </m:f>
                    </m:oMath>
                  </m:oMathPara>
                </a14:m>
                <a:endParaRPr lang="en-US" sz="1700" dirty="0">
                  <a:effectLst/>
                  <a:latin typeface="Calibri"/>
                  <a:ea typeface="Times New Roman"/>
                  <a:cs typeface="Arial"/>
                </a:endParaRPr>
              </a:p>
              <a:p>
                <a:pPr>
                  <a:spcAft>
                    <a:spcPts val="0"/>
                  </a:spcAft>
                </a:pPr>
                <a:r>
                  <a:rPr lang="ar-IQ" sz="1700" dirty="0">
                    <a:effectLst/>
                    <a:latin typeface="Calibri"/>
                    <a:ea typeface="Times New Roman"/>
                    <a:cs typeface="Times New Roman"/>
                  </a:rPr>
                  <a:t>متسلسلة متقاربة تقاربا شرطيا</a:t>
                </a:r>
                <a:endParaRPr lang="en-US" sz="1700" dirty="0">
                  <a:effectLst/>
                  <a:latin typeface="Calibri"/>
                  <a:ea typeface="Times New Roman"/>
                  <a:cs typeface="Arial"/>
                </a:endParaRPr>
              </a:p>
              <a:p>
                <a:pPr algn="l" rtl="0">
                  <a:spcAft>
                    <a:spcPts val="0"/>
                  </a:spcAft>
                </a:pPr>
                <a:endParaRPr lang="en-US" sz="1700" dirty="0">
                  <a:effectLst/>
                  <a:latin typeface="Calibri"/>
                  <a:ea typeface="Times New Roman"/>
                  <a:cs typeface="Arial"/>
                </a:endParaRPr>
              </a:p>
            </p:txBody>
          </p:sp>
        </mc:Choice>
        <mc:Fallback xmlns="">
          <p:sp>
            <p:nvSpPr>
              <p:cNvPr id="2" name="مستطيل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0005" y="152400"/>
                <a:ext cx="8839200" cy="5612498"/>
              </a:xfrm>
              <a:prstGeom prst="rect">
                <a:avLst/>
              </a:prstGeom>
              <a:blipFill rotWithShape="1">
                <a:blip r:embed="rId4"/>
                <a:stretch>
                  <a:fillRect l="-966" t="-651" r="-483"/>
                </a:stretch>
              </a:blipFill>
            </p:spPr>
            <p:txBody>
              <a:bodyPr/>
              <a:lstStyle/>
              <a:p>
                <a:r>
                  <a:rPr lang="ar-IQ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21824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1529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مستطيل 1"/>
              <p:cNvSpPr/>
              <p:nvPr/>
            </p:nvSpPr>
            <p:spPr>
              <a:xfrm>
                <a:off x="152400" y="293366"/>
                <a:ext cx="8839200" cy="578677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 algn="l" rtl="0">
                  <a:spcAft>
                    <a:spcPts val="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1700" b="0" i="1" smtClean="0">
                              <a:solidFill>
                                <a:srgbClr val="FFFFFF"/>
                              </a:solidFill>
                              <a:latin typeface="Cambria Math" panose="02040503050406030204" pitchFamily="18" charset="0"/>
                              <a:ea typeface="Times New Roman"/>
                              <a:cs typeface="Arial"/>
                            </a:rPr>
                          </m:ctrlPr>
                        </m:dPr>
                        <m:e>
                          <m:r>
                            <a:rPr lang="en-US" sz="1700" b="0" i="1" smtClean="0">
                              <a:solidFill>
                                <a:srgbClr val="FFFFFF"/>
                              </a:solidFill>
                              <a:latin typeface="Cambria Math"/>
                              <a:ea typeface="Times New Roman"/>
                              <a:cs typeface="Arial"/>
                            </a:rPr>
                            <m:t>2</m:t>
                          </m:r>
                        </m:e>
                      </m:d>
                      <m:nary>
                        <m:naryPr>
                          <m:chr m:val="∑"/>
                          <m:limLoc m:val="undOvr"/>
                          <m:ctrlPr>
                            <a:rPr lang="en-US" sz="1700" i="1">
                              <a:solidFill>
                                <a:srgbClr val="FFFFFF"/>
                              </a:solidFill>
                              <a:latin typeface="Cambria Math" panose="02040503050406030204" pitchFamily="18" charset="0"/>
                              <a:ea typeface="Times New Roman"/>
                              <a:cs typeface="Arial"/>
                            </a:rPr>
                          </m:ctrlPr>
                        </m:naryPr>
                        <m:sub>
                          <m:r>
                            <m:rPr>
                              <m:sty m:val="p"/>
                            </m:rPr>
                            <a:rPr lang="en-US" sz="1700">
                              <a:solidFill>
                                <a:srgbClr val="FFFFFF"/>
                              </a:solidFill>
                              <a:latin typeface="Cambria Math"/>
                              <a:ea typeface="Times New Roman"/>
                              <a:cs typeface="Times New Roman"/>
                            </a:rPr>
                            <m:t>n</m:t>
                          </m:r>
                          <m:r>
                            <a:rPr lang="en-US" sz="1700">
                              <a:solidFill>
                                <a:srgbClr val="FFFFFF"/>
                              </a:solidFill>
                              <a:latin typeface="Cambria Math"/>
                              <a:ea typeface="Times New Roman"/>
                              <a:cs typeface="Times New Roman"/>
                            </a:rPr>
                            <m:t>=</m:t>
                          </m:r>
                          <m:r>
                            <a:rPr lang="en-US" sz="1700">
                              <a:solidFill>
                                <a:srgbClr val="FFFFFF"/>
                              </a:solidFill>
                              <a:latin typeface="Cambria Math"/>
                              <a:ea typeface="Times New Roman"/>
                              <a:cs typeface="Times New Roman"/>
                            </a:rPr>
                            <m:t>1</m:t>
                          </m:r>
                        </m:sub>
                        <m:sup>
                          <m:r>
                            <a:rPr lang="en-US" sz="1700">
                              <a:solidFill>
                                <a:srgbClr val="FFFFFF"/>
                              </a:solidFill>
                              <a:latin typeface="Cambria Math"/>
                              <a:ea typeface="Times New Roman"/>
                              <a:cs typeface="Times New Roman"/>
                            </a:rPr>
                            <m:t>∞</m:t>
                          </m:r>
                        </m:sup>
                        <m:e>
                          <m:sSup>
                            <m:sSupPr>
                              <m:ctrlPr>
                                <a:rPr lang="en-US" sz="1700" i="1">
                                  <a:solidFill>
                                    <a:srgbClr val="FFFFFF"/>
                                  </a:solidFill>
                                  <a:latin typeface="Cambria Math" panose="02040503050406030204" pitchFamily="18" charset="0"/>
                                  <a:ea typeface="Times New Roman"/>
                                  <a:cs typeface="Arial"/>
                                </a:rPr>
                              </m:ctrlPr>
                            </m:sSupPr>
                            <m:e>
                              <m:r>
                                <a:rPr lang="en-US" sz="1700" i="1">
                                  <a:solidFill>
                                    <a:srgbClr val="FFFFFF"/>
                                  </a:solidFill>
                                  <a:latin typeface="Cambria Math"/>
                                  <a:ea typeface="Times New Roman"/>
                                  <a:cs typeface="Arial"/>
                                </a:rPr>
                                <m:t>(−</m:t>
                              </m:r>
                              <m:r>
                                <a:rPr lang="en-US" sz="1700" i="1">
                                  <a:solidFill>
                                    <a:srgbClr val="FFFFFF"/>
                                  </a:solidFill>
                                  <a:latin typeface="Cambria Math"/>
                                  <a:ea typeface="Times New Roman"/>
                                  <a:cs typeface="Arial"/>
                                </a:rPr>
                                <m:t>1</m:t>
                              </m:r>
                              <m:r>
                                <a:rPr lang="en-US" sz="1700" i="1">
                                  <a:solidFill>
                                    <a:srgbClr val="FFFFFF"/>
                                  </a:solidFill>
                                  <a:latin typeface="Cambria Math"/>
                                  <a:ea typeface="Times New Roman"/>
                                  <a:cs typeface="Arial"/>
                                </a:rPr>
                                <m:t>)</m:t>
                              </m:r>
                            </m:e>
                            <m:sup>
                              <m:r>
                                <a:rPr lang="en-US" sz="1700" i="1">
                                  <a:solidFill>
                                    <a:srgbClr val="FFFFFF"/>
                                  </a:solidFill>
                                  <a:latin typeface="Cambria Math"/>
                                  <a:ea typeface="Times New Roman"/>
                                  <a:cs typeface="Arial"/>
                                </a:rPr>
                                <m:t>𝑛</m:t>
                              </m:r>
                              <m:r>
                                <a:rPr lang="en-US" sz="1700" i="1">
                                  <a:solidFill>
                                    <a:srgbClr val="FFFFFF"/>
                                  </a:solidFill>
                                  <a:latin typeface="Cambria Math"/>
                                  <a:ea typeface="Times New Roman"/>
                                  <a:cs typeface="Arial"/>
                                </a:rPr>
                                <m:t>+</m:t>
                              </m:r>
                              <m:r>
                                <a:rPr lang="en-US" sz="1700" i="1">
                                  <a:solidFill>
                                    <a:srgbClr val="FFFFFF"/>
                                  </a:solidFill>
                                  <a:latin typeface="Cambria Math"/>
                                  <a:ea typeface="Times New Roman"/>
                                  <a:cs typeface="Arial"/>
                                </a:rPr>
                                <m:t>1</m:t>
                              </m:r>
                            </m:sup>
                          </m:sSup>
                        </m:e>
                      </m:nary>
                      <m:f>
                        <m:fPr>
                          <m:ctrlPr>
                            <a:rPr lang="en-US" sz="1700" i="1">
                              <a:solidFill>
                                <a:srgbClr val="FFFFFF"/>
                              </a:solidFill>
                              <a:latin typeface="Cambria Math" panose="02040503050406030204" pitchFamily="18" charset="0"/>
                              <a:ea typeface="Times New Roman"/>
                              <a:cs typeface="Arial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1700" i="1">
                                  <a:solidFill>
                                    <a:srgbClr val="FFFFFF"/>
                                  </a:solidFill>
                                  <a:latin typeface="Cambria Math" panose="02040503050406030204" pitchFamily="18" charset="0"/>
                                  <a:ea typeface="Times New Roman"/>
                                  <a:cs typeface="Arial"/>
                                </a:rPr>
                              </m:ctrlPr>
                            </m:sSupPr>
                            <m:e>
                              <m:r>
                                <a:rPr lang="en-US" sz="1700" i="1">
                                  <a:solidFill>
                                    <a:srgbClr val="FFFFFF"/>
                                  </a:solidFill>
                                  <a:latin typeface="Cambria Math"/>
                                  <a:ea typeface="Times New Roman"/>
                                  <a:cs typeface="Arial"/>
                                </a:rPr>
                                <m:t>3</m:t>
                              </m:r>
                            </m:e>
                            <m:sup>
                              <m:r>
                                <a:rPr lang="en-US" sz="1700" i="1">
                                  <a:solidFill>
                                    <a:srgbClr val="FFFFFF"/>
                                  </a:solidFill>
                                  <a:latin typeface="Cambria Math"/>
                                  <a:ea typeface="Times New Roman"/>
                                  <a:cs typeface="Arial"/>
                                </a:rPr>
                                <m:t>𝑛</m:t>
                              </m:r>
                            </m:sup>
                          </m:sSup>
                        </m:num>
                        <m:den>
                          <m:sSup>
                            <m:sSupPr>
                              <m:ctrlPr>
                                <a:rPr lang="en-US" sz="1700" i="1">
                                  <a:solidFill>
                                    <a:srgbClr val="FFFFFF"/>
                                  </a:solidFill>
                                  <a:latin typeface="Cambria Math" panose="02040503050406030204" pitchFamily="18" charset="0"/>
                                  <a:ea typeface="Times New Roman"/>
                                  <a:cs typeface="Arial"/>
                                </a:rPr>
                              </m:ctrlPr>
                            </m:sSupPr>
                            <m:e>
                              <m:r>
                                <a:rPr lang="en-US" sz="1700" i="1">
                                  <a:solidFill>
                                    <a:srgbClr val="FFFFFF"/>
                                  </a:solidFill>
                                  <a:latin typeface="Cambria Math"/>
                                  <a:ea typeface="Times New Roman"/>
                                  <a:cs typeface="Arial"/>
                                </a:rPr>
                                <m:t>𝑛</m:t>
                              </m:r>
                            </m:e>
                            <m:sup>
                              <m:r>
                                <a:rPr lang="en-US" sz="1700" i="1">
                                  <a:solidFill>
                                    <a:srgbClr val="FFFFFF"/>
                                  </a:solidFill>
                                  <a:latin typeface="Cambria Math"/>
                                  <a:ea typeface="Times New Roman"/>
                                  <a:cs typeface="Arial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en-US" sz="1700" i="1">
                          <a:solidFill>
                            <a:srgbClr val="FFFFFF"/>
                          </a:solidFill>
                          <a:latin typeface="Cambria Math"/>
                          <a:ea typeface="Times New Roman"/>
                          <a:cs typeface="Arial"/>
                        </a:rPr>
                        <m:t>=</m:t>
                      </m:r>
                      <m:f>
                        <m:fPr>
                          <m:ctrlPr>
                            <a:rPr lang="en-US" sz="1700" i="1">
                              <a:solidFill>
                                <a:srgbClr val="FFFFFF"/>
                              </a:solidFill>
                              <a:latin typeface="Cambria Math" panose="02040503050406030204" pitchFamily="18" charset="0"/>
                              <a:ea typeface="Times New Roman"/>
                              <a:cs typeface="Arial"/>
                            </a:rPr>
                          </m:ctrlPr>
                        </m:fPr>
                        <m:num>
                          <m:r>
                            <a:rPr lang="en-US" sz="1700" i="1">
                              <a:solidFill>
                                <a:srgbClr val="FFFFFF"/>
                              </a:solidFill>
                              <a:latin typeface="Cambria Math"/>
                              <a:ea typeface="Times New Roman"/>
                              <a:cs typeface="Arial"/>
                            </a:rPr>
                            <m:t>3</m:t>
                          </m:r>
                        </m:num>
                        <m:den>
                          <m:sSup>
                            <m:sSupPr>
                              <m:ctrlPr>
                                <a:rPr lang="en-US" sz="1700" i="1">
                                  <a:solidFill>
                                    <a:srgbClr val="FFFFFF"/>
                                  </a:solidFill>
                                  <a:latin typeface="Cambria Math" panose="02040503050406030204" pitchFamily="18" charset="0"/>
                                  <a:ea typeface="Times New Roman"/>
                                  <a:cs typeface="Arial"/>
                                </a:rPr>
                              </m:ctrlPr>
                            </m:sSupPr>
                            <m:e>
                              <m:r>
                                <a:rPr lang="en-US" sz="1700" i="1">
                                  <a:solidFill>
                                    <a:srgbClr val="FFFFFF"/>
                                  </a:solidFill>
                                  <a:latin typeface="Cambria Math"/>
                                  <a:ea typeface="Times New Roman"/>
                                  <a:cs typeface="Arial"/>
                                </a:rPr>
                                <m:t>1</m:t>
                              </m:r>
                            </m:e>
                            <m:sup>
                              <m:r>
                                <a:rPr lang="en-US" sz="1700" i="1">
                                  <a:solidFill>
                                    <a:srgbClr val="FFFFFF"/>
                                  </a:solidFill>
                                  <a:latin typeface="Cambria Math"/>
                                  <a:ea typeface="Times New Roman"/>
                                  <a:cs typeface="Arial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en-US" sz="1700" i="1">
                          <a:solidFill>
                            <a:srgbClr val="FFFFFF"/>
                          </a:solidFill>
                          <a:latin typeface="Cambria Math"/>
                          <a:ea typeface="Times New Roman"/>
                          <a:cs typeface="Times New Roman"/>
                        </a:rPr>
                        <m:t>−</m:t>
                      </m:r>
                      <m:f>
                        <m:fPr>
                          <m:ctrlPr>
                            <a:rPr lang="en-US" sz="1700" i="1">
                              <a:solidFill>
                                <a:srgbClr val="FFFFFF"/>
                              </a:solidFill>
                              <a:latin typeface="Cambria Math" panose="02040503050406030204" pitchFamily="18" charset="0"/>
                              <a:ea typeface="Times New Roman"/>
                              <a:cs typeface="Arial"/>
                            </a:rPr>
                          </m:ctrlPr>
                        </m:fPr>
                        <m:num>
                          <m:r>
                            <a:rPr lang="en-US" sz="1700" i="1">
                              <a:solidFill>
                                <a:srgbClr val="FFFFFF"/>
                              </a:solidFill>
                              <a:latin typeface="Cambria Math"/>
                              <a:ea typeface="Times New Roman"/>
                              <a:cs typeface="Arial"/>
                            </a:rPr>
                            <m:t>3</m:t>
                          </m:r>
                        </m:num>
                        <m:den>
                          <m:sSup>
                            <m:sSupPr>
                              <m:ctrlPr>
                                <a:rPr lang="en-US" sz="1700" i="1">
                                  <a:solidFill>
                                    <a:srgbClr val="FFFFFF"/>
                                  </a:solidFill>
                                  <a:latin typeface="Cambria Math" panose="02040503050406030204" pitchFamily="18" charset="0"/>
                                  <a:ea typeface="Times New Roman"/>
                                  <a:cs typeface="Arial"/>
                                </a:rPr>
                              </m:ctrlPr>
                            </m:sSupPr>
                            <m:e>
                              <m:r>
                                <a:rPr lang="en-US" sz="1700" i="1">
                                  <a:solidFill>
                                    <a:srgbClr val="FFFFFF"/>
                                  </a:solidFill>
                                  <a:latin typeface="Cambria Math"/>
                                  <a:ea typeface="Times New Roman"/>
                                  <a:cs typeface="Arial"/>
                                </a:rPr>
                                <m:t>2</m:t>
                              </m:r>
                            </m:e>
                            <m:sup>
                              <m:r>
                                <a:rPr lang="en-US" sz="1700" i="1">
                                  <a:solidFill>
                                    <a:srgbClr val="FFFFFF"/>
                                  </a:solidFill>
                                  <a:latin typeface="Cambria Math"/>
                                  <a:ea typeface="Times New Roman"/>
                                  <a:cs typeface="Arial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en-US" sz="1700" i="1">
                          <a:solidFill>
                            <a:srgbClr val="FFFFFF"/>
                          </a:solidFill>
                          <a:latin typeface="Cambria Math"/>
                          <a:ea typeface="Times New Roman"/>
                          <a:cs typeface="Arial"/>
                        </a:rPr>
                        <m:t>+</m:t>
                      </m:r>
                      <m:f>
                        <m:fPr>
                          <m:ctrlPr>
                            <a:rPr lang="en-US" sz="1700" i="1">
                              <a:solidFill>
                                <a:srgbClr val="FFFFFF"/>
                              </a:solidFill>
                              <a:latin typeface="Cambria Math" panose="02040503050406030204" pitchFamily="18" charset="0"/>
                              <a:ea typeface="Times New Roman"/>
                              <a:cs typeface="Arial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1700" i="1">
                                  <a:solidFill>
                                    <a:srgbClr val="FFFFFF"/>
                                  </a:solidFill>
                                  <a:latin typeface="Cambria Math" panose="02040503050406030204" pitchFamily="18" charset="0"/>
                                  <a:ea typeface="Times New Roman"/>
                                  <a:cs typeface="Arial"/>
                                </a:rPr>
                              </m:ctrlPr>
                            </m:sSupPr>
                            <m:e>
                              <m:r>
                                <a:rPr lang="en-US" sz="1700" i="1">
                                  <a:solidFill>
                                    <a:srgbClr val="FFFFFF"/>
                                  </a:solidFill>
                                  <a:latin typeface="Cambria Math"/>
                                  <a:ea typeface="Times New Roman"/>
                                  <a:cs typeface="Arial"/>
                                </a:rPr>
                                <m:t>3</m:t>
                              </m:r>
                            </m:e>
                            <m:sup>
                              <m:r>
                                <a:rPr lang="en-US" sz="1700" i="1">
                                  <a:solidFill>
                                    <a:srgbClr val="FFFFFF"/>
                                  </a:solidFill>
                                  <a:latin typeface="Cambria Math"/>
                                  <a:ea typeface="Times New Roman"/>
                                  <a:cs typeface="Arial"/>
                                </a:rPr>
                                <m:t>3</m:t>
                              </m:r>
                            </m:sup>
                          </m:sSup>
                        </m:num>
                        <m:den>
                          <m:sSup>
                            <m:sSupPr>
                              <m:ctrlPr>
                                <a:rPr lang="en-US" sz="1700" i="1">
                                  <a:solidFill>
                                    <a:srgbClr val="FFFFFF"/>
                                  </a:solidFill>
                                  <a:latin typeface="Cambria Math" panose="02040503050406030204" pitchFamily="18" charset="0"/>
                                  <a:ea typeface="Times New Roman"/>
                                  <a:cs typeface="Arial"/>
                                </a:rPr>
                              </m:ctrlPr>
                            </m:sSupPr>
                            <m:e>
                              <m:r>
                                <a:rPr lang="en-US" sz="1700" i="1">
                                  <a:solidFill>
                                    <a:srgbClr val="FFFFFF"/>
                                  </a:solidFill>
                                  <a:latin typeface="Cambria Math"/>
                                  <a:ea typeface="Times New Roman"/>
                                  <a:cs typeface="Arial"/>
                                </a:rPr>
                                <m:t>3</m:t>
                              </m:r>
                            </m:e>
                            <m:sup>
                              <m:r>
                                <a:rPr lang="en-US" sz="1700" i="1">
                                  <a:solidFill>
                                    <a:srgbClr val="FFFFFF"/>
                                  </a:solidFill>
                                  <a:latin typeface="Cambria Math"/>
                                  <a:ea typeface="Times New Roman"/>
                                  <a:cs typeface="Arial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en-US" sz="1700" i="1">
                          <a:solidFill>
                            <a:srgbClr val="FFFFFF"/>
                          </a:solidFill>
                          <a:latin typeface="Cambria Math"/>
                          <a:ea typeface="Times New Roman"/>
                          <a:cs typeface="Arial"/>
                        </a:rPr>
                        <m:t>−</m:t>
                      </m:r>
                      <m:f>
                        <m:fPr>
                          <m:ctrlPr>
                            <a:rPr lang="en-US" sz="1700" i="1">
                              <a:solidFill>
                                <a:srgbClr val="FFFFFF"/>
                              </a:solidFill>
                              <a:latin typeface="Cambria Math" panose="02040503050406030204" pitchFamily="18" charset="0"/>
                              <a:ea typeface="Times New Roman"/>
                              <a:cs typeface="Arial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1700" i="1">
                                  <a:solidFill>
                                    <a:srgbClr val="FFFFFF"/>
                                  </a:solidFill>
                                  <a:latin typeface="Cambria Math" panose="02040503050406030204" pitchFamily="18" charset="0"/>
                                  <a:ea typeface="Times New Roman"/>
                                  <a:cs typeface="Arial"/>
                                </a:rPr>
                              </m:ctrlPr>
                            </m:sSupPr>
                            <m:e>
                              <m:r>
                                <a:rPr lang="en-US" sz="1700" i="1">
                                  <a:solidFill>
                                    <a:srgbClr val="FFFFFF"/>
                                  </a:solidFill>
                                  <a:latin typeface="Cambria Math"/>
                                  <a:ea typeface="Times New Roman"/>
                                  <a:cs typeface="Arial"/>
                                </a:rPr>
                                <m:t>3</m:t>
                              </m:r>
                            </m:e>
                            <m:sup>
                              <m:r>
                                <a:rPr lang="en-US" sz="1700" i="1">
                                  <a:solidFill>
                                    <a:srgbClr val="FFFFFF"/>
                                  </a:solidFill>
                                  <a:latin typeface="Cambria Math"/>
                                  <a:ea typeface="Times New Roman"/>
                                  <a:cs typeface="Arial"/>
                                </a:rPr>
                                <m:t>4</m:t>
                              </m:r>
                            </m:sup>
                          </m:sSup>
                        </m:num>
                        <m:den>
                          <m:sSup>
                            <m:sSupPr>
                              <m:ctrlPr>
                                <a:rPr lang="en-US" sz="1700" i="1">
                                  <a:solidFill>
                                    <a:srgbClr val="FFFFFF"/>
                                  </a:solidFill>
                                  <a:latin typeface="Cambria Math" panose="02040503050406030204" pitchFamily="18" charset="0"/>
                                  <a:ea typeface="Times New Roman"/>
                                  <a:cs typeface="Arial"/>
                                </a:rPr>
                              </m:ctrlPr>
                            </m:sSupPr>
                            <m:e>
                              <m:r>
                                <a:rPr lang="en-US" sz="1700" i="1">
                                  <a:solidFill>
                                    <a:srgbClr val="FFFFFF"/>
                                  </a:solidFill>
                                  <a:latin typeface="Cambria Math"/>
                                  <a:ea typeface="Times New Roman"/>
                                  <a:cs typeface="Arial"/>
                                </a:rPr>
                                <m:t>4</m:t>
                              </m:r>
                            </m:e>
                            <m:sup>
                              <m:r>
                                <a:rPr lang="en-US" sz="1700" i="1">
                                  <a:solidFill>
                                    <a:srgbClr val="FFFFFF"/>
                                  </a:solidFill>
                                  <a:latin typeface="Cambria Math"/>
                                  <a:ea typeface="Times New Roman"/>
                                  <a:cs typeface="Arial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en-US" sz="1700" i="1">
                          <a:solidFill>
                            <a:srgbClr val="FFFFFF"/>
                          </a:solidFill>
                          <a:latin typeface="Cambria Math"/>
                          <a:ea typeface="Times New Roman"/>
                          <a:cs typeface="Times New Roman"/>
                        </a:rPr>
                        <m:t>+…</m:t>
                      </m:r>
                    </m:oMath>
                  </m:oMathPara>
                </a14:m>
                <a:endParaRPr lang="en-US" sz="1700" dirty="0">
                  <a:solidFill>
                    <a:srgbClr val="FFFFFF"/>
                  </a:solidFill>
                  <a:latin typeface="Calibri"/>
                  <a:ea typeface="Times New Roman"/>
                  <a:cs typeface="Arial"/>
                </a:endParaRPr>
              </a:p>
              <a:p>
                <a:pPr lvl="0" algn="l" rtl="0">
                  <a:spcAft>
                    <a:spcPts val="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1700" i="1">
                          <a:solidFill>
                            <a:srgbClr val="FFFFFF"/>
                          </a:solidFill>
                          <a:latin typeface="Cambria Math"/>
                          <a:ea typeface="Times New Roman"/>
                          <a:cs typeface="Times New Roman"/>
                        </a:rPr>
                        <m:t>=</m:t>
                      </m:r>
                      <m:r>
                        <a:rPr lang="en-US" sz="1700" i="1">
                          <a:solidFill>
                            <a:srgbClr val="FFFFFF"/>
                          </a:solidFill>
                          <a:latin typeface="Cambria Math"/>
                          <a:ea typeface="Times New Roman"/>
                          <a:cs typeface="Times New Roman"/>
                        </a:rPr>
                        <m:t>3</m:t>
                      </m:r>
                      <m:r>
                        <a:rPr lang="en-US" sz="1700" i="1">
                          <a:solidFill>
                            <a:srgbClr val="FFFFFF"/>
                          </a:solidFill>
                          <a:latin typeface="Cambria Math"/>
                          <a:ea typeface="Times New Roman"/>
                          <a:cs typeface="Times New Roman"/>
                        </a:rPr>
                        <m:t>−</m:t>
                      </m:r>
                      <m:f>
                        <m:fPr>
                          <m:ctrlPr>
                            <a:rPr lang="en-US" sz="1700" i="1">
                              <a:solidFill>
                                <a:srgbClr val="FFFFFF"/>
                              </a:solidFill>
                              <a:latin typeface="Cambria Math" panose="02040503050406030204" pitchFamily="18" charset="0"/>
                              <a:ea typeface="Times New Roman"/>
                              <a:cs typeface="Times New Roman"/>
                            </a:rPr>
                          </m:ctrlPr>
                        </m:fPr>
                        <m:num>
                          <m:r>
                            <a:rPr lang="en-US" sz="1700" i="1">
                              <a:solidFill>
                                <a:srgbClr val="FFFFFF"/>
                              </a:solidFill>
                              <a:latin typeface="Cambria Math"/>
                              <a:ea typeface="Times New Roman"/>
                              <a:cs typeface="Times New Roman"/>
                            </a:rPr>
                            <m:t>9</m:t>
                          </m:r>
                        </m:num>
                        <m:den>
                          <m:r>
                            <a:rPr lang="en-US" sz="1700" i="1">
                              <a:solidFill>
                                <a:srgbClr val="FFFFFF"/>
                              </a:solidFill>
                              <a:latin typeface="Cambria Math"/>
                              <a:ea typeface="Times New Roman"/>
                              <a:cs typeface="Times New Roman"/>
                            </a:rPr>
                            <m:t>4</m:t>
                          </m:r>
                        </m:den>
                      </m:f>
                      <m:r>
                        <a:rPr lang="en-US" sz="1700" i="1">
                          <a:solidFill>
                            <a:srgbClr val="FFFFFF"/>
                          </a:solidFill>
                          <a:latin typeface="Cambria Math"/>
                          <a:ea typeface="Times New Roman"/>
                          <a:cs typeface="Times New Roman"/>
                        </a:rPr>
                        <m:t>+</m:t>
                      </m:r>
                      <m:r>
                        <a:rPr lang="en-US" sz="1700" i="1">
                          <a:solidFill>
                            <a:srgbClr val="FFFFFF"/>
                          </a:solidFill>
                          <a:latin typeface="Cambria Math"/>
                          <a:ea typeface="Times New Roman"/>
                          <a:cs typeface="Times New Roman"/>
                        </a:rPr>
                        <m:t>3</m:t>
                      </m:r>
                      <m:r>
                        <a:rPr lang="en-US" sz="1700" i="1">
                          <a:solidFill>
                            <a:srgbClr val="FFFFFF"/>
                          </a:solidFill>
                          <a:latin typeface="Cambria Math"/>
                          <a:ea typeface="Times New Roman"/>
                          <a:cs typeface="Times New Roman"/>
                        </a:rPr>
                        <m:t>−</m:t>
                      </m:r>
                      <m:f>
                        <m:fPr>
                          <m:ctrlPr>
                            <a:rPr lang="en-US" sz="1700" i="1">
                              <a:solidFill>
                                <a:srgbClr val="FFFFFF"/>
                              </a:solidFill>
                              <a:latin typeface="Cambria Math" panose="02040503050406030204" pitchFamily="18" charset="0"/>
                              <a:ea typeface="Times New Roman"/>
                              <a:cs typeface="Times New Roman"/>
                            </a:rPr>
                          </m:ctrlPr>
                        </m:fPr>
                        <m:num>
                          <m:r>
                            <a:rPr lang="en-US" sz="1700" i="1">
                              <a:solidFill>
                                <a:srgbClr val="FFFFFF"/>
                              </a:solidFill>
                              <a:latin typeface="Cambria Math"/>
                              <a:ea typeface="Times New Roman"/>
                              <a:cs typeface="Times New Roman"/>
                            </a:rPr>
                            <m:t>81</m:t>
                          </m:r>
                        </m:num>
                        <m:den>
                          <m:r>
                            <a:rPr lang="en-US" sz="1700" i="1">
                              <a:solidFill>
                                <a:srgbClr val="FFFFFF"/>
                              </a:solidFill>
                              <a:latin typeface="Cambria Math"/>
                              <a:ea typeface="Times New Roman"/>
                              <a:cs typeface="Times New Roman"/>
                            </a:rPr>
                            <m:t>16</m:t>
                          </m:r>
                        </m:den>
                      </m:f>
                    </m:oMath>
                  </m:oMathPara>
                </a14:m>
                <a:endParaRPr lang="ar-IQ" sz="2000" dirty="0" smtClean="0">
                  <a:latin typeface="Calibri"/>
                  <a:ea typeface="Times New Roman"/>
                  <a:cs typeface="Times New Roman"/>
                </a:endParaRPr>
              </a:p>
              <a:p>
                <a:pPr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ar-IQ" sz="2000" dirty="0" smtClean="0">
                    <a:latin typeface="Calibri"/>
                    <a:ea typeface="Times New Roman"/>
                    <a:cs typeface="Times New Roman"/>
                  </a:rPr>
                  <a:t>متسلسلة متناوبة الاشارة حيث ان جميع قيم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effectLst/>
                            <a:latin typeface="Cambria Math" panose="02040503050406030204" pitchFamily="18" charset="0"/>
                            <a:ea typeface="Times New Roman"/>
                            <a:cs typeface="Times New Roman"/>
                          </a:rPr>
                        </m:ctrlPr>
                      </m:sSubPr>
                      <m:e>
                        <m:r>
                          <a:rPr lang="en-US" sz="2000" i="1"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  <m:t>𝑎</m:t>
                        </m:r>
                      </m:e>
                      <m:sub>
                        <m:r>
                          <a:rPr lang="en-US" sz="2000" i="1"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ar-IQ" sz="2000" dirty="0">
                    <a:effectLst/>
                    <a:latin typeface="Calibri"/>
                    <a:ea typeface="Times New Roman"/>
                    <a:cs typeface="Times New Roman"/>
                  </a:rPr>
                  <a:t> موجبة 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2000" i="1">
                            <a:effectLst/>
                            <a:latin typeface="Cambria Math" panose="02040503050406030204" pitchFamily="18" charset="0"/>
                            <a:ea typeface="Times New Roman"/>
                            <a:cs typeface="Times New Roman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000"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  <m:t>lim</m:t>
                        </m:r>
                      </m:fName>
                      <m:e>
                        <m:sSup>
                          <m:sSupPr>
                            <m:ctrlPr>
                              <a:rPr lang="en-US" sz="2000" i="1">
                                <a:effectLst/>
                                <a:latin typeface="Cambria Math" panose="02040503050406030204" pitchFamily="18" charset="0"/>
                                <a:ea typeface="Times New Roman"/>
                                <a:cs typeface="Times New Roman"/>
                              </a:rPr>
                            </m:ctrlPr>
                          </m:sSupPr>
                          <m:e>
                            <m:r>
                              <a:rPr lang="en-US" sz="2000" i="1">
                                <a:effectLst/>
                                <a:latin typeface="Cambria Math"/>
                                <a:ea typeface="Times New Roman"/>
                                <a:cs typeface="Times New Roman"/>
                              </a:rPr>
                              <m:t>𝑥</m:t>
                            </m:r>
                          </m:e>
                          <m:sup>
                            <m:r>
                              <a:rPr lang="en-US" sz="2000" i="1">
                                <a:effectLst/>
                                <a:latin typeface="Cambria Math"/>
                                <a:ea typeface="Times New Roman"/>
                                <a:cs typeface="Times New Roman"/>
                              </a:rPr>
                              <m:t>𝑛</m:t>
                            </m:r>
                          </m:sup>
                        </m:sSup>
                      </m:e>
                    </m:func>
                    <m:r>
                      <a:rPr lang="en-US" sz="2000" i="1">
                        <a:effectLst/>
                        <a:latin typeface="Cambria Math"/>
                        <a:ea typeface="Times New Roman"/>
                        <a:cs typeface="Times New Roman"/>
                      </a:rPr>
                      <m:t>=∞       </m:t>
                    </m:r>
                    <m:r>
                      <a:rPr lang="en-US" sz="2000" i="1">
                        <a:effectLst/>
                        <a:latin typeface="Cambria Math"/>
                        <a:ea typeface="Times New Roman"/>
                        <a:cs typeface="Times New Roman"/>
                      </a:rPr>
                      <m:t>𝑛</m:t>
                    </m:r>
                    <m:r>
                      <a:rPr lang="en-US" sz="2000" i="1">
                        <a:effectLst/>
                        <a:latin typeface="Cambria Math"/>
                        <a:ea typeface="Times New Roman"/>
                        <a:cs typeface="Times New Roman"/>
                      </a:rPr>
                      <m:t>&gt;</m:t>
                    </m:r>
                    <m:r>
                      <a:rPr lang="en-US" sz="2000" i="1">
                        <a:effectLst/>
                        <a:latin typeface="Cambria Math"/>
                        <a:ea typeface="Times New Roman"/>
                        <a:cs typeface="Times New Roman"/>
                      </a:rPr>
                      <m:t>1</m:t>
                    </m:r>
                  </m:oMath>
                </a14:m>
                <a:endParaRPr lang="en-US" sz="1600" dirty="0">
                  <a:effectLst/>
                  <a:latin typeface="Calibri"/>
                  <a:ea typeface="Times New Roman"/>
                  <a:cs typeface="Arial"/>
                </a:endParaRPr>
              </a:p>
              <a:p>
                <a:pPr algn="l" rtl="0">
                  <a:lnSpc>
                    <a:spcPct val="115000"/>
                  </a:lnSpc>
                  <a:spcAft>
                    <a:spcPts val="100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000" i="1">
                          <a:effectLst/>
                          <a:latin typeface="Cambria Math"/>
                          <a:ea typeface="Times New Roman"/>
                          <a:cs typeface="Times New Roman"/>
                        </a:rPr>
                        <m:t>3</m:t>
                      </m:r>
                      <m:r>
                        <a:rPr lang="en-US" sz="2000" i="1">
                          <a:effectLst/>
                          <a:latin typeface="Cambria Math"/>
                          <a:ea typeface="Times New Roman"/>
                          <a:cs typeface="Times New Roman"/>
                        </a:rPr>
                        <m:t>&gt;</m:t>
                      </m:r>
                      <m:f>
                        <m:fPr>
                          <m:ctrlPr>
                            <a:rPr lang="en-US" sz="2000" i="1">
                              <a:effectLst/>
                              <a:latin typeface="Cambria Math" panose="02040503050406030204" pitchFamily="18" charset="0"/>
                              <a:ea typeface="Times New Roman"/>
                              <a:cs typeface="Times New Roman"/>
                            </a:rPr>
                          </m:ctrlPr>
                        </m:fPr>
                        <m:num>
                          <m:r>
                            <a:rPr lang="en-US" sz="2000" i="1">
                              <a:effectLst/>
                              <a:latin typeface="Cambria Math"/>
                              <a:ea typeface="Times New Roman"/>
                              <a:cs typeface="Times New Roman"/>
                            </a:rPr>
                            <m:t>9</m:t>
                          </m:r>
                        </m:num>
                        <m:den>
                          <m:r>
                            <a:rPr lang="en-US" sz="2000" i="1">
                              <a:effectLst/>
                              <a:latin typeface="Cambria Math"/>
                              <a:ea typeface="Times New Roman"/>
                              <a:cs typeface="Times New Roman"/>
                            </a:rPr>
                            <m:t>4</m:t>
                          </m:r>
                        </m:den>
                      </m:f>
                      <m:r>
                        <a:rPr lang="en-US" sz="2000" i="1">
                          <a:effectLst/>
                          <a:latin typeface="Cambria Math"/>
                          <a:ea typeface="Times New Roman"/>
                          <a:cs typeface="Times New Roman"/>
                        </a:rPr>
                        <m:t>&lt;</m:t>
                      </m:r>
                      <m:r>
                        <a:rPr lang="en-US" sz="2000" i="1">
                          <a:effectLst/>
                          <a:latin typeface="Cambria Math"/>
                          <a:ea typeface="Times New Roman"/>
                          <a:cs typeface="Times New Roman"/>
                        </a:rPr>
                        <m:t>3</m:t>
                      </m:r>
                      <m:r>
                        <a:rPr lang="en-US" sz="2000" i="1">
                          <a:effectLst/>
                          <a:latin typeface="Cambria Math"/>
                          <a:ea typeface="Times New Roman"/>
                          <a:cs typeface="Times New Roman"/>
                        </a:rPr>
                        <m:t>&lt;</m:t>
                      </m:r>
                      <m:f>
                        <m:fPr>
                          <m:ctrlPr>
                            <a:rPr lang="en-US" sz="2000" i="1">
                              <a:effectLst/>
                              <a:latin typeface="Cambria Math" panose="02040503050406030204" pitchFamily="18" charset="0"/>
                              <a:ea typeface="Times New Roman"/>
                              <a:cs typeface="Times New Roman"/>
                            </a:rPr>
                          </m:ctrlPr>
                        </m:fPr>
                        <m:num>
                          <m:r>
                            <a:rPr lang="en-US" sz="2000" i="1">
                              <a:effectLst/>
                              <a:latin typeface="Cambria Math"/>
                              <a:ea typeface="Times New Roman"/>
                              <a:cs typeface="Times New Roman"/>
                            </a:rPr>
                            <m:t>81</m:t>
                          </m:r>
                        </m:num>
                        <m:den>
                          <m:r>
                            <a:rPr lang="en-US" sz="2000" i="1">
                              <a:effectLst/>
                              <a:latin typeface="Cambria Math"/>
                              <a:ea typeface="Times New Roman"/>
                              <a:cs typeface="Times New Roman"/>
                            </a:rPr>
                            <m:t>16</m:t>
                          </m:r>
                        </m:den>
                      </m:f>
                      <m:r>
                        <a:rPr lang="en-US" sz="2000" i="1">
                          <a:effectLst/>
                          <a:latin typeface="Cambria Math"/>
                          <a:ea typeface="Times New Roman"/>
                          <a:cs typeface="Times New Roman"/>
                        </a:rPr>
                        <m:t>&lt;…</m:t>
                      </m:r>
                    </m:oMath>
                  </m:oMathPara>
                </a14:m>
                <a:endParaRPr lang="en-US" sz="1600" dirty="0">
                  <a:effectLst/>
                  <a:latin typeface="Calibri"/>
                  <a:ea typeface="Times New Roman"/>
                  <a:cs typeface="Arial"/>
                </a:endParaRPr>
              </a:p>
              <a:p>
                <a:pPr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ar-IQ" sz="2000" dirty="0">
                    <a:effectLst/>
                    <a:latin typeface="Calibri"/>
                    <a:ea typeface="Times New Roman"/>
                    <a:cs typeface="Times New Roman"/>
                  </a:rPr>
                  <a:t>لم يتحقق الشرط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effectLst/>
                            <a:latin typeface="Cambria Math" panose="02040503050406030204" pitchFamily="18" charset="0"/>
                            <a:ea typeface="Times New Roman"/>
                            <a:cs typeface="Times New Roman"/>
                          </a:rPr>
                        </m:ctrlPr>
                      </m:sSubPr>
                      <m:e>
                        <m:sSub>
                          <m:sSubPr>
                            <m:ctrlPr>
                              <a:rPr lang="en-US" sz="2000" i="1">
                                <a:effectLst/>
                                <a:latin typeface="Cambria Math" panose="02040503050406030204" pitchFamily="18" charset="0"/>
                                <a:ea typeface="Times New Roman"/>
                                <a:cs typeface="Times New Roman"/>
                              </a:rPr>
                            </m:ctrlPr>
                          </m:sSubPr>
                          <m:e>
                            <m:r>
                              <a:rPr lang="en-US" sz="2000" i="1">
                                <a:effectLst/>
                                <a:latin typeface="Cambria Math"/>
                                <a:ea typeface="Times New Roman"/>
                                <a:cs typeface="Times New Roman"/>
                              </a:rPr>
                              <m:t>𝑎</m:t>
                            </m:r>
                          </m:e>
                          <m:sub>
                            <m:r>
                              <a:rPr lang="en-US" sz="2000" i="1">
                                <a:effectLst/>
                                <a:latin typeface="Cambria Math"/>
                                <a:ea typeface="Times New Roman"/>
                                <a:cs typeface="Times New Roman"/>
                              </a:rPr>
                              <m:t>𝑛</m:t>
                            </m:r>
                          </m:sub>
                        </m:sSub>
                        <m:r>
                          <a:rPr lang="en-US" sz="2000" i="1"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  <m:t>≥</m:t>
                        </m:r>
                        <m:r>
                          <a:rPr lang="en-US" sz="2000" i="1"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  <m:t>𝑎</m:t>
                        </m:r>
                      </m:e>
                      <m:sub>
                        <m:r>
                          <a:rPr lang="en-US" sz="2000" i="1"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  <m:t>𝑛</m:t>
                        </m:r>
                        <m:r>
                          <a:rPr lang="en-US" sz="2000" i="1"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  <m:t>+</m:t>
                        </m:r>
                        <m:r>
                          <a:rPr lang="en-US" sz="2000" i="1"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  <m:t>1</m:t>
                        </m:r>
                      </m:sub>
                    </m:sSub>
                  </m:oMath>
                </a14:m>
                <a:r>
                  <a:rPr lang="ar-IQ" sz="2000" dirty="0">
                    <a:effectLst/>
                    <a:latin typeface="Calibri"/>
                    <a:ea typeface="Times New Roman"/>
                    <a:cs typeface="Times New Roman"/>
                  </a:rPr>
                  <a:t> لجميع قيم </a:t>
                </a:r>
                <a14:m>
                  <m:oMath xmlns:m="http://schemas.openxmlformats.org/officeDocument/2006/math">
                    <m:r>
                      <a:rPr lang="en-US" sz="2000" i="1">
                        <a:effectLst/>
                        <a:latin typeface="Cambria Math"/>
                        <a:ea typeface="Times New Roman"/>
                        <a:cs typeface="Times New Roman"/>
                      </a:rPr>
                      <m:t>𝑛</m:t>
                    </m:r>
                  </m:oMath>
                </a14:m>
                <a:endParaRPr lang="en-US" sz="1600" dirty="0">
                  <a:effectLst/>
                  <a:latin typeface="Calibri"/>
                  <a:ea typeface="Times New Roman"/>
                  <a:cs typeface="Arial"/>
                </a:endParaRPr>
              </a:p>
              <a:p>
                <a:pPr algn="l" rtl="0">
                  <a:lnSpc>
                    <a:spcPct val="115000"/>
                  </a:lnSpc>
                  <a:spcAft>
                    <a:spcPts val="100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limLow>
                        <m:limLowPr>
                          <m:ctrlPr>
                            <a:rPr lang="en-US" sz="2000" i="1">
                              <a:effectLst/>
                              <a:latin typeface="Cambria Math" panose="02040503050406030204" pitchFamily="18" charset="0"/>
                              <a:ea typeface="Times New Roman"/>
                              <a:cs typeface="Arial"/>
                            </a:rPr>
                          </m:ctrlPr>
                        </m:limLowPr>
                        <m:e>
                          <m:r>
                            <m:rPr>
                              <m:sty m:val="p"/>
                            </m:rPr>
                            <a:rPr lang="en-US" sz="2000">
                              <a:effectLst/>
                              <a:latin typeface="Cambria Math"/>
                              <a:ea typeface="Times New Roman"/>
                              <a:cs typeface="Times New Roman"/>
                            </a:rPr>
                            <m:t>Lim</m:t>
                          </m:r>
                        </m:e>
                        <m:lim>
                          <m:r>
                            <a:rPr lang="en-US" sz="2000" i="1">
                              <a:effectLst/>
                              <a:latin typeface="Cambria Math"/>
                              <a:ea typeface="Times New Roman"/>
                              <a:cs typeface="Times New Roman"/>
                            </a:rPr>
                            <m:t>𝑛</m:t>
                          </m:r>
                          <m:r>
                            <a:rPr lang="en-US" sz="2000" i="1">
                              <a:effectLst/>
                              <a:latin typeface="Cambria Math"/>
                              <a:ea typeface="Times New Roman"/>
                              <a:cs typeface="Times New Roman"/>
                            </a:rPr>
                            <m:t>→∞</m:t>
                          </m:r>
                        </m:lim>
                      </m:limLow>
                      <m:f>
                        <m:fPr>
                          <m:ctrlPr>
                            <a:rPr lang="en-US" sz="2000" i="1">
                              <a:effectLst/>
                              <a:latin typeface="Cambria Math" panose="02040503050406030204" pitchFamily="18" charset="0"/>
                              <a:ea typeface="Times New Roman"/>
                              <a:cs typeface="Arial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2000" i="1">
                                  <a:effectLst/>
                                  <a:latin typeface="Cambria Math" panose="02040503050406030204" pitchFamily="18" charset="0"/>
                                  <a:ea typeface="Times New Roman"/>
                                  <a:cs typeface="Arial"/>
                                </a:rPr>
                              </m:ctrlPr>
                            </m:sSupPr>
                            <m:e>
                              <m:r>
                                <a:rPr lang="en-US" sz="2000">
                                  <a:effectLst/>
                                  <a:latin typeface="Cambria Math"/>
                                  <a:ea typeface="Times New Roman"/>
                                  <a:cs typeface="Arial"/>
                                </a:rPr>
                                <m:t>3</m:t>
                              </m:r>
                            </m:e>
                            <m:sup>
                              <m:r>
                                <m:rPr>
                                  <m:sty m:val="p"/>
                                </m:rPr>
                                <a:rPr lang="en-US" sz="2000">
                                  <a:effectLst/>
                                  <a:latin typeface="Cambria Math"/>
                                  <a:ea typeface="Times New Roman"/>
                                  <a:cs typeface="Arial"/>
                                </a:rPr>
                                <m:t>n</m:t>
                              </m:r>
                            </m:sup>
                          </m:sSup>
                        </m:num>
                        <m:den>
                          <m:sSup>
                            <m:sSupPr>
                              <m:ctrlPr>
                                <a:rPr lang="en-US" sz="2000" i="1">
                                  <a:effectLst/>
                                  <a:latin typeface="Cambria Math" panose="02040503050406030204" pitchFamily="18" charset="0"/>
                                  <a:ea typeface="Times New Roman"/>
                                  <a:cs typeface="Arial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en-US" sz="2000">
                                  <a:effectLst/>
                                  <a:latin typeface="Cambria Math"/>
                                  <a:ea typeface="Times New Roman"/>
                                  <a:cs typeface="Arial"/>
                                </a:rPr>
                                <m:t>n</m:t>
                              </m:r>
                            </m:e>
                            <m:sup>
                              <m:r>
                                <a:rPr lang="en-US" sz="2000">
                                  <a:effectLst/>
                                  <a:latin typeface="Cambria Math"/>
                                  <a:ea typeface="Times New Roman"/>
                                  <a:cs typeface="Arial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en-US" sz="2000">
                          <a:effectLst/>
                          <a:latin typeface="Cambria Math"/>
                          <a:ea typeface="Times New Roman"/>
                          <a:cs typeface="Times New Roman"/>
                        </a:rPr>
                        <m:t>=</m:t>
                      </m:r>
                      <m:limLow>
                        <m:limLowPr>
                          <m:ctrlPr>
                            <a:rPr lang="en-US" sz="2000" i="1">
                              <a:effectLst/>
                              <a:latin typeface="Cambria Math" panose="02040503050406030204" pitchFamily="18" charset="0"/>
                              <a:ea typeface="Times New Roman"/>
                              <a:cs typeface="Arial"/>
                            </a:rPr>
                          </m:ctrlPr>
                        </m:limLowPr>
                        <m:e>
                          <m:r>
                            <m:rPr>
                              <m:sty m:val="p"/>
                            </m:rPr>
                            <a:rPr lang="en-US" sz="2000">
                              <a:effectLst/>
                              <a:latin typeface="Cambria Math"/>
                              <a:ea typeface="Times New Roman"/>
                              <a:cs typeface="Times New Roman"/>
                            </a:rPr>
                            <m:t>Lim</m:t>
                          </m:r>
                        </m:e>
                        <m:lim>
                          <m:r>
                            <a:rPr lang="en-US" sz="2000" i="1">
                              <a:effectLst/>
                              <a:latin typeface="Cambria Math"/>
                              <a:ea typeface="Times New Roman"/>
                              <a:cs typeface="Times New Roman"/>
                            </a:rPr>
                            <m:t> </m:t>
                          </m:r>
                        </m:lim>
                      </m:limLow>
                      <m:f>
                        <m:fPr>
                          <m:ctrlPr>
                            <a:rPr lang="en-US" sz="2000" i="1">
                              <a:effectLst/>
                              <a:latin typeface="Cambria Math" panose="02040503050406030204" pitchFamily="18" charset="0"/>
                              <a:ea typeface="Times New Roman"/>
                              <a:cs typeface="Arial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2000" i="1">
                                  <a:effectLst/>
                                  <a:latin typeface="Cambria Math" panose="02040503050406030204" pitchFamily="18" charset="0"/>
                                  <a:ea typeface="Times New Roman"/>
                                  <a:cs typeface="Arial"/>
                                </a:rPr>
                              </m:ctrlPr>
                            </m:sSupPr>
                            <m:e>
                              <m:r>
                                <a:rPr lang="en-US" sz="2000">
                                  <a:effectLst/>
                                  <a:latin typeface="Cambria Math"/>
                                  <a:ea typeface="Times New Roman"/>
                                  <a:cs typeface="Arial"/>
                                </a:rPr>
                                <m:t>3</m:t>
                              </m:r>
                            </m:e>
                            <m:sup>
                              <m:r>
                                <m:rPr>
                                  <m:sty m:val="p"/>
                                </m:rPr>
                                <a:rPr lang="en-US" sz="2000">
                                  <a:effectLst/>
                                  <a:latin typeface="Cambria Math"/>
                                  <a:ea typeface="Times New Roman"/>
                                  <a:cs typeface="Arial"/>
                                </a:rPr>
                                <m:t>n</m:t>
                              </m:r>
                            </m:sup>
                          </m:sSup>
                          <m:limLow>
                            <m:limLowPr>
                              <m:ctrlPr>
                                <a:rPr lang="en-US" sz="2000" i="1">
                                  <a:effectLst/>
                                  <a:latin typeface="Cambria Math" panose="02040503050406030204" pitchFamily="18" charset="0"/>
                                  <a:ea typeface="Times New Roman"/>
                                  <a:cs typeface="Arial"/>
                                </a:rPr>
                              </m:ctrlPr>
                            </m:limLowPr>
                            <m:e>
                              <m:func>
                                <m:funcPr>
                                  <m:ctrlPr>
                                    <a:rPr lang="en-US" sz="2000" i="1">
                                      <a:effectLst/>
                                      <a:latin typeface="Cambria Math" panose="02040503050406030204" pitchFamily="18" charset="0"/>
                                      <a:ea typeface="Times New Roman"/>
                                      <a:cs typeface="Times New Roman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n-US" sz="2000">
                                      <a:effectLst/>
                                      <a:latin typeface="Cambria Math"/>
                                      <a:ea typeface="Times New Roman"/>
                                      <a:cs typeface="Times New Roman"/>
                                    </a:rPr>
                                    <m:t>lim</m:t>
                                  </m:r>
                                </m:fName>
                                <m:e>
                                  <m:r>
                                    <a:rPr lang="en-US" sz="2000" i="1">
                                      <a:effectLst/>
                                      <a:latin typeface="Cambria Math"/>
                                      <a:ea typeface="Times New Roman"/>
                                      <a:cs typeface="Times New Roman"/>
                                    </a:rPr>
                                    <m:t>3</m:t>
                                  </m:r>
                                </m:e>
                              </m:func>
                            </m:e>
                            <m:lim>
                              <m:r>
                                <a:rPr lang="en-US" sz="2000" i="1">
                                  <a:effectLst/>
                                  <a:latin typeface="Cambria Math"/>
                                  <a:ea typeface="Times New Roman"/>
                                  <a:cs typeface="Times New Roman"/>
                                </a:rPr>
                                <m:t> </m:t>
                              </m:r>
                            </m:lim>
                          </m:limLow>
                        </m:num>
                        <m:den>
                          <m:r>
                            <a:rPr lang="en-US" sz="2000">
                              <a:effectLst/>
                              <a:latin typeface="Cambria Math"/>
                              <a:ea typeface="Times New Roman"/>
                              <a:cs typeface="Arial"/>
                            </a:rPr>
                            <m:t>2</m:t>
                          </m:r>
                          <m:r>
                            <m:rPr>
                              <m:sty m:val="p"/>
                            </m:rPr>
                            <a:rPr lang="en-US" sz="2000">
                              <a:effectLst/>
                              <a:latin typeface="Cambria Math"/>
                              <a:ea typeface="Times New Roman"/>
                              <a:cs typeface="Arial"/>
                            </a:rPr>
                            <m:t>n</m:t>
                          </m:r>
                        </m:den>
                      </m:f>
                      <m:r>
                        <a:rPr lang="en-US" sz="2000">
                          <a:effectLst/>
                          <a:latin typeface="Cambria Math"/>
                          <a:ea typeface="Times New Roman"/>
                          <a:cs typeface="Times New Roman"/>
                        </a:rPr>
                        <m:t>=</m:t>
                      </m:r>
                      <m:f>
                        <m:fPr>
                          <m:ctrlPr>
                            <a:rPr lang="en-US" sz="2000" i="1">
                              <a:effectLst/>
                              <a:latin typeface="Cambria Math" panose="02040503050406030204" pitchFamily="18" charset="0"/>
                              <a:ea typeface="Times New Roman"/>
                              <a:cs typeface="Arial"/>
                            </a:rPr>
                          </m:ctrlPr>
                        </m:fPr>
                        <m:num>
                          <m:limLow>
                            <m:limLowPr>
                              <m:ctrlPr>
                                <a:rPr lang="en-US" sz="2000" i="1">
                                  <a:effectLst/>
                                  <a:latin typeface="Cambria Math" panose="02040503050406030204" pitchFamily="18" charset="0"/>
                                  <a:ea typeface="Times New Roman"/>
                                  <a:cs typeface="Arial"/>
                                </a:rPr>
                              </m:ctrlPr>
                            </m:limLowPr>
                            <m:e>
                              <m:func>
                                <m:funcPr>
                                  <m:ctrlPr>
                                    <a:rPr lang="en-US" sz="2000" i="1">
                                      <a:effectLst/>
                                      <a:latin typeface="Cambria Math" panose="02040503050406030204" pitchFamily="18" charset="0"/>
                                      <a:ea typeface="Times New Roman"/>
                                      <a:cs typeface="Times New Roman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n-US" sz="2000">
                                      <a:effectLst/>
                                      <a:latin typeface="Cambria Math"/>
                                      <a:ea typeface="Times New Roman"/>
                                      <a:cs typeface="Times New Roman"/>
                                    </a:rPr>
                                    <m:t>lim</m:t>
                                  </m:r>
                                </m:fName>
                                <m:e>
                                  <m:r>
                                    <a:rPr lang="en-US" sz="2000" i="1">
                                      <a:effectLst/>
                                      <a:latin typeface="Cambria Math"/>
                                      <a:ea typeface="Times New Roman"/>
                                      <a:cs typeface="Times New Roman"/>
                                    </a:rPr>
                                    <m:t>3</m:t>
                                  </m:r>
                                </m:e>
                              </m:func>
                            </m:e>
                            <m:lim>
                              <m:r>
                                <a:rPr lang="en-US" sz="2000" i="1">
                                  <a:effectLst/>
                                  <a:latin typeface="Cambria Math"/>
                                  <a:ea typeface="Times New Roman"/>
                                  <a:cs typeface="Times New Roman"/>
                                </a:rPr>
                                <m:t> </m:t>
                              </m:r>
                            </m:lim>
                          </m:limLow>
                        </m:num>
                        <m:den>
                          <m:r>
                            <a:rPr lang="en-US" sz="2000">
                              <a:effectLst/>
                              <a:latin typeface="Cambria Math"/>
                              <a:ea typeface="Times New Roman"/>
                              <a:cs typeface="Arial"/>
                            </a:rPr>
                            <m:t>2</m:t>
                          </m:r>
                        </m:den>
                      </m:f>
                      <m:limLow>
                        <m:limLowPr>
                          <m:ctrlPr>
                            <a:rPr lang="en-US" sz="2000" i="1">
                              <a:effectLst/>
                              <a:latin typeface="Cambria Math" panose="02040503050406030204" pitchFamily="18" charset="0"/>
                              <a:ea typeface="Times New Roman"/>
                              <a:cs typeface="Arial"/>
                            </a:rPr>
                          </m:ctrlPr>
                        </m:limLowPr>
                        <m:e>
                          <m:r>
                            <m:rPr>
                              <m:sty m:val="p"/>
                            </m:rPr>
                            <a:rPr lang="en-US" sz="2000">
                              <a:effectLst/>
                              <a:latin typeface="Cambria Math"/>
                              <a:ea typeface="Times New Roman"/>
                              <a:cs typeface="Times New Roman"/>
                            </a:rPr>
                            <m:t>Lim</m:t>
                          </m:r>
                        </m:e>
                        <m:lim>
                          <m:r>
                            <a:rPr lang="en-US" sz="2000" i="1">
                              <a:effectLst/>
                              <a:latin typeface="Cambria Math"/>
                              <a:ea typeface="Times New Roman"/>
                              <a:cs typeface="Times New Roman"/>
                            </a:rPr>
                            <m:t> </m:t>
                          </m:r>
                        </m:lim>
                      </m:limLow>
                      <m:f>
                        <m:fPr>
                          <m:ctrlPr>
                            <a:rPr lang="en-US" sz="2000" i="1">
                              <a:effectLst/>
                              <a:latin typeface="Cambria Math" panose="02040503050406030204" pitchFamily="18" charset="0"/>
                              <a:ea typeface="Times New Roman"/>
                              <a:cs typeface="Arial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2000" i="1">
                                  <a:effectLst/>
                                  <a:latin typeface="Cambria Math" panose="02040503050406030204" pitchFamily="18" charset="0"/>
                                  <a:ea typeface="Times New Roman"/>
                                  <a:cs typeface="Arial"/>
                                </a:rPr>
                              </m:ctrlPr>
                            </m:sSupPr>
                            <m:e>
                              <m:r>
                                <a:rPr lang="en-US" sz="2000" i="1">
                                  <a:effectLst/>
                                  <a:latin typeface="Cambria Math"/>
                                  <a:ea typeface="Times New Roman"/>
                                  <a:cs typeface="Arial"/>
                                </a:rPr>
                                <m:t>3</m:t>
                              </m:r>
                            </m:e>
                            <m:sup>
                              <m:r>
                                <a:rPr lang="en-US" sz="2000" i="1">
                                  <a:effectLst/>
                                  <a:latin typeface="Cambria Math"/>
                                  <a:ea typeface="Times New Roman"/>
                                  <a:cs typeface="Arial"/>
                                </a:rPr>
                                <m:t>𝑛</m:t>
                              </m:r>
                            </m:sup>
                          </m:sSup>
                        </m:num>
                        <m:den>
                          <m:r>
                            <a:rPr lang="en-US" sz="2000" i="1">
                              <a:effectLst/>
                              <a:latin typeface="Cambria Math"/>
                              <a:ea typeface="Times New Roman"/>
                              <a:cs typeface="Arial"/>
                            </a:rPr>
                            <m:t>𝑚</m:t>
                          </m:r>
                        </m:den>
                      </m:f>
                      <m:r>
                        <a:rPr lang="en-US" sz="2000" i="1">
                          <a:effectLst/>
                          <a:latin typeface="Cambria Math"/>
                          <a:ea typeface="Times New Roman"/>
                          <a:cs typeface="Times New Roman"/>
                        </a:rPr>
                        <m:t>=∞</m:t>
                      </m:r>
                    </m:oMath>
                  </m:oMathPara>
                </a14:m>
                <a:endParaRPr lang="en-US" sz="1600" dirty="0">
                  <a:effectLst/>
                  <a:latin typeface="Calibri"/>
                  <a:ea typeface="Times New Roman"/>
                  <a:cs typeface="Arial"/>
                </a:endParaRPr>
              </a:p>
              <a:p>
                <a:pPr>
                  <a:lnSpc>
                    <a:spcPct val="115000"/>
                  </a:lnSpc>
                  <a:spcAft>
                    <a:spcPts val="1000"/>
                  </a:spcAft>
                </a:pPr>
                <a:endParaRPr lang="ar-IQ" sz="2000" dirty="0" smtClean="0">
                  <a:effectLst/>
                  <a:latin typeface="Calibri"/>
                  <a:ea typeface="Times New Roman"/>
                  <a:cs typeface="Times New Roman"/>
                </a:endParaRPr>
              </a:p>
              <a:p>
                <a:pPr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ar-IQ" sz="2000" dirty="0" smtClean="0">
                    <a:effectLst/>
                    <a:latin typeface="Calibri"/>
                    <a:ea typeface="Times New Roman"/>
                    <a:cs typeface="Times New Roman"/>
                  </a:rPr>
                  <a:t>لم </a:t>
                </a:r>
                <a:r>
                  <a:rPr lang="ar-IQ" sz="2000" dirty="0">
                    <a:effectLst/>
                    <a:latin typeface="Calibri"/>
                    <a:ea typeface="Times New Roman"/>
                    <a:cs typeface="Times New Roman"/>
                  </a:rPr>
                  <a:t>يتحقق </a:t>
                </a:r>
                <a:r>
                  <a:rPr lang="ar-IQ" sz="2000" dirty="0" smtClean="0">
                    <a:effectLst/>
                    <a:latin typeface="Calibri"/>
                    <a:ea typeface="Times New Roman"/>
                    <a:cs typeface="Times New Roman"/>
                  </a:rPr>
                  <a:t>الشرط</a:t>
                </a:r>
              </a:p>
              <a:p>
                <a:pPr>
                  <a:lnSpc>
                    <a:spcPct val="115000"/>
                  </a:lnSpc>
                  <a:spcAft>
                    <a:spcPts val="1000"/>
                  </a:spcAft>
                </a:pPr>
                <a:endParaRPr lang="en-US" sz="1600" dirty="0">
                  <a:effectLst/>
                  <a:latin typeface="Calibri"/>
                  <a:ea typeface="Times New Roman"/>
                  <a:cs typeface="Arial"/>
                </a:endParaRPr>
              </a:p>
              <a:p>
                <a:pPr>
                  <a:lnSpc>
                    <a:spcPct val="115000"/>
                  </a:lnSpc>
                  <a:spcAft>
                    <a:spcPts val="1000"/>
                  </a:spcAft>
                </a:pPr>
                <a14:m>
                  <m:oMath xmlns:m="http://schemas.openxmlformats.org/officeDocument/2006/math">
                    <m:r>
                      <a:rPr lang="en-US" sz="2000" i="1">
                        <a:effectLst/>
                        <a:latin typeface="Cambria Math"/>
                        <a:ea typeface="Times New Roman"/>
                        <a:cs typeface="Times New Roman"/>
                      </a:rPr>
                      <m:t>∴</m:t>
                    </m:r>
                  </m:oMath>
                </a14:m>
                <a:r>
                  <a:rPr lang="ar-IQ" sz="2000" dirty="0">
                    <a:effectLst/>
                    <a:latin typeface="Calibri"/>
                    <a:ea typeface="Times New Roman"/>
                    <a:cs typeface="Times New Roman"/>
                  </a:rPr>
                  <a:t> المتسلسلة متباعدة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2000" i="1">
                            <a:effectLst/>
                            <a:latin typeface="Cambria Math" panose="02040503050406030204" pitchFamily="18" charset="0"/>
                            <a:ea typeface="Times New Roman"/>
                            <a:cs typeface="Times New Roman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sz="2000" i="1">
                                <a:effectLst/>
                                <a:latin typeface="Cambria Math" panose="02040503050406030204" pitchFamily="18" charset="0"/>
                                <a:ea typeface="Times New Roman"/>
                                <a:cs typeface="Times New Roman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 sz="2000">
                                <a:effectLst/>
                                <a:latin typeface="Cambria Math"/>
                                <a:ea typeface="Times New Roman"/>
                                <a:cs typeface="Times New Roman"/>
                              </a:rPr>
                              <m:t>lim</m:t>
                            </m:r>
                          </m:e>
                          <m:lim>
                            <m:r>
                              <a:rPr lang="en-US" sz="2000" i="1">
                                <a:effectLst/>
                                <a:latin typeface="Cambria Math"/>
                                <a:ea typeface="Times New Roman"/>
                                <a:cs typeface="Times New Roman"/>
                              </a:rPr>
                              <m:t> </m:t>
                            </m:r>
                          </m:lim>
                        </m:limLow>
                      </m:fName>
                      <m:e>
                        <m:sSub>
                          <m:sSubPr>
                            <m:ctrlPr>
                              <a:rPr lang="en-US" sz="2000" i="1">
                                <a:effectLst/>
                                <a:latin typeface="Cambria Math" panose="02040503050406030204" pitchFamily="18" charset="0"/>
                                <a:ea typeface="Times New Roman"/>
                                <a:cs typeface="Times New Roman"/>
                              </a:rPr>
                            </m:ctrlPr>
                          </m:sSubPr>
                          <m:e>
                            <m:r>
                              <a:rPr lang="en-US" sz="2000" i="1">
                                <a:effectLst/>
                                <a:latin typeface="Cambria Math"/>
                                <a:ea typeface="Times New Roman"/>
                                <a:cs typeface="Times New Roman"/>
                              </a:rPr>
                              <m:t>𝑎</m:t>
                            </m:r>
                          </m:e>
                          <m:sub>
                            <m:r>
                              <a:rPr lang="en-US" sz="2000" i="1">
                                <a:effectLst/>
                                <a:latin typeface="Cambria Math"/>
                                <a:ea typeface="Times New Roman"/>
                                <a:cs typeface="Times New Roman"/>
                              </a:rPr>
                              <m:t>𝑛</m:t>
                            </m:r>
                          </m:sub>
                        </m:sSub>
                        <m:r>
                          <a:rPr lang="en-US" sz="2000" i="1"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  <m:t>=∞</m:t>
                        </m:r>
                      </m:e>
                    </m:func>
                  </m:oMath>
                </a14:m>
                <a:endParaRPr lang="en-US" sz="1600" dirty="0">
                  <a:effectLst/>
                  <a:latin typeface="Calibri"/>
                  <a:ea typeface="Times New Roman"/>
                  <a:cs typeface="Arial"/>
                </a:endParaRPr>
              </a:p>
            </p:txBody>
          </p:sp>
        </mc:Choice>
        <mc:Fallback xmlns="">
          <p:sp>
            <p:nvSpPr>
              <p:cNvPr id="2" name="مستطيل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2400" y="293366"/>
                <a:ext cx="8839200" cy="5786777"/>
              </a:xfrm>
              <a:prstGeom prst="rect">
                <a:avLst/>
              </a:prstGeom>
              <a:blipFill rotWithShape="1">
                <a:blip r:embed="rId4"/>
                <a:stretch>
                  <a:fillRect r="-690"/>
                </a:stretch>
              </a:blipFill>
            </p:spPr>
            <p:txBody>
              <a:bodyPr/>
              <a:lstStyle/>
              <a:p>
                <a:r>
                  <a:rPr lang="ar-IQ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01870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2043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مستطيل 1"/>
              <p:cNvSpPr/>
              <p:nvPr/>
            </p:nvSpPr>
            <p:spPr>
              <a:xfrm>
                <a:off x="152400" y="76200"/>
                <a:ext cx="8915400" cy="675345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 rtl="0">
                  <a:spcAft>
                    <a:spcPts val="0"/>
                  </a:spcAft>
                </a:pPr>
                <a:r>
                  <a:rPr lang="en-US" sz="2800" b="1" i="1" dirty="0">
                    <a:latin typeface="Times New Roman"/>
                    <a:ea typeface="Times New Roman"/>
                    <a:cs typeface="Arial"/>
                  </a:rPr>
                  <a:t>Partial sums of the series       </a:t>
                </a:r>
                <a:r>
                  <a:rPr lang="en-US" sz="2800" b="1" i="1" dirty="0" smtClean="0">
                    <a:latin typeface="Times New Roman"/>
                    <a:ea typeface="Times New Roman"/>
                    <a:cs typeface="Arial"/>
                  </a:rPr>
                  <a:t> </a:t>
                </a:r>
                <a:r>
                  <a:rPr lang="ar-IQ" sz="2800" b="1" dirty="0">
                    <a:effectLst/>
                    <a:latin typeface="Calibri"/>
                    <a:ea typeface="Times New Roman"/>
                    <a:cs typeface="Times New Roman"/>
                  </a:rPr>
                  <a:t>المجاميع الجزيئية للمتسلسلات</a:t>
                </a:r>
                <a:endParaRPr lang="en-US" sz="1600" dirty="0">
                  <a:effectLst/>
                  <a:latin typeface="Calibri"/>
                  <a:ea typeface="Times New Roman"/>
                  <a:cs typeface="Arial"/>
                </a:endParaRPr>
              </a:p>
              <a:p>
                <a:pPr algn="l" rtl="0">
                  <a:spcAft>
                    <a:spcPts val="0"/>
                  </a:spcAft>
                </a:pPr>
                <a:r>
                  <a:rPr lang="en-US" dirty="0">
                    <a:effectLst/>
                    <a:latin typeface="Times New Roman"/>
                    <a:ea typeface="Times New Roman"/>
                    <a:cs typeface="Arial"/>
                  </a:rPr>
                  <a:t>Example: determine whether the series converges or diverges if it converges, find its sum:</a:t>
                </a:r>
                <a:endParaRPr lang="en-US" sz="1400" dirty="0">
                  <a:effectLst/>
                  <a:latin typeface="Calibri"/>
                  <a:ea typeface="Times New Roman"/>
                  <a:cs typeface="Arial"/>
                </a:endParaRPr>
              </a:p>
              <a:p>
                <a:pPr algn="l" rtl="0">
                  <a:spcAft>
                    <a:spcPts val="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i="1">
                              <a:effectLst/>
                              <a:latin typeface="Cambria Math" panose="02040503050406030204" pitchFamily="18" charset="0"/>
                              <a:ea typeface="Times New Roman"/>
                              <a:cs typeface="Times New Roman"/>
                            </a:rPr>
                          </m:ctrlPr>
                        </m:dPr>
                        <m:e>
                          <m:r>
                            <a:rPr lang="en-US" i="1">
                              <a:effectLst/>
                              <a:latin typeface="Cambria Math"/>
                              <a:ea typeface="Times New Roman"/>
                              <a:cs typeface="Times New Roman"/>
                            </a:rPr>
                            <m:t>1</m:t>
                          </m:r>
                        </m:e>
                      </m:d>
                      <m:r>
                        <a:rPr lang="en-US" i="1">
                          <a:effectLst/>
                          <a:latin typeface="Cambria Math"/>
                          <a:ea typeface="Times New Roman"/>
                          <a:cs typeface="Times New Roman"/>
                        </a:rPr>
                        <m:t> </m:t>
                      </m:r>
                      <m:nary>
                        <m:naryPr>
                          <m:chr m:val="∑"/>
                          <m:limLoc m:val="undOvr"/>
                          <m:ctrlPr>
                            <a:rPr lang="en-US" i="1">
                              <a:effectLst/>
                              <a:latin typeface="Cambria Math" panose="02040503050406030204" pitchFamily="18" charset="0"/>
                              <a:ea typeface="Times New Roman"/>
                              <a:cs typeface="Times New Roman"/>
                            </a:rPr>
                          </m:ctrlPr>
                        </m:naryPr>
                        <m:sub>
                          <m:r>
                            <a:rPr lang="en-US" i="1">
                              <a:effectLst/>
                              <a:latin typeface="Cambria Math"/>
                              <a:ea typeface="Times New Roman"/>
                              <a:cs typeface="Times New Roman"/>
                            </a:rPr>
                            <m:t>𝑛</m:t>
                          </m:r>
                          <m:r>
                            <a:rPr lang="en-US" i="1">
                              <a:effectLst/>
                              <a:latin typeface="Cambria Math"/>
                              <a:ea typeface="Times New Roman"/>
                              <a:cs typeface="Times New Roman"/>
                            </a:rPr>
                            <m:t>=</m:t>
                          </m:r>
                          <m:r>
                            <a:rPr lang="en-US" i="1">
                              <a:effectLst/>
                              <a:latin typeface="Cambria Math"/>
                              <a:ea typeface="Times New Roman"/>
                              <a:cs typeface="Times New Roman"/>
                            </a:rPr>
                            <m:t>1</m:t>
                          </m:r>
                        </m:sub>
                        <m:sup>
                          <m:r>
                            <a:rPr lang="en-US" i="1">
                              <a:effectLst/>
                              <a:latin typeface="Cambria Math"/>
                              <a:ea typeface="Times New Roman"/>
                              <a:cs typeface="Times New Roman"/>
                            </a:rPr>
                            <m:t>∞</m:t>
                          </m:r>
                        </m:sup>
                        <m:e>
                          <m:func>
                            <m:funcPr>
                              <m:ctrlPr>
                                <a:rPr lang="en-US" i="1">
                                  <a:effectLst/>
                                  <a:latin typeface="Cambria Math" panose="02040503050406030204" pitchFamily="18" charset="0"/>
                                  <a:ea typeface="Times New Roman"/>
                                  <a:cs typeface="Times New Roman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>
                                  <a:effectLst/>
                                  <a:latin typeface="Cambria Math"/>
                                  <a:ea typeface="Times New Roman"/>
                                  <a:cs typeface="Times New Roman"/>
                                </a:rPr>
                                <m:t>ln</m:t>
                              </m:r>
                            </m:fName>
                            <m:e>
                              <m:d>
                                <m:dPr>
                                  <m:ctrlPr>
                                    <a:rPr lang="en-US" i="1">
                                      <a:effectLst/>
                                      <a:latin typeface="Cambria Math" panose="02040503050406030204" pitchFamily="18" charset="0"/>
                                      <a:ea typeface="Times New Roman"/>
                                      <a:cs typeface="Times New Roman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lang="en-US" i="1">
                                          <a:effectLst/>
                                          <a:latin typeface="Cambria Math" panose="02040503050406030204" pitchFamily="18" charset="0"/>
                                          <a:ea typeface="Times New Roman"/>
                                          <a:cs typeface="Times New Roman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i="1">
                                          <a:effectLst/>
                                          <a:latin typeface="Cambria Math"/>
                                          <a:ea typeface="Times New Roman"/>
                                          <a:cs typeface="Times New Roman"/>
                                        </a:rPr>
                                        <m:t>𝑛</m:t>
                                      </m:r>
                                    </m:num>
                                    <m:den>
                                      <m:r>
                                        <a:rPr lang="en-US" i="1">
                                          <a:effectLst/>
                                          <a:latin typeface="Cambria Math"/>
                                          <a:ea typeface="Times New Roman"/>
                                          <a:cs typeface="Times New Roman"/>
                                        </a:rPr>
                                        <m:t>𝑛</m:t>
                                      </m:r>
                                      <m:r>
                                        <a:rPr lang="en-US" i="1">
                                          <a:effectLst/>
                                          <a:latin typeface="Cambria Math"/>
                                          <a:ea typeface="Times New Roman"/>
                                          <a:cs typeface="Times New Roman"/>
                                        </a:rPr>
                                        <m:t>+</m:t>
                                      </m:r>
                                      <m:r>
                                        <a:rPr lang="en-US" i="1">
                                          <a:effectLst/>
                                          <a:latin typeface="Cambria Math"/>
                                          <a:ea typeface="Times New Roman"/>
                                          <a:cs typeface="Times New Roman"/>
                                        </a:rPr>
                                        <m:t>1</m:t>
                                      </m:r>
                                    </m:den>
                                  </m:f>
                                </m:e>
                              </m:d>
                              <m:r>
                                <a:rPr lang="en-US" i="1">
                                  <a:effectLst/>
                                  <a:latin typeface="Cambria Math"/>
                                  <a:ea typeface="Times New Roman"/>
                                  <a:cs typeface="Times New Roman"/>
                                </a:rPr>
                                <m:t>=</m:t>
                              </m:r>
                              <m:func>
                                <m:funcPr>
                                  <m:ctrlPr>
                                    <a:rPr lang="en-US" i="1">
                                      <a:effectLst/>
                                      <a:latin typeface="Cambria Math" panose="02040503050406030204" pitchFamily="18" charset="0"/>
                                      <a:ea typeface="Times New Roman"/>
                                      <a:cs typeface="Times New Roman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n-US">
                                      <a:effectLst/>
                                      <a:latin typeface="Cambria Math"/>
                                      <a:ea typeface="Times New Roman"/>
                                      <a:cs typeface="Times New Roman"/>
                                    </a:rPr>
                                    <m:t>ln</m:t>
                                  </m:r>
                                </m:fName>
                                <m:e>
                                  <m:f>
                                    <m:fPr>
                                      <m:ctrlPr>
                                        <a:rPr lang="en-US" i="1">
                                          <a:effectLst/>
                                          <a:latin typeface="Cambria Math" panose="02040503050406030204" pitchFamily="18" charset="0"/>
                                          <a:ea typeface="Times New Roman"/>
                                          <a:cs typeface="Times New Roman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i="1">
                                          <a:effectLst/>
                                          <a:latin typeface="Cambria Math"/>
                                          <a:ea typeface="Times New Roman"/>
                                          <a:cs typeface="Times New Roman"/>
                                        </a:rPr>
                                        <m:t>1</m:t>
                                      </m:r>
                                    </m:num>
                                    <m:den>
                                      <m:r>
                                        <a:rPr lang="en-US" i="1">
                                          <a:effectLst/>
                                          <a:latin typeface="Cambria Math"/>
                                          <a:ea typeface="Times New Roman"/>
                                          <a:cs typeface="Times New Roman"/>
                                        </a:rPr>
                                        <m:t>2</m:t>
                                      </m:r>
                                    </m:den>
                                  </m:f>
                                </m:e>
                              </m:func>
                              <m:r>
                                <a:rPr lang="en-US" i="1">
                                  <a:effectLst/>
                                  <a:latin typeface="Cambria Math"/>
                                  <a:ea typeface="Times New Roman"/>
                                  <a:cs typeface="Times New Roman"/>
                                </a:rPr>
                                <m:t>+</m:t>
                              </m:r>
                              <m:func>
                                <m:funcPr>
                                  <m:ctrlPr>
                                    <a:rPr lang="en-US" i="1">
                                      <a:effectLst/>
                                      <a:latin typeface="Cambria Math" panose="02040503050406030204" pitchFamily="18" charset="0"/>
                                      <a:ea typeface="Times New Roman"/>
                                      <a:cs typeface="Times New Roman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n-US">
                                      <a:effectLst/>
                                      <a:latin typeface="Cambria Math"/>
                                      <a:ea typeface="Times New Roman"/>
                                      <a:cs typeface="Times New Roman"/>
                                    </a:rPr>
                                    <m:t>ln</m:t>
                                  </m:r>
                                </m:fName>
                                <m:e>
                                  <m:f>
                                    <m:fPr>
                                      <m:ctrlPr>
                                        <a:rPr lang="en-US" i="1">
                                          <a:effectLst/>
                                          <a:latin typeface="Cambria Math" panose="02040503050406030204" pitchFamily="18" charset="0"/>
                                          <a:ea typeface="Times New Roman"/>
                                          <a:cs typeface="Times New Roman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i="1">
                                          <a:effectLst/>
                                          <a:latin typeface="Cambria Math"/>
                                          <a:ea typeface="Times New Roman"/>
                                          <a:cs typeface="Times New Roman"/>
                                        </a:rPr>
                                        <m:t>2</m:t>
                                      </m:r>
                                    </m:num>
                                    <m:den>
                                      <m:r>
                                        <a:rPr lang="en-US" i="1">
                                          <a:effectLst/>
                                          <a:latin typeface="Cambria Math"/>
                                          <a:ea typeface="Times New Roman"/>
                                          <a:cs typeface="Times New Roman"/>
                                        </a:rPr>
                                        <m:t>3</m:t>
                                      </m:r>
                                    </m:den>
                                  </m:f>
                                </m:e>
                              </m:func>
                              <m:r>
                                <a:rPr lang="en-US" i="1">
                                  <a:effectLst/>
                                  <a:latin typeface="Cambria Math"/>
                                  <a:ea typeface="Times New Roman"/>
                                  <a:cs typeface="Times New Roman"/>
                                </a:rPr>
                                <m:t>+</m:t>
                              </m:r>
                              <m:func>
                                <m:funcPr>
                                  <m:ctrlPr>
                                    <a:rPr lang="en-US" i="1">
                                      <a:effectLst/>
                                      <a:latin typeface="Cambria Math" panose="02040503050406030204" pitchFamily="18" charset="0"/>
                                      <a:ea typeface="Times New Roman"/>
                                      <a:cs typeface="Times New Roman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n-US">
                                      <a:effectLst/>
                                      <a:latin typeface="Cambria Math"/>
                                      <a:ea typeface="Times New Roman"/>
                                      <a:cs typeface="Times New Roman"/>
                                    </a:rPr>
                                    <m:t>ln</m:t>
                                  </m:r>
                                </m:fName>
                                <m:e>
                                  <m:f>
                                    <m:fPr>
                                      <m:ctrlPr>
                                        <a:rPr lang="en-US" i="1">
                                          <a:effectLst/>
                                          <a:latin typeface="Cambria Math" panose="02040503050406030204" pitchFamily="18" charset="0"/>
                                          <a:ea typeface="Times New Roman"/>
                                          <a:cs typeface="Times New Roman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i="1">
                                          <a:effectLst/>
                                          <a:latin typeface="Cambria Math"/>
                                          <a:ea typeface="Times New Roman"/>
                                          <a:cs typeface="Times New Roman"/>
                                        </a:rPr>
                                        <m:t>3</m:t>
                                      </m:r>
                                    </m:num>
                                    <m:den>
                                      <m:r>
                                        <a:rPr lang="en-US" i="1">
                                          <a:effectLst/>
                                          <a:latin typeface="Cambria Math"/>
                                          <a:ea typeface="Times New Roman"/>
                                          <a:cs typeface="Times New Roman"/>
                                        </a:rPr>
                                        <m:t>4</m:t>
                                      </m:r>
                                    </m:den>
                                  </m:f>
                                </m:e>
                              </m:func>
                              <m:r>
                                <a:rPr lang="en-US" i="1">
                                  <a:effectLst/>
                                  <a:latin typeface="Cambria Math"/>
                                  <a:ea typeface="Times New Roman"/>
                                  <a:cs typeface="Times New Roman"/>
                                </a:rPr>
                                <m:t>+</m:t>
                              </m:r>
                              <m:func>
                                <m:funcPr>
                                  <m:ctrlPr>
                                    <a:rPr lang="en-US" i="1">
                                      <a:effectLst/>
                                      <a:latin typeface="Cambria Math" panose="02040503050406030204" pitchFamily="18" charset="0"/>
                                      <a:ea typeface="Times New Roman"/>
                                      <a:cs typeface="Times New Roman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n-US">
                                      <a:effectLst/>
                                      <a:latin typeface="Cambria Math"/>
                                      <a:ea typeface="Times New Roman"/>
                                      <a:cs typeface="Times New Roman"/>
                                    </a:rPr>
                                    <m:t>ln</m:t>
                                  </m:r>
                                </m:fName>
                                <m:e>
                                  <m:f>
                                    <m:fPr>
                                      <m:ctrlPr>
                                        <a:rPr lang="en-US" i="1">
                                          <a:effectLst/>
                                          <a:latin typeface="Cambria Math" panose="02040503050406030204" pitchFamily="18" charset="0"/>
                                          <a:ea typeface="Times New Roman"/>
                                          <a:cs typeface="Times New Roman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i="1">
                                          <a:effectLst/>
                                          <a:latin typeface="Cambria Math"/>
                                          <a:ea typeface="Times New Roman"/>
                                          <a:cs typeface="Times New Roman"/>
                                        </a:rPr>
                                        <m:t>𝑛</m:t>
                                      </m:r>
                                    </m:num>
                                    <m:den>
                                      <m:r>
                                        <a:rPr lang="en-US" i="1">
                                          <a:effectLst/>
                                          <a:latin typeface="Cambria Math"/>
                                          <a:ea typeface="Times New Roman"/>
                                          <a:cs typeface="Times New Roman"/>
                                        </a:rPr>
                                        <m:t>𝑛</m:t>
                                      </m:r>
                                      <m:r>
                                        <a:rPr lang="en-US" i="1">
                                          <a:effectLst/>
                                          <a:latin typeface="Cambria Math"/>
                                          <a:ea typeface="Times New Roman"/>
                                          <a:cs typeface="Times New Roman"/>
                                        </a:rPr>
                                        <m:t>+</m:t>
                                      </m:r>
                                      <m:r>
                                        <a:rPr lang="en-US" i="1">
                                          <a:effectLst/>
                                          <a:latin typeface="Cambria Math"/>
                                          <a:ea typeface="Times New Roman"/>
                                          <a:cs typeface="Times New Roman"/>
                                        </a:rPr>
                                        <m:t>1</m:t>
                                      </m:r>
                                    </m:den>
                                  </m:f>
                                  <m:r>
                                    <a:rPr lang="en-US" i="1">
                                      <a:effectLst/>
                                      <a:latin typeface="Cambria Math"/>
                                      <a:ea typeface="Times New Roman"/>
                                      <a:cs typeface="Times New Roman"/>
                                    </a:rPr>
                                    <m:t>+…</m:t>
                                  </m:r>
                                </m:e>
                              </m:func>
                            </m:e>
                          </m:func>
                        </m:e>
                      </m:nary>
                    </m:oMath>
                  </m:oMathPara>
                </a14:m>
                <a:endParaRPr lang="en-US" sz="1400" dirty="0">
                  <a:effectLst/>
                  <a:latin typeface="Calibri"/>
                  <a:ea typeface="Times New Roman"/>
                  <a:cs typeface="Arial"/>
                </a:endParaRPr>
              </a:p>
              <a:p>
                <a:pPr algn="l" rtl="0">
                  <a:spcAft>
                    <a:spcPts val="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i="1">
                          <a:effectLst/>
                          <a:latin typeface="Cambria Math"/>
                          <a:ea typeface="Times New Roman"/>
                          <a:cs typeface="Times New Roman"/>
                        </a:rPr>
                        <m:t>=</m:t>
                      </m:r>
                      <m:func>
                        <m:funcPr>
                          <m:ctrlPr>
                            <a:rPr lang="en-US" i="1">
                              <a:effectLst/>
                              <a:latin typeface="Cambria Math" panose="02040503050406030204" pitchFamily="18" charset="0"/>
                              <a:ea typeface="Times New Roman"/>
                              <a:cs typeface="Times New Roman"/>
                            </a:rPr>
                          </m:ctrlPr>
                        </m:funcPr>
                        <m:fName>
                          <m:r>
                            <a:rPr lang="en-US">
                              <a:effectLst/>
                              <a:latin typeface="Cambria Math"/>
                              <a:ea typeface="Times New Roman"/>
                              <a:cs typeface="Times New Roman"/>
                            </a:rPr>
                            <m:t>(</m:t>
                          </m:r>
                          <m:r>
                            <m:rPr>
                              <m:sty m:val="p"/>
                            </m:rPr>
                            <a:rPr lang="en-US">
                              <a:effectLst/>
                              <a:latin typeface="Cambria Math"/>
                              <a:ea typeface="Times New Roman"/>
                              <a:cs typeface="Times New Roman"/>
                            </a:rPr>
                            <m:t>ln</m:t>
                          </m:r>
                        </m:fName>
                        <m:e>
                          <m:r>
                            <a:rPr lang="en-US" i="1">
                              <a:effectLst/>
                              <a:latin typeface="Cambria Math"/>
                              <a:ea typeface="Times New Roman"/>
                              <a:cs typeface="Times New Roman"/>
                            </a:rPr>
                            <m:t>1</m:t>
                          </m:r>
                        </m:e>
                      </m:func>
                      <m:r>
                        <a:rPr lang="en-US" i="1">
                          <a:effectLst/>
                          <a:latin typeface="Cambria Math"/>
                          <a:ea typeface="Times New Roman"/>
                          <a:cs typeface="Times New Roman"/>
                        </a:rPr>
                        <m:t>−</m:t>
                      </m:r>
                      <m:func>
                        <m:funcPr>
                          <m:ctrlPr>
                            <a:rPr lang="en-US" i="1">
                              <a:effectLst/>
                              <a:latin typeface="Cambria Math" panose="02040503050406030204" pitchFamily="18" charset="0"/>
                              <a:ea typeface="Times New Roman"/>
                              <a:cs typeface="Times New Roman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>
                              <a:effectLst/>
                              <a:latin typeface="Cambria Math"/>
                              <a:ea typeface="Times New Roman"/>
                              <a:cs typeface="Times New Roman"/>
                            </a:rPr>
                            <m:t>ln</m:t>
                          </m:r>
                        </m:fName>
                        <m:e>
                          <m:r>
                            <a:rPr lang="en-US" i="1">
                              <a:effectLst/>
                              <a:latin typeface="Cambria Math"/>
                              <a:ea typeface="Times New Roman"/>
                              <a:cs typeface="Times New Roman"/>
                            </a:rPr>
                            <m:t>2</m:t>
                          </m:r>
                        </m:e>
                      </m:func>
                      <m:r>
                        <a:rPr lang="en-US" i="1">
                          <a:effectLst/>
                          <a:latin typeface="Cambria Math"/>
                          <a:ea typeface="Times New Roman"/>
                          <a:cs typeface="Times New Roman"/>
                        </a:rPr>
                        <m:t>)+(</m:t>
                      </m:r>
                      <m:func>
                        <m:funcPr>
                          <m:ctrlPr>
                            <a:rPr lang="en-US" i="1">
                              <a:effectLst/>
                              <a:latin typeface="Cambria Math" panose="02040503050406030204" pitchFamily="18" charset="0"/>
                              <a:ea typeface="Times New Roman"/>
                              <a:cs typeface="Times New Roman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>
                              <a:effectLst/>
                              <a:latin typeface="Cambria Math"/>
                              <a:ea typeface="Times New Roman"/>
                              <a:cs typeface="Times New Roman"/>
                            </a:rPr>
                            <m:t>ln</m:t>
                          </m:r>
                        </m:fName>
                        <m:e>
                          <m:r>
                            <a:rPr lang="en-US" i="1">
                              <a:effectLst/>
                              <a:latin typeface="Cambria Math"/>
                              <a:ea typeface="Times New Roman"/>
                              <a:cs typeface="Times New Roman"/>
                            </a:rPr>
                            <m:t>2</m:t>
                          </m:r>
                        </m:e>
                      </m:func>
                      <m:r>
                        <a:rPr lang="en-US" i="1">
                          <a:effectLst/>
                          <a:latin typeface="Cambria Math"/>
                          <a:ea typeface="Times New Roman"/>
                          <a:cs typeface="Times New Roman"/>
                        </a:rPr>
                        <m:t>−</m:t>
                      </m:r>
                      <m:func>
                        <m:funcPr>
                          <m:ctrlPr>
                            <a:rPr lang="en-US" i="1">
                              <a:effectLst/>
                              <a:latin typeface="Cambria Math" panose="02040503050406030204" pitchFamily="18" charset="0"/>
                              <a:ea typeface="Times New Roman"/>
                              <a:cs typeface="Times New Roman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>
                              <a:effectLst/>
                              <a:latin typeface="Cambria Math"/>
                              <a:ea typeface="Times New Roman"/>
                              <a:cs typeface="Times New Roman"/>
                            </a:rPr>
                            <m:t>ln</m:t>
                          </m:r>
                        </m:fName>
                        <m:e>
                          <m:r>
                            <a:rPr lang="en-US" i="1">
                              <a:effectLst/>
                              <a:latin typeface="Cambria Math"/>
                              <a:ea typeface="Times New Roman"/>
                              <a:cs typeface="Times New Roman"/>
                            </a:rPr>
                            <m:t>3</m:t>
                          </m:r>
                        </m:e>
                      </m:func>
                      <m:r>
                        <a:rPr lang="en-US" i="1">
                          <a:effectLst/>
                          <a:latin typeface="Cambria Math"/>
                          <a:ea typeface="Times New Roman"/>
                          <a:cs typeface="Times New Roman"/>
                        </a:rPr>
                        <m:t>)+(</m:t>
                      </m:r>
                      <m:func>
                        <m:funcPr>
                          <m:ctrlPr>
                            <a:rPr lang="en-US" i="1">
                              <a:effectLst/>
                              <a:latin typeface="Cambria Math" panose="02040503050406030204" pitchFamily="18" charset="0"/>
                              <a:ea typeface="Times New Roman"/>
                              <a:cs typeface="Times New Roman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>
                              <a:effectLst/>
                              <a:latin typeface="Cambria Math"/>
                              <a:ea typeface="Times New Roman"/>
                              <a:cs typeface="Times New Roman"/>
                            </a:rPr>
                            <m:t>ln</m:t>
                          </m:r>
                        </m:fName>
                        <m:e>
                          <m:r>
                            <a:rPr lang="en-US" i="1">
                              <a:effectLst/>
                              <a:latin typeface="Cambria Math"/>
                              <a:ea typeface="Times New Roman"/>
                              <a:cs typeface="Times New Roman"/>
                            </a:rPr>
                            <m:t>3</m:t>
                          </m:r>
                        </m:e>
                      </m:func>
                      <m:r>
                        <a:rPr lang="en-US" i="1">
                          <a:effectLst/>
                          <a:latin typeface="Cambria Math"/>
                          <a:ea typeface="Times New Roman"/>
                          <a:cs typeface="Times New Roman"/>
                        </a:rPr>
                        <m:t>−</m:t>
                      </m:r>
                      <m:func>
                        <m:funcPr>
                          <m:ctrlPr>
                            <a:rPr lang="en-US" i="1">
                              <a:effectLst/>
                              <a:latin typeface="Cambria Math" panose="02040503050406030204" pitchFamily="18" charset="0"/>
                              <a:ea typeface="Times New Roman"/>
                              <a:cs typeface="Times New Roman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>
                              <a:effectLst/>
                              <a:latin typeface="Cambria Math"/>
                              <a:ea typeface="Times New Roman"/>
                              <a:cs typeface="Times New Roman"/>
                            </a:rPr>
                            <m:t>ln</m:t>
                          </m:r>
                        </m:fName>
                        <m:e>
                          <m:r>
                            <a:rPr lang="en-US" i="1">
                              <a:effectLst/>
                              <a:latin typeface="Cambria Math"/>
                              <a:ea typeface="Times New Roman"/>
                              <a:cs typeface="Times New Roman"/>
                            </a:rPr>
                            <m:t>4</m:t>
                          </m:r>
                        </m:e>
                      </m:func>
                      <m:r>
                        <a:rPr lang="en-US" i="1">
                          <a:effectLst/>
                          <a:latin typeface="Cambria Math"/>
                          <a:ea typeface="Times New Roman"/>
                          <a:cs typeface="Times New Roman"/>
                        </a:rPr>
                        <m:t>)+…</m:t>
                      </m:r>
                    </m:oMath>
                  </m:oMathPara>
                </a14:m>
                <a:endParaRPr lang="en-US" sz="1400" dirty="0">
                  <a:effectLst/>
                  <a:latin typeface="Calibri"/>
                  <a:ea typeface="Times New Roman"/>
                  <a:cs typeface="Arial"/>
                </a:endParaRPr>
              </a:p>
              <a:p>
                <a:pPr algn="l" rtl="0">
                  <a:spcAft>
                    <a:spcPts val="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effectLst/>
                              <a:latin typeface="Cambria Math" panose="02040503050406030204" pitchFamily="18" charset="0"/>
                              <a:ea typeface="Times New Roman"/>
                              <a:cs typeface="Times New Roman"/>
                            </a:rPr>
                          </m:ctrlPr>
                        </m:sSubPr>
                        <m:e>
                          <m:r>
                            <a:rPr lang="en-US" i="1">
                              <a:effectLst/>
                              <a:latin typeface="Cambria Math"/>
                              <a:ea typeface="Times New Roman"/>
                              <a:cs typeface="Times New Roman"/>
                            </a:rPr>
                            <m:t>𝑠</m:t>
                          </m:r>
                        </m:e>
                        <m:sub>
                          <m:r>
                            <a:rPr lang="en-US" i="1">
                              <a:effectLst/>
                              <a:latin typeface="Cambria Math"/>
                              <a:ea typeface="Times New Roman"/>
                              <a:cs typeface="Times New Roman"/>
                            </a:rPr>
                            <m:t>𝑛</m:t>
                          </m:r>
                        </m:sub>
                      </m:sSub>
                      <m:r>
                        <a:rPr lang="en-US" i="1">
                          <a:effectLst/>
                          <a:latin typeface="Cambria Math"/>
                          <a:ea typeface="Times New Roman"/>
                          <a:cs typeface="Times New Roman"/>
                        </a:rPr>
                        <m:t>=</m:t>
                      </m:r>
                      <m:func>
                        <m:funcPr>
                          <m:ctrlPr>
                            <a:rPr lang="en-US" i="1">
                              <a:effectLst/>
                              <a:latin typeface="Cambria Math" panose="02040503050406030204" pitchFamily="18" charset="0"/>
                              <a:ea typeface="Times New Roman"/>
                              <a:cs typeface="Times New Roman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>
                              <a:effectLst/>
                              <a:latin typeface="Cambria Math"/>
                              <a:ea typeface="Times New Roman"/>
                              <a:cs typeface="Times New Roman"/>
                            </a:rPr>
                            <m:t>ln</m:t>
                          </m:r>
                        </m:fName>
                        <m:e>
                          <m:r>
                            <a:rPr lang="en-US" i="1">
                              <a:effectLst/>
                              <a:latin typeface="Cambria Math"/>
                              <a:ea typeface="Times New Roman"/>
                              <a:cs typeface="Times New Roman"/>
                            </a:rPr>
                            <m:t>1</m:t>
                          </m:r>
                        </m:e>
                      </m:func>
                      <m:r>
                        <a:rPr lang="en-US" i="1">
                          <a:effectLst/>
                          <a:latin typeface="Cambria Math"/>
                          <a:ea typeface="Times New Roman"/>
                          <a:cs typeface="Times New Roman"/>
                        </a:rPr>
                        <m:t>−</m:t>
                      </m:r>
                      <m:func>
                        <m:funcPr>
                          <m:ctrlPr>
                            <a:rPr lang="en-US" i="1">
                              <a:effectLst/>
                              <a:latin typeface="Cambria Math" panose="02040503050406030204" pitchFamily="18" charset="0"/>
                              <a:ea typeface="Times New Roman"/>
                              <a:cs typeface="Times New Roman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>
                              <a:effectLst/>
                              <a:latin typeface="Cambria Math"/>
                              <a:ea typeface="Times New Roman"/>
                              <a:cs typeface="Times New Roman"/>
                            </a:rPr>
                            <m:t>ln</m:t>
                          </m:r>
                        </m:fName>
                        <m:e>
                          <m:r>
                            <a:rPr lang="en-US" i="1">
                              <a:effectLst/>
                              <a:latin typeface="Cambria Math"/>
                              <a:ea typeface="Times New Roman"/>
                              <a:cs typeface="Times New Roman"/>
                            </a:rPr>
                            <m:t>2</m:t>
                          </m:r>
                        </m:e>
                      </m:func>
                      <m:r>
                        <a:rPr lang="en-US" i="1">
                          <a:effectLst/>
                          <a:latin typeface="Cambria Math"/>
                          <a:ea typeface="Times New Roman"/>
                          <a:cs typeface="Times New Roman"/>
                        </a:rPr>
                        <m:t>+</m:t>
                      </m:r>
                      <m:func>
                        <m:funcPr>
                          <m:ctrlPr>
                            <a:rPr lang="en-US" i="1">
                              <a:effectLst/>
                              <a:latin typeface="Cambria Math" panose="02040503050406030204" pitchFamily="18" charset="0"/>
                              <a:ea typeface="Times New Roman"/>
                              <a:cs typeface="Times New Roman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>
                              <a:effectLst/>
                              <a:latin typeface="Cambria Math"/>
                              <a:ea typeface="Times New Roman"/>
                              <a:cs typeface="Times New Roman"/>
                            </a:rPr>
                            <m:t>ln</m:t>
                          </m:r>
                        </m:fName>
                        <m:e>
                          <m:r>
                            <a:rPr lang="en-US" i="1">
                              <a:effectLst/>
                              <a:latin typeface="Cambria Math"/>
                              <a:ea typeface="Times New Roman"/>
                              <a:cs typeface="Times New Roman"/>
                            </a:rPr>
                            <m:t>2</m:t>
                          </m:r>
                        </m:e>
                      </m:func>
                      <m:r>
                        <a:rPr lang="en-US" i="1">
                          <a:effectLst/>
                          <a:latin typeface="Cambria Math"/>
                          <a:ea typeface="Times New Roman"/>
                          <a:cs typeface="Times New Roman"/>
                        </a:rPr>
                        <m:t>−</m:t>
                      </m:r>
                      <m:func>
                        <m:funcPr>
                          <m:ctrlPr>
                            <a:rPr lang="en-US" i="1">
                              <a:effectLst/>
                              <a:latin typeface="Cambria Math" panose="02040503050406030204" pitchFamily="18" charset="0"/>
                              <a:ea typeface="Times New Roman"/>
                              <a:cs typeface="Times New Roman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>
                              <a:effectLst/>
                              <a:latin typeface="Cambria Math"/>
                              <a:ea typeface="Times New Roman"/>
                              <a:cs typeface="Times New Roman"/>
                            </a:rPr>
                            <m:t>ln</m:t>
                          </m:r>
                        </m:fName>
                        <m:e>
                          <m:r>
                            <a:rPr lang="en-US" i="1">
                              <a:effectLst/>
                              <a:latin typeface="Cambria Math"/>
                              <a:ea typeface="Times New Roman"/>
                              <a:cs typeface="Times New Roman"/>
                            </a:rPr>
                            <m:t>3</m:t>
                          </m:r>
                        </m:e>
                      </m:func>
                      <m:r>
                        <a:rPr lang="en-US" i="1">
                          <a:effectLst/>
                          <a:latin typeface="Cambria Math"/>
                          <a:ea typeface="Times New Roman"/>
                          <a:cs typeface="Times New Roman"/>
                        </a:rPr>
                        <m:t>+</m:t>
                      </m:r>
                      <m:func>
                        <m:funcPr>
                          <m:ctrlPr>
                            <a:rPr lang="en-US" i="1">
                              <a:effectLst/>
                              <a:latin typeface="Cambria Math" panose="02040503050406030204" pitchFamily="18" charset="0"/>
                              <a:ea typeface="Times New Roman"/>
                              <a:cs typeface="Times New Roman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>
                              <a:effectLst/>
                              <a:latin typeface="Cambria Math"/>
                              <a:ea typeface="Times New Roman"/>
                              <a:cs typeface="Times New Roman"/>
                            </a:rPr>
                            <m:t>ln</m:t>
                          </m:r>
                        </m:fName>
                        <m:e>
                          <m:r>
                            <a:rPr lang="en-US" i="1">
                              <a:effectLst/>
                              <a:latin typeface="Cambria Math"/>
                              <a:ea typeface="Times New Roman"/>
                              <a:cs typeface="Times New Roman"/>
                            </a:rPr>
                            <m:t>3</m:t>
                          </m:r>
                        </m:e>
                      </m:func>
                      <m:r>
                        <a:rPr lang="en-US" i="1">
                          <a:effectLst/>
                          <a:latin typeface="Cambria Math"/>
                          <a:ea typeface="Times New Roman"/>
                          <a:cs typeface="Times New Roman"/>
                        </a:rPr>
                        <m:t>−</m:t>
                      </m:r>
                      <m:func>
                        <m:funcPr>
                          <m:ctrlPr>
                            <a:rPr lang="en-US" i="1">
                              <a:effectLst/>
                              <a:latin typeface="Cambria Math" panose="02040503050406030204" pitchFamily="18" charset="0"/>
                              <a:ea typeface="Times New Roman"/>
                              <a:cs typeface="Times New Roman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>
                              <a:effectLst/>
                              <a:latin typeface="Cambria Math"/>
                              <a:ea typeface="Times New Roman"/>
                              <a:cs typeface="Times New Roman"/>
                            </a:rPr>
                            <m:t>ln</m:t>
                          </m:r>
                        </m:fName>
                        <m:e>
                          <m:r>
                            <a:rPr lang="en-US" i="1">
                              <a:effectLst/>
                              <a:latin typeface="Cambria Math"/>
                              <a:ea typeface="Times New Roman"/>
                              <a:cs typeface="Times New Roman"/>
                            </a:rPr>
                            <m:t>4</m:t>
                          </m:r>
                        </m:e>
                      </m:func>
                      <m:r>
                        <a:rPr lang="en-US" i="1">
                          <a:effectLst/>
                          <a:latin typeface="Cambria Math"/>
                          <a:ea typeface="Times New Roman"/>
                          <a:cs typeface="Times New Roman"/>
                        </a:rPr>
                        <m:t>+…</m:t>
                      </m:r>
                    </m:oMath>
                  </m:oMathPara>
                </a14:m>
                <a:endParaRPr lang="en-US" sz="1400" dirty="0">
                  <a:effectLst/>
                  <a:latin typeface="Calibri"/>
                  <a:ea typeface="Times New Roman"/>
                  <a:cs typeface="Arial"/>
                </a:endParaRPr>
              </a:p>
              <a:p>
                <a:pPr algn="l" rtl="0">
                  <a:spcAft>
                    <a:spcPts val="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i="1">
                              <a:effectLst/>
                              <a:latin typeface="Cambria Math" panose="02040503050406030204" pitchFamily="18" charset="0"/>
                              <a:ea typeface="Times New Roman"/>
                              <a:cs typeface="Times New Roman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>
                              <a:effectLst/>
                              <a:latin typeface="Cambria Math"/>
                              <a:ea typeface="Times New Roman"/>
                              <a:cs typeface="Times New Roman"/>
                            </a:rPr>
                            <m:t>ln</m:t>
                          </m:r>
                        </m:fName>
                        <m:e>
                          <m:r>
                            <a:rPr lang="en-US" i="1">
                              <a:effectLst/>
                              <a:latin typeface="Cambria Math"/>
                              <a:ea typeface="Times New Roman"/>
                              <a:cs typeface="Times New Roman"/>
                            </a:rPr>
                            <m:t>1</m:t>
                          </m:r>
                        </m:e>
                      </m:func>
                      <m:r>
                        <a:rPr lang="en-US" i="1">
                          <a:effectLst/>
                          <a:latin typeface="Cambria Math"/>
                          <a:ea typeface="Times New Roman"/>
                          <a:cs typeface="Times New Roman"/>
                        </a:rPr>
                        <m:t>=</m:t>
                      </m:r>
                      <m:r>
                        <a:rPr lang="en-US" i="1">
                          <a:effectLst/>
                          <a:latin typeface="Cambria Math"/>
                          <a:ea typeface="Times New Roman"/>
                          <a:cs typeface="Times New Roman"/>
                        </a:rPr>
                        <m:t>0</m:t>
                      </m:r>
                      <m:r>
                        <a:rPr lang="en-US" i="1">
                          <a:effectLst/>
                          <a:latin typeface="Cambria Math"/>
                          <a:ea typeface="Times New Roman"/>
                          <a:cs typeface="Times New Roman"/>
                        </a:rPr>
                        <m:t>                          +</m:t>
                      </m:r>
                      <m:d>
                        <m:dPr>
                          <m:ctrlPr>
                            <a:rPr lang="en-US" i="1">
                              <a:effectLst/>
                              <a:latin typeface="Cambria Math" panose="02040503050406030204" pitchFamily="18" charset="0"/>
                              <a:ea typeface="Times New Roman"/>
                              <a:cs typeface="Times New Roman"/>
                            </a:rPr>
                          </m:ctrlPr>
                        </m:dPr>
                        <m:e>
                          <m:func>
                            <m:funcPr>
                              <m:ctrlPr>
                                <a:rPr lang="en-US" i="1">
                                  <a:effectLst/>
                                  <a:latin typeface="Cambria Math" panose="02040503050406030204" pitchFamily="18" charset="0"/>
                                  <a:ea typeface="Times New Roman"/>
                                  <a:cs typeface="Times New Roman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>
                                  <a:effectLst/>
                                  <a:latin typeface="Cambria Math"/>
                                  <a:ea typeface="Times New Roman"/>
                                  <a:cs typeface="Times New Roman"/>
                                </a:rPr>
                                <m:t>ln</m:t>
                              </m:r>
                            </m:fName>
                            <m:e>
                              <m:r>
                                <a:rPr lang="en-US" i="1">
                                  <a:effectLst/>
                                  <a:latin typeface="Cambria Math"/>
                                  <a:ea typeface="Times New Roman"/>
                                  <a:cs typeface="Times New Roman"/>
                                </a:rPr>
                                <m:t>𝑛</m:t>
                              </m:r>
                            </m:e>
                          </m:func>
                          <m:r>
                            <a:rPr lang="en-US" i="1">
                              <a:effectLst/>
                              <a:latin typeface="Cambria Math"/>
                              <a:ea typeface="Times New Roman"/>
                              <a:cs typeface="Times New Roman"/>
                            </a:rPr>
                            <m:t>−</m:t>
                          </m:r>
                          <m:func>
                            <m:funcPr>
                              <m:ctrlPr>
                                <a:rPr lang="en-US" i="1">
                                  <a:effectLst/>
                                  <a:latin typeface="Cambria Math" panose="02040503050406030204" pitchFamily="18" charset="0"/>
                                  <a:ea typeface="Times New Roman"/>
                                  <a:cs typeface="Times New Roman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>
                                  <a:effectLst/>
                                  <a:latin typeface="Cambria Math"/>
                                  <a:ea typeface="Times New Roman"/>
                                  <a:cs typeface="Times New Roman"/>
                                </a:rPr>
                                <m:t>ln</m:t>
                              </m:r>
                            </m:fName>
                            <m:e>
                              <m:d>
                                <m:dPr>
                                  <m:ctrlPr>
                                    <a:rPr lang="en-US" i="1">
                                      <a:effectLst/>
                                      <a:latin typeface="Cambria Math" panose="02040503050406030204" pitchFamily="18" charset="0"/>
                                      <a:ea typeface="Times New Roman"/>
                                      <a:cs typeface="Times New Roman"/>
                                    </a:rPr>
                                  </m:ctrlPr>
                                </m:dPr>
                                <m:e>
                                  <m:r>
                                    <a:rPr lang="en-US" i="1">
                                      <a:effectLst/>
                                      <a:latin typeface="Cambria Math"/>
                                      <a:ea typeface="Times New Roman"/>
                                      <a:cs typeface="Times New Roman"/>
                                    </a:rPr>
                                    <m:t>𝑛</m:t>
                                  </m:r>
                                  <m:r>
                                    <a:rPr lang="en-US" i="1">
                                      <a:effectLst/>
                                      <a:latin typeface="Cambria Math"/>
                                      <a:ea typeface="Times New Roman"/>
                                      <a:cs typeface="Times New Roman"/>
                                    </a:rPr>
                                    <m:t>+</m:t>
                                  </m:r>
                                  <m:r>
                                    <a:rPr lang="en-US" i="1">
                                      <a:effectLst/>
                                      <a:latin typeface="Cambria Math"/>
                                      <a:ea typeface="Times New Roman"/>
                                      <a:cs typeface="Times New Roman"/>
                                    </a:rPr>
                                    <m:t>1</m:t>
                                  </m:r>
                                </m:e>
                              </m:d>
                            </m:e>
                          </m:func>
                        </m:e>
                      </m:d>
                      <m:r>
                        <a:rPr lang="en-US" i="1">
                          <a:effectLst/>
                          <a:latin typeface="Cambria Math"/>
                          <a:ea typeface="Times New Roman"/>
                          <a:cs typeface="Times New Roman"/>
                        </a:rPr>
                        <m:t>=</m:t>
                      </m:r>
                      <m:func>
                        <m:funcPr>
                          <m:ctrlPr>
                            <a:rPr lang="en-US" i="1">
                              <a:effectLst/>
                              <a:latin typeface="Cambria Math" panose="02040503050406030204" pitchFamily="18" charset="0"/>
                              <a:ea typeface="Times New Roman"/>
                              <a:cs typeface="Times New Roman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>
                              <a:effectLst/>
                              <a:latin typeface="Cambria Math"/>
                              <a:ea typeface="Times New Roman"/>
                              <a:cs typeface="Times New Roman"/>
                            </a:rPr>
                            <m:t>ln</m:t>
                          </m:r>
                        </m:fName>
                        <m:e>
                          <m:r>
                            <a:rPr lang="en-US" i="1">
                              <a:effectLst/>
                              <a:latin typeface="Cambria Math"/>
                              <a:ea typeface="Times New Roman"/>
                              <a:cs typeface="Times New Roman"/>
                            </a:rPr>
                            <m:t>1</m:t>
                          </m:r>
                        </m:e>
                      </m:func>
                      <m:r>
                        <a:rPr lang="en-US" i="1">
                          <a:effectLst/>
                          <a:latin typeface="Cambria Math"/>
                          <a:ea typeface="Times New Roman"/>
                          <a:cs typeface="Times New Roman"/>
                        </a:rPr>
                        <m:t>−</m:t>
                      </m:r>
                      <m:func>
                        <m:funcPr>
                          <m:ctrlPr>
                            <a:rPr lang="en-US" i="1">
                              <a:effectLst/>
                              <a:latin typeface="Cambria Math" panose="02040503050406030204" pitchFamily="18" charset="0"/>
                              <a:ea typeface="Times New Roman"/>
                              <a:cs typeface="Times New Roman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>
                              <a:effectLst/>
                              <a:latin typeface="Cambria Math"/>
                              <a:ea typeface="Times New Roman"/>
                              <a:cs typeface="Times New Roman"/>
                            </a:rPr>
                            <m:t>ln</m:t>
                          </m:r>
                        </m:fName>
                        <m:e>
                          <m:d>
                            <m:dPr>
                              <m:ctrlPr>
                                <a:rPr lang="en-US" i="1">
                                  <a:effectLst/>
                                  <a:latin typeface="Cambria Math" panose="02040503050406030204" pitchFamily="18" charset="0"/>
                                  <a:ea typeface="Times New Roman"/>
                                  <a:cs typeface="Times New Roman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effectLst/>
                                  <a:latin typeface="Cambria Math"/>
                                  <a:ea typeface="Times New Roman"/>
                                  <a:cs typeface="Times New Roman"/>
                                </a:rPr>
                                <m:t>𝑛</m:t>
                              </m:r>
                              <m:r>
                                <a:rPr lang="en-US" i="1">
                                  <a:effectLst/>
                                  <a:latin typeface="Cambria Math"/>
                                  <a:ea typeface="Times New Roman"/>
                                  <a:cs typeface="Times New Roman"/>
                                </a:rPr>
                                <m:t>+</m:t>
                              </m:r>
                              <m:r>
                                <a:rPr lang="en-US" i="1">
                                  <a:effectLst/>
                                  <a:latin typeface="Cambria Math"/>
                                  <a:ea typeface="Times New Roman"/>
                                  <a:cs typeface="Times New Roman"/>
                                </a:rPr>
                                <m:t>1</m:t>
                              </m:r>
                            </m:e>
                          </m:d>
                        </m:e>
                      </m:func>
                    </m:oMath>
                  </m:oMathPara>
                </a14:m>
                <a:endParaRPr lang="en-US" sz="1400" dirty="0">
                  <a:effectLst/>
                  <a:latin typeface="Calibri"/>
                  <a:ea typeface="Times New Roman"/>
                  <a:cs typeface="Arial"/>
                </a:endParaRPr>
              </a:p>
              <a:p>
                <a:pPr algn="l" rtl="0">
                  <a:spcAft>
                    <a:spcPts val="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effectLst/>
                              <a:latin typeface="Cambria Math" panose="02040503050406030204" pitchFamily="18" charset="0"/>
                              <a:ea typeface="Times New Roman"/>
                              <a:cs typeface="Times New Roman"/>
                            </a:rPr>
                          </m:ctrlPr>
                        </m:sSubPr>
                        <m:e>
                          <m:r>
                            <a:rPr lang="en-US" i="1">
                              <a:effectLst/>
                              <a:latin typeface="Cambria Math"/>
                              <a:ea typeface="Times New Roman"/>
                              <a:cs typeface="Times New Roman"/>
                            </a:rPr>
                            <m:t>𝑠</m:t>
                          </m:r>
                        </m:e>
                        <m:sub>
                          <m:r>
                            <a:rPr lang="en-US" i="1">
                              <a:effectLst/>
                              <a:latin typeface="Cambria Math"/>
                              <a:ea typeface="Times New Roman"/>
                              <a:cs typeface="Times New Roman"/>
                            </a:rPr>
                            <m:t>𝑛</m:t>
                          </m:r>
                        </m:sub>
                      </m:sSub>
                      <m:r>
                        <a:rPr lang="en-US" i="1">
                          <a:effectLst/>
                          <a:latin typeface="Cambria Math"/>
                          <a:ea typeface="Times New Roman"/>
                          <a:cs typeface="Times New Roman"/>
                        </a:rPr>
                        <m:t>=−</m:t>
                      </m:r>
                      <m:func>
                        <m:funcPr>
                          <m:ctrlPr>
                            <a:rPr lang="en-US" i="1">
                              <a:effectLst/>
                              <a:latin typeface="Cambria Math" panose="02040503050406030204" pitchFamily="18" charset="0"/>
                              <a:ea typeface="Times New Roman"/>
                              <a:cs typeface="Times New Roman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>
                              <a:effectLst/>
                              <a:latin typeface="Cambria Math"/>
                              <a:ea typeface="Times New Roman"/>
                              <a:cs typeface="Times New Roman"/>
                            </a:rPr>
                            <m:t>ln</m:t>
                          </m:r>
                        </m:fName>
                        <m:e>
                          <m:r>
                            <a:rPr lang="en-US" i="1">
                              <a:effectLst/>
                              <a:latin typeface="Cambria Math"/>
                              <a:ea typeface="Times New Roman"/>
                              <a:cs typeface="Times New Roman"/>
                            </a:rPr>
                            <m:t>(</m:t>
                          </m:r>
                          <m:r>
                            <a:rPr lang="en-US" i="1">
                              <a:effectLst/>
                              <a:latin typeface="Cambria Math"/>
                              <a:ea typeface="Times New Roman"/>
                              <a:cs typeface="Times New Roman"/>
                            </a:rPr>
                            <m:t>𝑛</m:t>
                          </m:r>
                          <m:r>
                            <a:rPr lang="en-US" i="1">
                              <a:effectLst/>
                              <a:latin typeface="Cambria Math"/>
                              <a:ea typeface="Times New Roman"/>
                              <a:cs typeface="Times New Roman"/>
                            </a:rPr>
                            <m:t>+</m:t>
                          </m:r>
                          <m:r>
                            <a:rPr lang="en-US" i="1">
                              <a:effectLst/>
                              <a:latin typeface="Cambria Math"/>
                              <a:ea typeface="Times New Roman"/>
                              <a:cs typeface="Times New Roman"/>
                            </a:rPr>
                            <m:t>1</m:t>
                          </m:r>
                          <m:r>
                            <a:rPr lang="en-US" i="1">
                              <a:effectLst/>
                              <a:latin typeface="Cambria Math"/>
                              <a:ea typeface="Times New Roman"/>
                              <a:cs typeface="Times New Roman"/>
                            </a:rPr>
                            <m:t>)</m:t>
                          </m:r>
                        </m:e>
                      </m:func>
                    </m:oMath>
                  </m:oMathPara>
                </a14:m>
                <a:endParaRPr lang="en-US" sz="1400" dirty="0">
                  <a:effectLst/>
                  <a:latin typeface="Calibri"/>
                  <a:ea typeface="Times New Roman"/>
                  <a:cs typeface="Arial"/>
                </a:endParaRPr>
              </a:p>
              <a:p>
                <a:pPr algn="l" rtl="0">
                  <a:spcAft>
                    <a:spcPts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limLow>
                        <m:limLowPr>
                          <m:ctrlPr>
                            <a:rPr lang="en-US" i="1">
                              <a:effectLst/>
                              <a:latin typeface="Cambria Math" panose="02040503050406030204" pitchFamily="18" charset="0"/>
                              <a:ea typeface="Times New Roman"/>
                              <a:cs typeface="Arial"/>
                            </a:rPr>
                          </m:ctrlPr>
                        </m:limLowPr>
                        <m:e>
                          <m:r>
                            <m:rPr>
                              <m:sty m:val="p"/>
                            </m:rPr>
                            <a:rPr lang="en-US">
                              <a:effectLst/>
                              <a:latin typeface="Cambria Math"/>
                              <a:ea typeface="Times New Roman"/>
                              <a:cs typeface="Times New Roman"/>
                            </a:rPr>
                            <m:t>Lim</m:t>
                          </m:r>
                        </m:e>
                        <m:lim>
                          <m:r>
                            <a:rPr lang="en-US" i="1">
                              <a:effectLst/>
                              <a:latin typeface="Cambria Math"/>
                              <a:ea typeface="Times New Roman"/>
                              <a:cs typeface="Times New Roman"/>
                            </a:rPr>
                            <m:t>𝑛</m:t>
                          </m:r>
                          <m:r>
                            <a:rPr lang="en-US" i="1">
                              <a:effectLst/>
                              <a:latin typeface="Cambria Math"/>
                              <a:ea typeface="Times New Roman"/>
                              <a:cs typeface="Times New Roman"/>
                            </a:rPr>
                            <m:t>→∞</m:t>
                          </m:r>
                        </m:lim>
                      </m:limLow>
                      <m:sSub>
                        <m:sSubPr>
                          <m:ctrlPr>
                            <a:rPr lang="en-US" i="1">
                              <a:effectLst/>
                              <a:latin typeface="Cambria Math" panose="02040503050406030204" pitchFamily="18" charset="0"/>
                              <a:ea typeface="Times New Roman"/>
                              <a:cs typeface="Arial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>
                              <a:effectLst/>
                              <a:latin typeface="Cambria Math"/>
                              <a:ea typeface="Times New Roman"/>
                              <a:cs typeface="Arial"/>
                            </a:rPr>
                            <m:t>s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>
                              <a:effectLst/>
                              <a:latin typeface="Cambria Math"/>
                              <a:ea typeface="Times New Roman"/>
                              <a:cs typeface="Arial"/>
                            </a:rPr>
                            <m:t>n</m:t>
                          </m:r>
                        </m:sub>
                      </m:sSub>
                      <m:r>
                        <a:rPr lang="en-US" i="1">
                          <a:effectLst/>
                          <a:latin typeface="Cambria Math"/>
                          <a:ea typeface="Times New Roman"/>
                          <a:cs typeface="Times New Roman"/>
                        </a:rPr>
                        <m:t>=</m:t>
                      </m:r>
                      <m:limLow>
                        <m:limLowPr>
                          <m:ctrlPr>
                            <a:rPr lang="en-US" i="1">
                              <a:effectLst/>
                              <a:latin typeface="Cambria Math" panose="02040503050406030204" pitchFamily="18" charset="0"/>
                              <a:ea typeface="Times New Roman"/>
                              <a:cs typeface="Arial"/>
                            </a:rPr>
                          </m:ctrlPr>
                        </m:limLowPr>
                        <m:e>
                          <m:r>
                            <m:rPr>
                              <m:sty m:val="p"/>
                            </m:rPr>
                            <a:rPr lang="en-US">
                              <a:effectLst/>
                              <a:latin typeface="Cambria Math"/>
                              <a:ea typeface="Times New Roman"/>
                              <a:cs typeface="Times New Roman"/>
                            </a:rPr>
                            <m:t>Lim</m:t>
                          </m:r>
                        </m:e>
                        <m:lim>
                          <m:r>
                            <a:rPr lang="en-US" i="1">
                              <a:effectLst/>
                              <a:latin typeface="Cambria Math"/>
                              <a:ea typeface="Times New Roman"/>
                              <a:cs typeface="Times New Roman"/>
                            </a:rPr>
                            <m:t>𝑛</m:t>
                          </m:r>
                          <m:r>
                            <a:rPr lang="en-US" i="1">
                              <a:effectLst/>
                              <a:latin typeface="Cambria Math"/>
                              <a:ea typeface="Times New Roman"/>
                              <a:cs typeface="Times New Roman"/>
                            </a:rPr>
                            <m:t>→∞</m:t>
                          </m:r>
                        </m:lim>
                      </m:limLow>
                      <m:r>
                        <a:rPr lang="en-US" i="1">
                          <a:effectLst/>
                          <a:latin typeface="Cambria Math"/>
                          <a:ea typeface="Times New Roman"/>
                          <a:cs typeface="Times New Roman"/>
                        </a:rPr>
                        <m:t>−</m:t>
                      </m:r>
                      <m:func>
                        <m:funcPr>
                          <m:ctrlPr>
                            <a:rPr lang="en-US" i="1">
                              <a:effectLst/>
                              <a:latin typeface="Cambria Math" panose="02040503050406030204" pitchFamily="18" charset="0"/>
                              <a:ea typeface="Times New Roman"/>
                              <a:cs typeface="Times New Roman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>
                              <a:effectLst/>
                              <a:latin typeface="Cambria Math"/>
                              <a:ea typeface="Times New Roman"/>
                              <a:cs typeface="Times New Roman"/>
                            </a:rPr>
                            <m:t>ln</m:t>
                          </m:r>
                        </m:fName>
                        <m:e>
                          <m:d>
                            <m:dPr>
                              <m:ctrlPr>
                                <a:rPr lang="en-US" i="1">
                                  <a:effectLst/>
                                  <a:latin typeface="Cambria Math" panose="02040503050406030204" pitchFamily="18" charset="0"/>
                                  <a:ea typeface="Times New Roman"/>
                                  <a:cs typeface="Times New Roman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effectLst/>
                                  <a:latin typeface="Cambria Math"/>
                                  <a:ea typeface="Times New Roman"/>
                                  <a:cs typeface="Times New Roman"/>
                                </a:rPr>
                                <m:t>𝑛</m:t>
                              </m:r>
                              <m:r>
                                <a:rPr lang="en-US" i="1">
                                  <a:effectLst/>
                                  <a:latin typeface="Cambria Math"/>
                                  <a:ea typeface="Times New Roman"/>
                                  <a:cs typeface="Times New Roman"/>
                                </a:rPr>
                                <m:t>+</m:t>
                              </m:r>
                              <m:r>
                                <a:rPr lang="en-US" i="1">
                                  <a:effectLst/>
                                  <a:latin typeface="Cambria Math"/>
                                  <a:ea typeface="Times New Roman"/>
                                  <a:cs typeface="Times New Roman"/>
                                </a:rPr>
                                <m:t>1</m:t>
                              </m:r>
                            </m:e>
                          </m:d>
                        </m:e>
                      </m:func>
                      <m:r>
                        <a:rPr lang="en-US" i="1">
                          <a:effectLst/>
                          <a:latin typeface="Cambria Math"/>
                          <a:ea typeface="Times New Roman"/>
                          <a:cs typeface="Times New Roman"/>
                        </a:rPr>
                        <m:t>=−∞</m:t>
                      </m:r>
                    </m:oMath>
                  </m:oMathPara>
                </a14:m>
                <a:endParaRPr lang="en-US" sz="1400" dirty="0">
                  <a:effectLst/>
                  <a:latin typeface="Calibri"/>
                  <a:ea typeface="Times New Roman"/>
                  <a:cs typeface="Arial"/>
                </a:endParaRPr>
              </a:p>
              <a:p>
                <a:pPr>
                  <a:spcAft>
                    <a:spcPts val="0"/>
                  </a:spcAft>
                </a:pPr>
                <a:r>
                  <a:rPr lang="ar-IQ" dirty="0">
                    <a:effectLst/>
                    <a:latin typeface="Calibri"/>
                    <a:ea typeface="Times New Roman"/>
                    <a:cs typeface="Times New Roman"/>
                  </a:rPr>
                  <a:t>المتسلسلة متباعدة وليس لها مجموع</a:t>
                </a:r>
                <a:endParaRPr lang="en-US" sz="1400" dirty="0">
                  <a:effectLst/>
                  <a:latin typeface="Calibri"/>
                  <a:ea typeface="Times New Roman"/>
                  <a:cs typeface="Arial"/>
                </a:endParaRPr>
              </a:p>
              <a:p>
                <a:pPr algn="l" rtl="0">
                  <a:spcAft>
                    <a:spcPts val="0"/>
                  </a:spcAft>
                </a:pPr>
                <a:r>
                  <a:rPr lang="en-US" dirty="0">
                    <a:effectLst/>
                    <a:latin typeface="Times New Roman"/>
                    <a:ea typeface="Times New Roman"/>
                    <a:cs typeface="Arial"/>
                  </a:rPr>
                  <a:t>(2) prove that </a:t>
                </a:r>
                <a14:m>
                  <m:oMath xmlns:m="http://schemas.openxmlformats.org/officeDocument/2006/math">
                    <m:r>
                      <a:rPr lang="en-US" i="1">
                        <a:effectLst/>
                        <a:latin typeface="Cambria Math"/>
                        <a:ea typeface="Times New Roman"/>
                        <a:cs typeface="Times New Roman"/>
                      </a:rPr>
                      <m:t>0</m:t>
                    </m:r>
                    <m:r>
                      <a:rPr lang="en-US" i="1">
                        <a:effectLst/>
                        <a:latin typeface="Cambria Math"/>
                        <a:ea typeface="Times New Roman"/>
                        <a:cs typeface="Times New Roman"/>
                      </a:rPr>
                      <m:t>.</m:t>
                    </m:r>
                    <m:r>
                      <a:rPr lang="en-US" i="1">
                        <a:effectLst/>
                        <a:latin typeface="Cambria Math"/>
                        <a:ea typeface="Times New Roman"/>
                        <a:cs typeface="Times New Roman"/>
                      </a:rPr>
                      <m:t>4444</m:t>
                    </m:r>
                    <m:r>
                      <a:rPr lang="en-US" i="1">
                        <a:effectLst/>
                        <a:latin typeface="Cambria Math"/>
                        <a:ea typeface="Times New Roman"/>
                        <a:cs typeface="Times New Roman"/>
                      </a:rPr>
                      <m:t>……=</m:t>
                    </m:r>
                    <m:f>
                      <m:fPr>
                        <m:ctrlPr>
                          <a:rPr lang="en-US" i="1">
                            <a:effectLst/>
                            <a:latin typeface="Cambria Math" panose="02040503050406030204" pitchFamily="18" charset="0"/>
                            <a:ea typeface="Times New Roman"/>
                            <a:cs typeface="Times New Roman"/>
                          </a:rPr>
                        </m:ctrlPr>
                      </m:fPr>
                      <m:num>
                        <m:r>
                          <a:rPr lang="en-US" i="1"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  <m:t>4</m:t>
                        </m:r>
                      </m:num>
                      <m:den>
                        <m:r>
                          <a:rPr lang="en-US" i="1"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  <m:t>9</m:t>
                        </m:r>
                      </m:den>
                    </m:f>
                  </m:oMath>
                </a14:m>
                <a:endParaRPr lang="en-US" sz="1400" dirty="0">
                  <a:effectLst/>
                  <a:latin typeface="Calibri"/>
                  <a:ea typeface="Times New Roman"/>
                  <a:cs typeface="Arial"/>
                </a:endParaRPr>
              </a:p>
              <a:p>
                <a:pPr algn="l" rtl="0">
                  <a:spcAft>
                    <a:spcPts val="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i="1">
                          <a:effectLst/>
                          <a:latin typeface="Cambria Math"/>
                          <a:ea typeface="Times New Roman"/>
                          <a:cs typeface="Times New Roman"/>
                        </a:rPr>
                        <m:t>0</m:t>
                      </m:r>
                      <m:r>
                        <a:rPr lang="en-US" i="1">
                          <a:effectLst/>
                          <a:latin typeface="Cambria Math"/>
                          <a:ea typeface="Times New Roman"/>
                          <a:cs typeface="Times New Roman"/>
                        </a:rPr>
                        <m:t>.</m:t>
                      </m:r>
                      <m:r>
                        <a:rPr lang="en-US" i="1">
                          <a:effectLst/>
                          <a:latin typeface="Cambria Math"/>
                          <a:ea typeface="Times New Roman"/>
                          <a:cs typeface="Times New Roman"/>
                        </a:rPr>
                        <m:t>4444</m:t>
                      </m:r>
                      <m:r>
                        <a:rPr lang="en-US" i="1">
                          <a:effectLst/>
                          <a:latin typeface="Cambria Math"/>
                          <a:ea typeface="Times New Roman"/>
                          <a:cs typeface="Times New Roman"/>
                        </a:rPr>
                        <m:t>……=</m:t>
                      </m:r>
                      <m:f>
                        <m:fPr>
                          <m:ctrlPr>
                            <a:rPr lang="en-US" i="1">
                              <a:effectLst/>
                              <a:latin typeface="Cambria Math" panose="02040503050406030204" pitchFamily="18" charset="0"/>
                              <a:ea typeface="Times New Roman"/>
                              <a:cs typeface="Times New Roman"/>
                            </a:rPr>
                          </m:ctrlPr>
                        </m:fPr>
                        <m:num>
                          <m:r>
                            <a:rPr lang="en-US" i="1">
                              <a:effectLst/>
                              <a:latin typeface="Cambria Math"/>
                              <a:ea typeface="Times New Roman"/>
                              <a:cs typeface="Times New Roman"/>
                            </a:rPr>
                            <m:t>4</m:t>
                          </m:r>
                        </m:num>
                        <m:den>
                          <m:r>
                            <a:rPr lang="en-US" i="1">
                              <a:effectLst/>
                              <a:latin typeface="Cambria Math"/>
                              <a:ea typeface="Times New Roman"/>
                              <a:cs typeface="Times New Roman"/>
                            </a:rPr>
                            <m:t>10</m:t>
                          </m:r>
                        </m:den>
                      </m:f>
                      <m:r>
                        <a:rPr lang="en-US" i="1">
                          <a:effectLst/>
                          <a:latin typeface="Cambria Math"/>
                          <a:ea typeface="Times New Roman"/>
                          <a:cs typeface="Times New Roman"/>
                        </a:rPr>
                        <m:t>+</m:t>
                      </m:r>
                      <m:f>
                        <m:fPr>
                          <m:ctrlPr>
                            <a:rPr lang="en-US" i="1">
                              <a:effectLst/>
                              <a:latin typeface="Cambria Math" panose="02040503050406030204" pitchFamily="18" charset="0"/>
                              <a:ea typeface="Times New Roman"/>
                              <a:cs typeface="Times New Roman"/>
                            </a:rPr>
                          </m:ctrlPr>
                        </m:fPr>
                        <m:num>
                          <m:r>
                            <a:rPr lang="en-US" i="1">
                              <a:effectLst/>
                              <a:latin typeface="Cambria Math"/>
                              <a:ea typeface="Times New Roman"/>
                              <a:cs typeface="Times New Roman"/>
                            </a:rPr>
                            <m:t>4</m:t>
                          </m:r>
                        </m:num>
                        <m:den>
                          <m:r>
                            <a:rPr lang="en-US" i="1">
                              <a:effectLst/>
                              <a:latin typeface="Cambria Math"/>
                              <a:ea typeface="Times New Roman"/>
                              <a:cs typeface="Times New Roman"/>
                            </a:rPr>
                            <m:t>100</m:t>
                          </m:r>
                        </m:den>
                      </m:f>
                      <m:r>
                        <a:rPr lang="en-US" i="1">
                          <a:effectLst/>
                          <a:latin typeface="Cambria Math"/>
                          <a:ea typeface="Times New Roman"/>
                          <a:cs typeface="Times New Roman"/>
                        </a:rPr>
                        <m:t>+</m:t>
                      </m:r>
                      <m:f>
                        <m:fPr>
                          <m:ctrlPr>
                            <a:rPr lang="en-US" i="1">
                              <a:effectLst/>
                              <a:latin typeface="Cambria Math" panose="02040503050406030204" pitchFamily="18" charset="0"/>
                              <a:ea typeface="Times New Roman"/>
                              <a:cs typeface="Times New Roman"/>
                            </a:rPr>
                          </m:ctrlPr>
                        </m:fPr>
                        <m:num>
                          <m:r>
                            <a:rPr lang="en-US" i="1">
                              <a:effectLst/>
                              <a:latin typeface="Cambria Math"/>
                              <a:ea typeface="Times New Roman"/>
                              <a:cs typeface="Times New Roman"/>
                            </a:rPr>
                            <m:t>4</m:t>
                          </m:r>
                        </m:num>
                        <m:den>
                          <m:r>
                            <a:rPr lang="en-US" i="1">
                              <a:effectLst/>
                              <a:latin typeface="Cambria Math"/>
                              <a:ea typeface="Times New Roman"/>
                              <a:cs typeface="Times New Roman"/>
                            </a:rPr>
                            <m:t>1000</m:t>
                          </m:r>
                        </m:den>
                      </m:f>
                      <m:r>
                        <a:rPr lang="en-US" i="1">
                          <a:effectLst/>
                          <a:latin typeface="Cambria Math"/>
                          <a:ea typeface="Times New Roman"/>
                          <a:cs typeface="Times New Roman"/>
                        </a:rPr>
                        <m:t>+</m:t>
                      </m:r>
                      <m:f>
                        <m:fPr>
                          <m:ctrlPr>
                            <a:rPr lang="en-US" i="1">
                              <a:effectLst/>
                              <a:latin typeface="Cambria Math" panose="02040503050406030204" pitchFamily="18" charset="0"/>
                              <a:ea typeface="Times New Roman"/>
                              <a:cs typeface="Times New Roman"/>
                            </a:rPr>
                          </m:ctrlPr>
                        </m:fPr>
                        <m:num>
                          <m:r>
                            <a:rPr lang="en-US" i="1">
                              <a:effectLst/>
                              <a:latin typeface="Cambria Math"/>
                              <a:ea typeface="Times New Roman"/>
                              <a:cs typeface="Times New Roman"/>
                            </a:rPr>
                            <m:t>4</m:t>
                          </m:r>
                        </m:num>
                        <m:den>
                          <m:r>
                            <a:rPr lang="en-US" i="1">
                              <a:effectLst/>
                              <a:latin typeface="Cambria Math"/>
                              <a:ea typeface="Times New Roman"/>
                              <a:cs typeface="Times New Roman"/>
                            </a:rPr>
                            <m:t>10000</m:t>
                          </m:r>
                        </m:den>
                      </m:f>
                      <m:r>
                        <a:rPr lang="en-US" i="1">
                          <a:effectLst/>
                          <a:latin typeface="Cambria Math"/>
                          <a:ea typeface="Times New Roman"/>
                          <a:cs typeface="Times New Roman"/>
                        </a:rPr>
                        <m:t>+…</m:t>
                      </m:r>
                    </m:oMath>
                  </m:oMathPara>
                </a14:m>
                <a:endParaRPr lang="en-US" sz="1400" dirty="0">
                  <a:effectLst/>
                  <a:latin typeface="Calibri"/>
                  <a:ea typeface="Times New Roman"/>
                  <a:cs typeface="Arial"/>
                </a:endParaRPr>
              </a:p>
              <a:p>
                <a:pPr algn="l" rtl="0">
                  <a:spcAft>
                    <a:spcPts val="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i="1">
                          <a:effectLst/>
                          <a:latin typeface="Cambria Math"/>
                          <a:ea typeface="Times New Roman"/>
                          <a:cs typeface="Times New Roman"/>
                        </a:rPr>
                        <m:t>=</m:t>
                      </m:r>
                      <m:r>
                        <a:rPr lang="en-US" i="1">
                          <a:effectLst/>
                          <a:latin typeface="Cambria Math"/>
                          <a:ea typeface="Times New Roman"/>
                          <a:cs typeface="Times New Roman"/>
                        </a:rPr>
                        <m:t>0</m:t>
                      </m:r>
                      <m:r>
                        <a:rPr lang="en-US" i="1">
                          <a:effectLst/>
                          <a:latin typeface="Cambria Math"/>
                          <a:ea typeface="Times New Roman"/>
                          <a:cs typeface="Times New Roman"/>
                        </a:rPr>
                        <m:t>.</m:t>
                      </m:r>
                      <m:r>
                        <a:rPr lang="en-US" i="1">
                          <a:effectLst/>
                          <a:latin typeface="Cambria Math"/>
                          <a:ea typeface="Times New Roman"/>
                          <a:cs typeface="Times New Roman"/>
                        </a:rPr>
                        <m:t>4</m:t>
                      </m:r>
                      <m:r>
                        <a:rPr lang="en-US" i="1">
                          <a:effectLst/>
                          <a:latin typeface="Cambria Math"/>
                          <a:ea typeface="Times New Roman"/>
                          <a:cs typeface="Times New Roman"/>
                        </a:rPr>
                        <m:t>+</m:t>
                      </m:r>
                      <m:r>
                        <a:rPr lang="en-US" i="1">
                          <a:effectLst/>
                          <a:latin typeface="Cambria Math"/>
                          <a:ea typeface="Times New Roman"/>
                          <a:cs typeface="Times New Roman"/>
                        </a:rPr>
                        <m:t>0</m:t>
                      </m:r>
                      <m:r>
                        <a:rPr lang="en-US" i="1">
                          <a:effectLst/>
                          <a:latin typeface="Cambria Math"/>
                          <a:ea typeface="Times New Roman"/>
                          <a:cs typeface="Times New Roman"/>
                        </a:rPr>
                        <m:t>.</m:t>
                      </m:r>
                      <m:r>
                        <a:rPr lang="en-US" i="1">
                          <a:effectLst/>
                          <a:latin typeface="Cambria Math"/>
                          <a:ea typeface="Times New Roman"/>
                          <a:cs typeface="Times New Roman"/>
                        </a:rPr>
                        <m:t>04</m:t>
                      </m:r>
                      <m:r>
                        <a:rPr lang="en-US" i="1">
                          <a:effectLst/>
                          <a:latin typeface="Cambria Math"/>
                          <a:ea typeface="Times New Roman"/>
                          <a:cs typeface="Times New Roman"/>
                        </a:rPr>
                        <m:t>+</m:t>
                      </m:r>
                      <m:r>
                        <a:rPr lang="en-US" i="1">
                          <a:effectLst/>
                          <a:latin typeface="Cambria Math"/>
                          <a:ea typeface="Times New Roman"/>
                          <a:cs typeface="Times New Roman"/>
                        </a:rPr>
                        <m:t>0</m:t>
                      </m:r>
                      <m:r>
                        <a:rPr lang="en-US" i="1">
                          <a:effectLst/>
                          <a:latin typeface="Cambria Math"/>
                          <a:ea typeface="Times New Roman"/>
                          <a:cs typeface="Times New Roman"/>
                        </a:rPr>
                        <m:t>.</m:t>
                      </m:r>
                      <m:r>
                        <a:rPr lang="en-US" i="1">
                          <a:effectLst/>
                          <a:latin typeface="Cambria Math"/>
                          <a:ea typeface="Times New Roman"/>
                          <a:cs typeface="Times New Roman"/>
                        </a:rPr>
                        <m:t>004</m:t>
                      </m:r>
                      <m:r>
                        <a:rPr lang="en-US" i="1">
                          <a:effectLst/>
                          <a:latin typeface="Cambria Math"/>
                          <a:ea typeface="Times New Roman"/>
                          <a:cs typeface="Times New Roman"/>
                        </a:rPr>
                        <m:t>+</m:t>
                      </m:r>
                      <m:r>
                        <a:rPr lang="en-US" i="1">
                          <a:effectLst/>
                          <a:latin typeface="Cambria Math"/>
                          <a:ea typeface="Times New Roman"/>
                          <a:cs typeface="Times New Roman"/>
                        </a:rPr>
                        <m:t>0</m:t>
                      </m:r>
                      <m:r>
                        <a:rPr lang="en-US" i="1">
                          <a:effectLst/>
                          <a:latin typeface="Cambria Math"/>
                          <a:ea typeface="Times New Roman"/>
                          <a:cs typeface="Times New Roman"/>
                        </a:rPr>
                        <m:t>.</m:t>
                      </m:r>
                      <m:r>
                        <a:rPr lang="en-US" i="1">
                          <a:effectLst/>
                          <a:latin typeface="Cambria Math"/>
                          <a:ea typeface="Times New Roman"/>
                          <a:cs typeface="Times New Roman"/>
                        </a:rPr>
                        <m:t>0004</m:t>
                      </m:r>
                      <m:r>
                        <a:rPr lang="en-US" i="1">
                          <a:effectLst/>
                          <a:latin typeface="Cambria Math"/>
                          <a:ea typeface="Times New Roman"/>
                          <a:cs typeface="Times New Roman"/>
                        </a:rPr>
                        <m:t>+…</m:t>
                      </m:r>
                    </m:oMath>
                  </m:oMathPara>
                </a14:m>
                <a:endParaRPr lang="en-US" sz="1400" dirty="0">
                  <a:effectLst/>
                  <a:latin typeface="Calibri"/>
                  <a:ea typeface="Times New Roman"/>
                  <a:cs typeface="Arial"/>
                </a:endParaRPr>
              </a:p>
              <a:p>
                <a:pPr algn="l" rtl="0">
                  <a:spcAft>
                    <a:spcPts val="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effectLst/>
                              <a:latin typeface="Cambria Math" panose="02040503050406030204" pitchFamily="18" charset="0"/>
                              <a:ea typeface="Times New Roman"/>
                              <a:cs typeface="Times New Roman"/>
                            </a:rPr>
                          </m:ctrlPr>
                        </m:sSubPr>
                        <m:e>
                          <m:r>
                            <a:rPr lang="en-US" i="1">
                              <a:effectLst/>
                              <a:latin typeface="Cambria Math"/>
                              <a:ea typeface="Times New Roman"/>
                              <a:cs typeface="Times New Roman"/>
                            </a:rPr>
                            <m:t>𝑠</m:t>
                          </m:r>
                        </m:e>
                        <m:sub>
                          <m:r>
                            <a:rPr lang="en-US" i="1">
                              <a:effectLst/>
                              <a:latin typeface="Cambria Math"/>
                              <a:ea typeface="Times New Roman"/>
                              <a:cs typeface="Times New Roman"/>
                            </a:rPr>
                            <m:t>𝑛</m:t>
                          </m:r>
                        </m:sub>
                      </m:sSub>
                      <m:r>
                        <a:rPr lang="en-US" i="1">
                          <a:effectLst/>
                          <a:latin typeface="Cambria Math"/>
                          <a:ea typeface="Times New Roman"/>
                          <a:cs typeface="Times New Roman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effectLst/>
                              <a:latin typeface="Cambria Math" panose="02040503050406030204" pitchFamily="18" charset="0"/>
                              <a:ea typeface="Times New Roman"/>
                              <a:cs typeface="Times New Roman"/>
                            </a:rPr>
                          </m:ctrlPr>
                        </m:fPr>
                        <m:num>
                          <m:r>
                            <a:rPr lang="en-US" i="1">
                              <a:effectLst/>
                              <a:latin typeface="Cambria Math"/>
                              <a:ea typeface="Times New Roman"/>
                              <a:cs typeface="Times New Roman"/>
                            </a:rPr>
                            <m:t>4</m:t>
                          </m:r>
                        </m:num>
                        <m:den>
                          <m:r>
                            <a:rPr lang="en-US" i="1">
                              <a:effectLst/>
                              <a:latin typeface="Cambria Math"/>
                              <a:ea typeface="Times New Roman"/>
                              <a:cs typeface="Times New Roman"/>
                            </a:rPr>
                            <m:t>10</m:t>
                          </m:r>
                        </m:den>
                      </m:f>
                      <m:r>
                        <a:rPr lang="en-US" i="1">
                          <a:effectLst/>
                          <a:latin typeface="Cambria Math"/>
                          <a:ea typeface="Times New Roman"/>
                          <a:cs typeface="Times New Roman"/>
                        </a:rPr>
                        <m:t>+</m:t>
                      </m:r>
                      <m:f>
                        <m:fPr>
                          <m:ctrlPr>
                            <a:rPr lang="en-US" i="1">
                              <a:effectLst/>
                              <a:latin typeface="Cambria Math" panose="02040503050406030204" pitchFamily="18" charset="0"/>
                              <a:ea typeface="Times New Roman"/>
                              <a:cs typeface="Times New Roman"/>
                            </a:rPr>
                          </m:ctrlPr>
                        </m:fPr>
                        <m:num>
                          <m:r>
                            <a:rPr lang="en-US" i="1">
                              <a:effectLst/>
                              <a:latin typeface="Cambria Math"/>
                              <a:ea typeface="Times New Roman"/>
                              <a:cs typeface="Times New Roman"/>
                            </a:rPr>
                            <m:t>4</m:t>
                          </m:r>
                        </m:num>
                        <m:den>
                          <m:sSup>
                            <m:sSupPr>
                              <m:ctrlPr>
                                <a:rPr lang="en-US" i="1">
                                  <a:effectLst/>
                                  <a:latin typeface="Cambria Math" panose="02040503050406030204" pitchFamily="18" charset="0"/>
                                  <a:ea typeface="Times New Roman"/>
                                  <a:cs typeface="Times New Roman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effectLst/>
                                  <a:latin typeface="Cambria Math"/>
                                  <a:ea typeface="Times New Roman"/>
                                  <a:cs typeface="Times New Roman"/>
                                </a:rPr>
                                <m:t>10</m:t>
                              </m:r>
                            </m:e>
                            <m:sup>
                              <m:r>
                                <a:rPr lang="en-US" i="1">
                                  <a:effectLst/>
                                  <a:latin typeface="Cambria Math"/>
                                  <a:ea typeface="Times New Roman"/>
                                  <a:cs typeface="Times New Roman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en-US" i="1">
                          <a:effectLst/>
                          <a:latin typeface="Cambria Math"/>
                          <a:ea typeface="Times New Roman"/>
                          <a:cs typeface="Times New Roman"/>
                        </a:rPr>
                        <m:t>+</m:t>
                      </m:r>
                      <m:f>
                        <m:fPr>
                          <m:ctrlPr>
                            <a:rPr lang="en-US" i="1">
                              <a:effectLst/>
                              <a:latin typeface="Cambria Math" panose="02040503050406030204" pitchFamily="18" charset="0"/>
                              <a:ea typeface="Times New Roman"/>
                              <a:cs typeface="Times New Roman"/>
                            </a:rPr>
                          </m:ctrlPr>
                        </m:fPr>
                        <m:num>
                          <m:r>
                            <a:rPr lang="en-US" i="1">
                              <a:effectLst/>
                              <a:latin typeface="Cambria Math"/>
                              <a:ea typeface="Times New Roman"/>
                              <a:cs typeface="Times New Roman"/>
                            </a:rPr>
                            <m:t>4</m:t>
                          </m:r>
                        </m:num>
                        <m:den>
                          <m:sSup>
                            <m:sSupPr>
                              <m:ctrlPr>
                                <a:rPr lang="en-US" i="1">
                                  <a:effectLst/>
                                  <a:latin typeface="Cambria Math" panose="02040503050406030204" pitchFamily="18" charset="0"/>
                                  <a:ea typeface="Times New Roman"/>
                                  <a:cs typeface="Times New Roman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effectLst/>
                                  <a:latin typeface="Cambria Math"/>
                                  <a:ea typeface="Times New Roman"/>
                                  <a:cs typeface="Times New Roman"/>
                                </a:rPr>
                                <m:t>10</m:t>
                              </m:r>
                            </m:e>
                            <m:sup>
                              <m:r>
                                <a:rPr lang="en-US" i="1">
                                  <a:effectLst/>
                                  <a:latin typeface="Cambria Math"/>
                                  <a:ea typeface="Times New Roman"/>
                                  <a:cs typeface="Times New Roman"/>
                                </a:rPr>
                                <m:t>3</m:t>
                              </m:r>
                            </m:sup>
                          </m:sSup>
                        </m:den>
                      </m:f>
                      <m:r>
                        <a:rPr lang="en-US" i="1">
                          <a:effectLst/>
                          <a:latin typeface="Cambria Math"/>
                          <a:ea typeface="Times New Roman"/>
                          <a:cs typeface="Times New Roman"/>
                        </a:rPr>
                        <m:t>+</m:t>
                      </m:r>
                      <m:f>
                        <m:fPr>
                          <m:ctrlPr>
                            <a:rPr lang="en-US" i="1">
                              <a:effectLst/>
                              <a:latin typeface="Cambria Math" panose="02040503050406030204" pitchFamily="18" charset="0"/>
                              <a:ea typeface="Times New Roman"/>
                              <a:cs typeface="Times New Roman"/>
                            </a:rPr>
                          </m:ctrlPr>
                        </m:fPr>
                        <m:num>
                          <m:r>
                            <a:rPr lang="en-US" i="1">
                              <a:effectLst/>
                              <a:latin typeface="Cambria Math"/>
                              <a:ea typeface="Times New Roman"/>
                              <a:cs typeface="Times New Roman"/>
                            </a:rPr>
                            <m:t>4</m:t>
                          </m:r>
                        </m:num>
                        <m:den>
                          <m:sSup>
                            <m:sSupPr>
                              <m:ctrlPr>
                                <a:rPr lang="en-US" i="1">
                                  <a:effectLst/>
                                  <a:latin typeface="Cambria Math" panose="02040503050406030204" pitchFamily="18" charset="0"/>
                                  <a:ea typeface="Times New Roman"/>
                                  <a:cs typeface="Times New Roman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effectLst/>
                                  <a:latin typeface="Cambria Math"/>
                                  <a:ea typeface="Times New Roman"/>
                                  <a:cs typeface="Times New Roman"/>
                                </a:rPr>
                                <m:t>10</m:t>
                              </m:r>
                            </m:e>
                            <m:sup>
                              <m:r>
                                <a:rPr lang="en-US" i="1">
                                  <a:effectLst/>
                                  <a:latin typeface="Cambria Math"/>
                                  <a:ea typeface="Times New Roman"/>
                                  <a:cs typeface="Times New Roman"/>
                                </a:rPr>
                                <m:t>4</m:t>
                              </m:r>
                            </m:sup>
                          </m:sSup>
                        </m:den>
                      </m:f>
                      <m:r>
                        <a:rPr lang="en-US" i="1">
                          <a:effectLst/>
                          <a:latin typeface="Cambria Math"/>
                          <a:ea typeface="Times New Roman"/>
                          <a:cs typeface="Times New Roman"/>
                        </a:rPr>
                        <m:t>+…+</m:t>
                      </m:r>
                      <m:f>
                        <m:fPr>
                          <m:ctrlPr>
                            <a:rPr lang="en-US" i="1">
                              <a:effectLst/>
                              <a:latin typeface="Cambria Math" panose="02040503050406030204" pitchFamily="18" charset="0"/>
                              <a:ea typeface="Times New Roman"/>
                              <a:cs typeface="Times New Roman"/>
                            </a:rPr>
                          </m:ctrlPr>
                        </m:fPr>
                        <m:num>
                          <m:r>
                            <a:rPr lang="en-US" i="1">
                              <a:effectLst/>
                              <a:latin typeface="Cambria Math"/>
                              <a:ea typeface="Times New Roman"/>
                              <a:cs typeface="Times New Roman"/>
                            </a:rPr>
                            <m:t>4</m:t>
                          </m:r>
                        </m:num>
                        <m:den>
                          <m:sSup>
                            <m:sSupPr>
                              <m:ctrlPr>
                                <a:rPr lang="en-US" i="1">
                                  <a:effectLst/>
                                  <a:latin typeface="Cambria Math" panose="02040503050406030204" pitchFamily="18" charset="0"/>
                                  <a:ea typeface="Times New Roman"/>
                                  <a:cs typeface="Times New Roman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effectLst/>
                                  <a:latin typeface="Cambria Math"/>
                                  <a:ea typeface="Times New Roman"/>
                                  <a:cs typeface="Times New Roman"/>
                                </a:rPr>
                                <m:t>10</m:t>
                              </m:r>
                            </m:e>
                            <m:sup>
                              <m:r>
                                <a:rPr lang="en-US" i="1">
                                  <a:effectLst/>
                                  <a:latin typeface="Cambria Math"/>
                                  <a:ea typeface="Times New Roman"/>
                                  <a:cs typeface="Times New Roman"/>
                                </a:rPr>
                                <m:t>𝑛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US" sz="1400" dirty="0">
                  <a:effectLst/>
                  <a:latin typeface="Calibri"/>
                  <a:ea typeface="Times New Roman"/>
                  <a:cs typeface="Arial"/>
                </a:endParaRPr>
              </a:p>
              <a:p>
                <a:pPr algn="l" rtl="0">
                  <a:spcAft>
                    <a:spcPts val="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i="1">
                          <a:effectLst/>
                          <a:latin typeface="Cambria Math"/>
                          <a:ea typeface="Times New Roman"/>
                          <a:cs typeface="Times New Roman"/>
                        </a:rPr>
                        <m:t>𝑟</m:t>
                      </m:r>
                      <m:r>
                        <a:rPr lang="en-US" i="1">
                          <a:effectLst/>
                          <a:latin typeface="Cambria Math"/>
                          <a:ea typeface="Times New Roman"/>
                          <a:cs typeface="Times New Roman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effectLst/>
                              <a:latin typeface="Cambria Math" panose="02040503050406030204" pitchFamily="18" charset="0"/>
                              <a:ea typeface="Times New Roman"/>
                              <a:cs typeface="Times New Roman"/>
                            </a:rPr>
                          </m:ctrlPr>
                        </m:fPr>
                        <m:num>
                          <m:r>
                            <a:rPr lang="en-US" i="1">
                              <a:effectLst/>
                              <a:latin typeface="Cambria Math"/>
                              <a:ea typeface="Times New Roman"/>
                              <a:cs typeface="Times New Roman"/>
                            </a:rPr>
                            <m:t>1</m:t>
                          </m:r>
                        </m:num>
                        <m:den>
                          <m:r>
                            <a:rPr lang="en-US" i="1">
                              <a:effectLst/>
                              <a:latin typeface="Cambria Math"/>
                              <a:ea typeface="Times New Roman"/>
                              <a:cs typeface="Times New Roman"/>
                            </a:rPr>
                            <m:t>10</m:t>
                          </m:r>
                        </m:den>
                      </m:f>
                      <m:r>
                        <a:rPr lang="en-US" i="1">
                          <a:effectLst/>
                          <a:latin typeface="Cambria Math"/>
                          <a:ea typeface="Times New Roman"/>
                          <a:cs typeface="Times New Roman"/>
                        </a:rPr>
                        <m:t>                                                             </m:t>
                      </m:r>
                      <m:r>
                        <a:rPr lang="ar-IQ">
                          <a:effectLst/>
                          <a:latin typeface="Cambria Math"/>
                          <a:ea typeface="Times New Roman"/>
                          <a:cs typeface="Times New Roman"/>
                        </a:rPr>
                        <m:t>هندسية</m:t>
                      </m:r>
                      <m:r>
                        <a:rPr lang="ar-IQ">
                          <a:effectLst/>
                          <a:latin typeface="Cambria Math"/>
                          <a:ea typeface="Times New Roman"/>
                          <a:cs typeface="Times New Roman"/>
                        </a:rPr>
                        <m:t> </m:t>
                      </m:r>
                      <m:r>
                        <a:rPr lang="ar-IQ">
                          <a:effectLst/>
                          <a:latin typeface="Cambria Math"/>
                          <a:ea typeface="Times New Roman"/>
                          <a:cs typeface="Times New Roman"/>
                        </a:rPr>
                        <m:t>متسلسلة</m:t>
                      </m:r>
                      <m:r>
                        <a:rPr lang="ar-IQ">
                          <a:effectLst/>
                          <a:latin typeface="Cambria Math"/>
                          <a:ea typeface="Times New Roman"/>
                          <a:cs typeface="Times New Roman"/>
                        </a:rPr>
                        <m:t> </m:t>
                      </m:r>
                    </m:oMath>
                  </m:oMathPara>
                </a14:m>
                <a:endParaRPr lang="en-US" sz="1400" dirty="0">
                  <a:effectLst/>
                  <a:latin typeface="Calibri"/>
                  <a:ea typeface="Times New Roman"/>
                  <a:cs typeface="Arial"/>
                </a:endParaRPr>
              </a:p>
              <a:p>
                <a:pPr algn="l" rtl="0">
                  <a:spcAft>
                    <a:spcPts val="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limLow>
                        <m:limLowPr>
                          <m:ctrlPr>
                            <a:rPr lang="en-US" i="1">
                              <a:effectLst/>
                              <a:latin typeface="Cambria Math" panose="02040503050406030204" pitchFamily="18" charset="0"/>
                              <a:ea typeface="Times New Roman"/>
                              <a:cs typeface="Arial"/>
                            </a:rPr>
                          </m:ctrlPr>
                        </m:limLowPr>
                        <m:e>
                          <m:r>
                            <m:rPr>
                              <m:sty m:val="p"/>
                            </m:rPr>
                            <a:rPr lang="en-US">
                              <a:effectLst/>
                              <a:latin typeface="Cambria Math"/>
                              <a:ea typeface="Times New Roman"/>
                              <a:cs typeface="Times New Roman"/>
                            </a:rPr>
                            <m:t>Lim</m:t>
                          </m:r>
                        </m:e>
                        <m:lim>
                          <m:r>
                            <a:rPr lang="en-US" i="1">
                              <a:effectLst/>
                              <a:latin typeface="Cambria Math"/>
                              <a:ea typeface="Times New Roman"/>
                              <a:cs typeface="Times New Roman"/>
                            </a:rPr>
                            <m:t>𝑛</m:t>
                          </m:r>
                          <m:r>
                            <a:rPr lang="en-US" i="1">
                              <a:effectLst/>
                              <a:latin typeface="Cambria Math"/>
                              <a:ea typeface="Times New Roman"/>
                              <a:cs typeface="Times New Roman"/>
                            </a:rPr>
                            <m:t>→∞</m:t>
                          </m:r>
                        </m:lim>
                      </m:limLow>
                      <m:sSub>
                        <m:sSubPr>
                          <m:ctrlPr>
                            <a:rPr lang="en-US" i="1">
                              <a:effectLst/>
                              <a:latin typeface="Cambria Math" panose="02040503050406030204" pitchFamily="18" charset="0"/>
                              <a:ea typeface="Times New Roman"/>
                              <a:cs typeface="Arial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>
                              <a:effectLst/>
                              <a:latin typeface="Cambria Math"/>
                              <a:ea typeface="Times New Roman"/>
                              <a:cs typeface="Arial"/>
                            </a:rPr>
                            <m:t>s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>
                              <a:effectLst/>
                              <a:latin typeface="Cambria Math"/>
                              <a:ea typeface="Times New Roman"/>
                              <a:cs typeface="Arial"/>
                            </a:rPr>
                            <m:t>n</m:t>
                          </m:r>
                        </m:sub>
                      </m:sSub>
                      <m:r>
                        <a:rPr lang="en-US" i="1">
                          <a:effectLst/>
                          <a:latin typeface="Cambria Math"/>
                          <a:ea typeface="Times New Roman"/>
                          <a:cs typeface="Times New Roman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effectLst/>
                              <a:latin typeface="Cambria Math" panose="02040503050406030204" pitchFamily="18" charset="0"/>
                              <a:ea typeface="Times New Roman"/>
                              <a:cs typeface="Times New Roman"/>
                            </a:rPr>
                          </m:ctrlPr>
                        </m:fPr>
                        <m:num>
                          <m:r>
                            <a:rPr lang="en-US" i="1">
                              <a:effectLst/>
                              <a:latin typeface="Cambria Math"/>
                              <a:ea typeface="Times New Roman"/>
                              <a:cs typeface="Times New Roman"/>
                            </a:rPr>
                            <m:t>𝑎</m:t>
                          </m:r>
                        </m:num>
                        <m:den>
                          <m:r>
                            <a:rPr lang="en-US" i="1">
                              <a:effectLst/>
                              <a:latin typeface="Cambria Math"/>
                              <a:ea typeface="Times New Roman"/>
                              <a:cs typeface="Times New Roman"/>
                            </a:rPr>
                            <m:t>1</m:t>
                          </m:r>
                          <m:r>
                            <a:rPr lang="en-US" i="1">
                              <a:effectLst/>
                              <a:latin typeface="Cambria Math"/>
                              <a:ea typeface="Times New Roman"/>
                              <a:cs typeface="Times New Roman"/>
                            </a:rPr>
                            <m:t>−</m:t>
                          </m:r>
                          <m:r>
                            <a:rPr lang="en-US" i="1">
                              <a:effectLst/>
                              <a:latin typeface="Cambria Math"/>
                              <a:ea typeface="Times New Roman"/>
                              <a:cs typeface="Times New Roman"/>
                            </a:rPr>
                            <m:t>𝑟</m:t>
                          </m:r>
                        </m:den>
                      </m:f>
                      <m:r>
                        <a:rPr lang="en-US" i="1">
                          <a:effectLst/>
                          <a:latin typeface="Cambria Math"/>
                          <a:ea typeface="Times New Roman"/>
                          <a:cs typeface="Times New Roman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effectLst/>
                              <a:latin typeface="Cambria Math" panose="02040503050406030204" pitchFamily="18" charset="0"/>
                              <a:ea typeface="Times New Roman"/>
                              <a:cs typeface="Times New Roman"/>
                            </a:rPr>
                          </m:ctrlPr>
                        </m:fPr>
                        <m:num>
                          <m:f>
                            <m:fPr>
                              <m:ctrlPr>
                                <a:rPr lang="en-US" i="1">
                                  <a:effectLst/>
                                  <a:latin typeface="Cambria Math" panose="02040503050406030204" pitchFamily="18" charset="0"/>
                                  <a:ea typeface="Times New Roman"/>
                                  <a:cs typeface="Times New Roman"/>
                                </a:rPr>
                              </m:ctrlPr>
                            </m:fPr>
                            <m:num>
                              <m:r>
                                <a:rPr lang="en-US" i="1">
                                  <a:effectLst/>
                                  <a:latin typeface="Cambria Math"/>
                                  <a:ea typeface="Times New Roman"/>
                                  <a:cs typeface="Times New Roman"/>
                                </a:rPr>
                                <m:t>4</m:t>
                              </m:r>
                            </m:num>
                            <m:den>
                              <m:r>
                                <a:rPr lang="en-US" i="1">
                                  <a:effectLst/>
                                  <a:latin typeface="Cambria Math"/>
                                  <a:ea typeface="Times New Roman"/>
                                  <a:cs typeface="Times New Roman"/>
                                </a:rPr>
                                <m:t>10</m:t>
                              </m:r>
                            </m:den>
                          </m:f>
                        </m:num>
                        <m:den>
                          <m:r>
                            <a:rPr lang="en-US" i="1">
                              <a:effectLst/>
                              <a:latin typeface="Cambria Math"/>
                              <a:ea typeface="Times New Roman"/>
                              <a:cs typeface="Times New Roman"/>
                            </a:rPr>
                            <m:t>1</m:t>
                          </m:r>
                          <m:r>
                            <a:rPr lang="en-US" i="1">
                              <a:effectLst/>
                              <a:latin typeface="Cambria Math"/>
                              <a:ea typeface="Times New Roman"/>
                              <a:cs typeface="Times New Roman"/>
                            </a:rPr>
                            <m:t>−</m:t>
                          </m:r>
                          <m:f>
                            <m:fPr>
                              <m:ctrlPr>
                                <a:rPr lang="en-US" i="1">
                                  <a:effectLst/>
                                  <a:latin typeface="Cambria Math" panose="02040503050406030204" pitchFamily="18" charset="0"/>
                                  <a:ea typeface="Times New Roman"/>
                                  <a:cs typeface="Times New Roman"/>
                                </a:rPr>
                              </m:ctrlPr>
                            </m:fPr>
                            <m:num>
                              <m:r>
                                <a:rPr lang="en-US" i="1">
                                  <a:effectLst/>
                                  <a:latin typeface="Cambria Math"/>
                                  <a:ea typeface="Times New Roman"/>
                                  <a:cs typeface="Times New Roman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i="1">
                                  <a:effectLst/>
                                  <a:latin typeface="Cambria Math"/>
                                  <a:ea typeface="Times New Roman"/>
                                  <a:cs typeface="Times New Roman"/>
                                </a:rPr>
                                <m:t>10</m:t>
                              </m:r>
                            </m:den>
                          </m:f>
                        </m:den>
                      </m:f>
                      <m:r>
                        <a:rPr lang="en-US" i="1">
                          <a:effectLst/>
                          <a:latin typeface="Cambria Math"/>
                          <a:ea typeface="Times New Roman"/>
                          <a:cs typeface="Times New Roman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effectLst/>
                              <a:latin typeface="Cambria Math" panose="02040503050406030204" pitchFamily="18" charset="0"/>
                              <a:ea typeface="Times New Roman"/>
                              <a:cs typeface="Times New Roman"/>
                            </a:rPr>
                          </m:ctrlPr>
                        </m:fPr>
                        <m:num>
                          <m:f>
                            <m:fPr>
                              <m:ctrlPr>
                                <a:rPr lang="en-US" i="1">
                                  <a:effectLst/>
                                  <a:latin typeface="Cambria Math" panose="02040503050406030204" pitchFamily="18" charset="0"/>
                                  <a:ea typeface="Times New Roman"/>
                                  <a:cs typeface="Times New Roman"/>
                                </a:rPr>
                              </m:ctrlPr>
                            </m:fPr>
                            <m:num>
                              <m:r>
                                <a:rPr lang="en-US" i="1">
                                  <a:effectLst/>
                                  <a:latin typeface="Cambria Math"/>
                                  <a:ea typeface="Times New Roman"/>
                                  <a:cs typeface="Times New Roman"/>
                                </a:rPr>
                                <m:t>4</m:t>
                              </m:r>
                            </m:num>
                            <m:den>
                              <m:r>
                                <a:rPr lang="en-US" i="1">
                                  <a:effectLst/>
                                  <a:latin typeface="Cambria Math"/>
                                  <a:ea typeface="Times New Roman"/>
                                  <a:cs typeface="Times New Roman"/>
                                </a:rPr>
                                <m:t>10</m:t>
                              </m:r>
                            </m:den>
                          </m:f>
                        </m:num>
                        <m:den>
                          <m:f>
                            <m:fPr>
                              <m:ctrlPr>
                                <a:rPr lang="en-US" i="1">
                                  <a:effectLst/>
                                  <a:latin typeface="Cambria Math" panose="02040503050406030204" pitchFamily="18" charset="0"/>
                                  <a:ea typeface="Times New Roman"/>
                                  <a:cs typeface="Times New Roman"/>
                                </a:rPr>
                              </m:ctrlPr>
                            </m:fPr>
                            <m:num>
                              <m:r>
                                <a:rPr lang="en-US" i="1">
                                  <a:effectLst/>
                                  <a:latin typeface="Cambria Math"/>
                                  <a:ea typeface="Times New Roman"/>
                                  <a:cs typeface="Times New Roman"/>
                                </a:rPr>
                                <m:t>9</m:t>
                              </m:r>
                            </m:num>
                            <m:den>
                              <m:r>
                                <a:rPr lang="en-US" i="1">
                                  <a:effectLst/>
                                  <a:latin typeface="Cambria Math"/>
                                  <a:ea typeface="Times New Roman"/>
                                  <a:cs typeface="Times New Roman"/>
                                </a:rPr>
                                <m:t>10</m:t>
                              </m:r>
                            </m:den>
                          </m:f>
                        </m:den>
                      </m:f>
                      <m:r>
                        <a:rPr lang="en-US" i="1">
                          <a:effectLst/>
                          <a:latin typeface="Cambria Math"/>
                          <a:ea typeface="Times New Roman"/>
                          <a:cs typeface="Times New Roman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effectLst/>
                              <a:latin typeface="Cambria Math" panose="02040503050406030204" pitchFamily="18" charset="0"/>
                              <a:ea typeface="Times New Roman"/>
                              <a:cs typeface="Times New Roman"/>
                            </a:rPr>
                          </m:ctrlPr>
                        </m:fPr>
                        <m:num>
                          <m:r>
                            <a:rPr lang="en-US" i="1">
                              <a:effectLst/>
                              <a:latin typeface="Cambria Math"/>
                              <a:ea typeface="Times New Roman"/>
                              <a:cs typeface="Times New Roman"/>
                            </a:rPr>
                            <m:t>4</m:t>
                          </m:r>
                        </m:num>
                        <m:den>
                          <m:r>
                            <a:rPr lang="en-US" i="1">
                              <a:effectLst/>
                              <a:latin typeface="Cambria Math"/>
                              <a:ea typeface="Times New Roman"/>
                              <a:cs typeface="Times New Roman"/>
                            </a:rPr>
                            <m:t>9</m:t>
                          </m:r>
                        </m:den>
                      </m:f>
                    </m:oMath>
                  </m:oMathPara>
                </a14:m>
                <a:endParaRPr lang="en-US" sz="1400" dirty="0">
                  <a:effectLst/>
                  <a:latin typeface="Calibri"/>
                  <a:ea typeface="Times New Roman"/>
                  <a:cs typeface="Arial"/>
                </a:endParaRPr>
              </a:p>
              <a:p>
                <a:pPr algn="l" rtl="0">
                  <a:spcAft>
                    <a:spcPts val="0"/>
                  </a:spcAft>
                </a:pPr>
                <a:r>
                  <a:rPr lang="en-US" u="sng" dirty="0">
                    <a:effectLst/>
                    <a:latin typeface="Times New Roman"/>
                    <a:ea typeface="Times New Roman"/>
                    <a:cs typeface="Arial"/>
                  </a:rPr>
                  <a:t>H.W</a:t>
                </a:r>
                <a:r>
                  <a:rPr lang="en-US" dirty="0">
                    <a:effectLst/>
                    <a:latin typeface="Times New Roman"/>
                    <a:ea typeface="Times New Roman"/>
                    <a:cs typeface="Arial"/>
                  </a:rPr>
                  <a:t>                  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effectLst/>
                            <a:latin typeface="Cambria Math" panose="02040503050406030204" pitchFamily="18" charset="0"/>
                            <a:ea typeface="Times New Roman"/>
                            <a:cs typeface="Times New Roman"/>
                          </a:rPr>
                        </m:ctrlPr>
                      </m:fPr>
                      <m:num>
                        <m:r>
                          <a:rPr lang="en-US" i="1"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  <m:t>3</m:t>
                        </m:r>
                      </m:num>
                      <m:den>
                        <m:r>
                          <a:rPr lang="en-US" i="1"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  <m:t>10</m:t>
                        </m:r>
                      </m:den>
                    </m:f>
                    <m:r>
                      <a:rPr lang="en-US" i="1">
                        <a:effectLst/>
                        <a:latin typeface="Cambria Math"/>
                        <a:ea typeface="Times New Roman"/>
                        <a:cs typeface="Times New Roman"/>
                      </a:rPr>
                      <m:t>=</m:t>
                    </m:r>
                    <m:r>
                      <a:rPr lang="en-US" i="1">
                        <a:effectLst/>
                        <a:latin typeface="Cambria Math"/>
                        <a:ea typeface="Times New Roman"/>
                        <a:cs typeface="Times New Roman"/>
                      </a:rPr>
                      <m:t>0</m:t>
                    </m:r>
                    <m:r>
                      <a:rPr lang="en-US" i="1">
                        <a:effectLst/>
                        <a:latin typeface="Cambria Math"/>
                        <a:ea typeface="Times New Roman"/>
                        <a:cs typeface="Times New Roman"/>
                      </a:rPr>
                      <m:t>.</m:t>
                    </m:r>
                    <m:r>
                      <a:rPr lang="en-US" i="1">
                        <a:effectLst/>
                        <a:latin typeface="Cambria Math"/>
                        <a:ea typeface="Times New Roman"/>
                        <a:cs typeface="Times New Roman"/>
                      </a:rPr>
                      <m:t>3333</m:t>
                    </m:r>
                  </m:oMath>
                </a14:m>
                <a:endParaRPr lang="en-US" sz="1400" dirty="0">
                  <a:effectLst/>
                  <a:latin typeface="Calibri"/>
                  <a:ea typeface="Times New Roman"/>
                  <a:cs typeface="Arial"/>
                </a:endParaRPr>
              </a:p>
            </p:txBody>
          </p:sp>
        </mc:Choice>
        <mc:Fallback xmlns="">
          <p:sp>
            <p:nvSpPr>
              <p:cNvPr id="2" name="مستطيل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2400" y="76200"/>
                <a:ext cx="8915400" cy="6753452"/>
              </a:xfrm>
              <a:prstGeom prst="rect">
                <a:avLst/>
              </a:prstGeom>
              <a:blipFill rotWithShape="1">
                <a:blip r:embed="rId4"/>
                <a:stretch>
                  <a:fillRect l="-547" t="-994" r="-478" b="-452"/>
                </a:stretch>
              </a:blipFill>
            </p:spPr>
            <p:txBody>
              <a:bodyPr/>
              <a:lstStyle/>
              <a:p>
                <a:r>
                  <a:rPr lang="ar-IQ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81469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9947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Textured">
  <a:themeElements>
    <a:clrScheme name="Textured 5">
      <a:dk1>
        <a:srgbClr val="003366"/>
      </a:dk1>
      <a:lt1>
        <a:srgbClr val="FFFFFF"/>
      </a:lt1>
      <a:dk2>
        <a:srgbClr val="2B5481"/>
      </a:dk2>
      <a:lt2>
        <a:srgbClr val="E5FFFF"/>
      </a:lt2>
      <a:accent1>
        <a:srgbClr val="009999"/>
      </a:accent1>
      <a:accent2>
        <a:srgbClr val="336699"/>
      </a:accent2>
      <a:accent3>
        <a:srgbClr val="ACB3C1"/>
      </a:accent3>
      <a:accent4>
        <a:srgbClr val="DADADA"/>
      </a:accent4>
      <a:accent5>
        <a:srgbClr val="AACACA"/>
      </a:accent5>
      <a:accent6>
        <a:srgbClr val="2D5C8A"/>
      </a:accent6>
      <a:hlink>
        <a:srgbClr val="00CCFF"/>
      </a:hlink>
      <a:folHlink>
        <a:srgbClr val="FFCC00"/>
      </a:folHlink>
    </a:clrScheme>
    <a:fontScheme name="Textured">
      <a:majorFont>
        <a:latin typeface="Tahoma"/>
        <a:ea typeface=""/>
        <a:cs typeface="Arial"/>
      </a:majorFont>
      <a:minorFont>
        <a:latin typeface="Tahoma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Textured 1">
        <a:dk1>
          <a:srgbClr val="660000"/>
        </a:dk1>
        <a:lt1>
          <a:srgbClr val="FFFFFF"/>
        </a:lt1>
        <a:dk2>
          <a:srgbClr val="800000"/>
        </a:dk2>
        <a:lt2>
          <a:srgbClr val="FFFFCC"/>
        </a:lt2>
        <a:accent1>
          <a:srgbClr val="BE7960"/>
        </a:accent1>
        <a:accent2>
          <a:srgbClr val="CC6600"/>
        </a:accent2>
        <a:accent3>
          <a:srgbClr val="C0AAAA"/>
        </a:accent3>
        <a:accent4>
          <a:srgbClr val="DADADA"/>
        </a:accent4>
        <a:accent5>
          <a:srgbClr val="DBBEB6"/>
        </a:accent5>
        <a:accent6>
          <a:srgbClr val="B95C00"/>
        </a:accent6>
        <a:hlink>
          <a:srgbClr val="FFCC66"/>
        </a:hlink>
        <a:folHlink>
          <a:srgbClr val="CC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xtured 2">
        <a:dk1>
          <a:srgbClr val="003300"/>
        </a:dk1>
        <a:lt1>
          <a:srgbClr val="FFFFFF"/>
        </a:lt1>
        <a:dk2>
          <a:srgbClr val="4D6A2A"/>
        </a:dk2>
        <a:lt2>
          <a:srgbClr val="CCFF99"/>
        </a:lt2>
        <a:accent1>
          <a:srgbClr val="33CC33"/>
        </a:accent1>
        <a:accent2>
          <a:srgbClr val="46562A"/>
        </a:accent2>
        <a:accent3>
          <a:srgbClr val="B2B9AC"/>
        </a:accent3>
        <a:accent4>
          <a:srgbClr val="DADADA"/>
        </a:accent4>
        <a:accent5>
          <a:srgbClr val="ADE2AD"/>
        </a:accent5>
        <a:accent6>
          <a:srgbClr val="3F4D25"/>
        </a:accent6>
        <a:hlink>
          <a:srgbClr val="009999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xtured 3">
        <a:dk1>
          <a:srgbClr val="4E4E74"/>
        </a:dk1>
        <a:lt1>
          <a:srgbClr val="FFFFFF"/>
        </a:lt1>
        <a:dk2>
          <a:srgbClr val="666699"/>
        </a:dk2>
        <a:lt2>
          <a:srgbClr val="FFFFCC"/>
        </a:lt2>
        <a:accent1>
          <a:srgbClr val="5E5884"/>
        </a:accent1>
        <a:accent2>
          <a:srgbClr val="8AB29D"/>
        </a:accent2>
        <a:accent3>
          <a:srgbClr val="B8B8CA"/>
        </a:accent3>
        <a:accent4>
          <a:srgbClr val="DADADA"/>
        </a:accent4>
        <a:accent5>
          <a:srgbClr val="B6B4C2"/>
        </a:accent5>
        <a:accent6>
          <a:srgbClr val="7DA18E"/>
        </a:accent6>
        <a:hlink>
          <a:srgbClr val="FFFF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xtured 4">
        <a:dk1>
          <a:srgbClr val="004E4C"/>
        </a:dk1>
        <a:lt1>
          <a:srgbClr val="FFFFFF"/>
        </a:lt1>
        <a:dk2>
          <a:srgbClr val="006666"/>
        </a:dk2>
        <a:lt2>
          <a:srgbClr val="FFFFCC"/>
        </a:lt2>
        <a:accent1>
          <a:srgbClr val="FFCC00"/>
        </a:accent1>
        <a:accent2>
          <a:srgbClr val="00B0AC"/>
        </a:accent2>
        <a:accent3>
          <a:srgbClr val="AAB8B8"/>
        </a:accent3>
        <a:accent4>
          <a:srgbClr val="DADADA"/>
        </a:accent4>
        <a:accent5>
          <a:srgbClr val="FFE2AA"/>
        </a:accent5>
        <a:accent6>
          <a:srgbClr val="009F9B"/>
        </a:accent6>
        <a:hlink>
          <a:srgbClr val="BA7C3E"/>
        </a:hlink>
        <a:folHlink>
          <a:srgbClr val="724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xtured 5">
        <a:dk1>
          <a:srgbClr val="003366"/>
        </a:dk1>
        <a:lt1>
          <a:srgbClr val="FFFFFF"/>
        </a:lt1>
        <a:dk2>
          <a:srgbClr val="2B5481"/>
        </a:dk2>
        <a:lt2>
          <a:srgbClr val="E5FFFF"/>
        </a:lt2>
        <a:accent1>
          <a:srgbClr val="009999"/>
        </a:accent1>
        <a:accent2>
          <a:srgbClr val="336699"/>
        </a:accent2>
        <a:accent3>
          <a:srgbClr val="ACB3C1"/>
        </a:accent3>
        <a:accent4>
          <a:srgbClr val="DADADA"/>
        </a:accent4>
        <a:accent5>
          <a:srgbClr val="AACACA"/>
        </a:accent5>
        <a:accent6>
          <a:srgbClr val="2D5C8A"/>
        </a:accent6>
        <a:hlink>
          <a:srgbClr val="00CCFF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xtured 6">
        <a:dk1>
          <a:srgbClr val="080808"/>
        </a:dk1>
        <a:lt1>
          <a:srgbClr val="FFFFFF"/>
        </a:lt1>
        <a:dk2>
          <a:srgbClr val="4D4D4D"/>
        </a:dk2>
        <a:lt2>
          <a:srgbClr val="FFFFFF"/>
        </a:lt2>
        <a:accent1>
          <a:srgbClr val="666699"/>
        </a:accent1>
        <a:accent2>
          <a:srgbClr val="3366CC"/>
        </a:accent2>
        <a:accent3>
          <a:srgbClr val="B2B2B2"/>
        </a:accent3>
        <a:accent4>
          <a:srgbClr val="DADADA"/>
        </a:accent4>
        <a:accent5>
          <a:srgbClr val="B8B8CA"/>
        </a:accent5>
        <a:accent6>
          <a:srgbClr val="2D5CB9"/>
        </a:accent6>
        <a:hlink>
          <a:srgbClr val="00CC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xtured 7">
        <a:dk1>
          <a:srgbClr val="000000"/>
        </a:dk1>
        <a:lt1>
          <a:srgbClr val="DBDAC2"/>
        </a:lt1>
        <a:dk2>
          <a:srgbClr val="827F4C"/>
        </a:dk2>
        <a:lt2>
          <a:srgbClr val="C0BC94"/>
        </a:lt2>
        <a:accent1>
          <a:srgbClr val="AAA578"/>
        </a:accent1>
        <a:accent2>
          <a:srgbClr val="A2A4AC"/>
        </a:accent2>
        <a:accent3>
          <a:srgbClr val="EAEADD"/>
        </a:accent3>
        <a:accent4>
          <a:srgbClr val="000000"/>
        </a:accent4>
        <a:accent5>
          <a:srgbClr val="D2CFBE"/>
        </a:accent5>
        <a:accent6>
          <a:srgbClr val="92949B"/>
        </a:accent6>
        <a:hlink>
          <a:srgbClr val="5B8800"/>
        </a:hlink>
        <a:folHlink>
          <a:srgbClr val="68653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xtured 8">
        <a:dk1>
          <a:srgbClr val="000000"/>
        </a:dk1>
        <a:lt1>
          <a:srgbClr val="DCE8F4"/>
        </a:lt1>
        <a:dk2>
          <a:srgbClr val="7B9CB5"/>
        </a:dk2>
        <a:lt2>
          <a:srgbClr val="969696"/>
        </a:lt2>
        <a:accent1>
          <a:srgbClr val="FFFFFF"/>
        </a:accent1>
        <a:accent2>
          <a:srgbClr val="00BAB6"/>
        </a:accent2>
        <a:accent3>
          <a:srgbClr val="EBF2F8"/>
        </a:accent3>
        <a:accent4>
          <a:srgbClr val="000000"/>
        </a:accent4>
        <a:accent5>
          <a:srgbClr val="FFFFFF"/>
        </a:accent5>
        <a:accent6>
          <a:srgbClr val="00A8A5"/>
        </a:accent6>
        <a:hlink>
          <a:srgbClr val="8A8AD8"/>
        </a:hlink>
        <a:folHlink>
          <a:srgbClr val="24249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Horizon</Template>
  <TotalTime>573</TotalTime>
  <Words>125</Words>
  <Application>Microsoft Office PowerPoint</Application>
  <PresentationFormat>On-screen Show (4:3)</PresentationFormat>
  <Paragraphs>86</Paragraphs>
  <Slides>9</Slides>
  <Notes>0</Notes>
  <HiddenSlides>0</HiddenSlides>
  <MMClips>8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8" baseType="lpstr">
      <vt:lpstr>Andalus</vt:lpstr>
      <vt:lpstr>Arial</vt:lpstr>
      <vt:lpstr>Calibri</vt:lpstr>
      <vt:lpstr>Cambria Math</vt:lpstr>
      <vt:lpstr>Symbol</vt:lpstr>
      <vt:lpstr>Tahoma</vt:lpstr>
      <vt:lpstr>Times New Roman</vt:lpstr>
      <vt:lpstr>Wingdings</vt:lpstr>
      <vt:lpstr>Textured</vt:lpstr>
      <vt:lpstr>Chapter One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doodeen</cp:lastModifiedBy>
  <cp:revision>62</cp:revision>
  <cp:lastPrinted>1601-01-01T00:00:00Z</cp:lastPrinted>
  <dcterms:created xsi:type="dcterms:W3CDTF">2016-06-21T18:51:36Z</dcterms:created>
  <dcterms:modified xsi:type="dcterms:W3CDTF">2020-03-07T09:41:37Z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