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0" r:id="rId2"/>
    <p:sldId id="268" r:id="rId3"/>
    <p:sldId id="272" r:id="rId4"/>
    <p:sldId id="273" r:id="rId5"/>
    <p:sldId id="269" r:id="rId6"/>
    <p:sldId id="270" r:id="rId7"/>
    <p:sldId id="265" r:id="rId8"/>
    <p:sldId id="274" r:id="rId9"/>
    <p:sldId id="277" r:id="rId10"/>
    <p:sldId id="257" r:id="rId11"/>
    <p:sldId id="281" r:id="rId12"/>
    <p:sldId id="258" r:id="rId13"/>
    <p:sldId id="266" r:id="rId14"/>
    <p:sldId id="267" r:id="rId15"/>
    <p:sldId id="275" r:id="rId16"/>
    <p:sldId id="276" r:id="rId17"/>
    <p:sldId id="279" r:id="rId18"/>
    <p:sldId id="282"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3" d="100"/>
          <a:sy n="83" d="100"/>
        </p:scale>
        <p:origin x="14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D3E58982-472E-4BFA-8706-C5C9400A4A87}" type="datetimeFigureOut">
              <a:rPr lang="ar-IQ" smtClean="0"/>
              <a:t>05/08/1441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71590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3E58982-472E-4BFA-8706-C5C9400A4A87}" type="datetimeFigureOut">
              <a:rPr lang="ar-IQ" smtClean="0"/>
              <a:t>05/08/1441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43656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3E58982-472E-4BFA-8706-C5C9400A4A87}" type="datetimeFigureOut">
              <a:rPr lang="ar-IQ" smtClean="0"/>
              <a:t>05/08/1441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276546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3E58982-472E-4BFA-8706-C5C9400A4A87}" type="datetimeFigureOut">
              <a:rPr lang="ar-IQ" smtClean="0"/>
              <a:t>05/08/1441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44084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3E58982-472E-4BFA-8706-C5C9400A4A87}" type="datetimeFigureOut">
              <a:rPr lang="ar-IQ" smtClean="0"/>
              <a:t>05/08/1441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22582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D3E58982-472E-4BFA-8706-C5C9400A4A87}" type="datetimeFigureOut">
              <a:rPr lang="ar-IQ" smtClean="0"/>
              <a:t>05/08/1441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217550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D3E58982-472E-4BFA-8706-C5C9400A4A87}" type="datetimeFigureOut">
              <a:rPr lang="ar-IQ" smtClean="0"/>
              <a:t>05/08/1441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356401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D3E58982-472E-4BFA-8706-C5C9400A4A87}" type="datetimeFigureOut">
              <a:rPr lang="ar-IQ" smtClean="0"/>
              <a:t>05/08/1441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72059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3E58982-472E-4BFA-8706-C5C9400A4A87}" type="datetimeFigureOut">
              <a:rPr lang="ar-IQ" smtClean="0"/>
              <a:t>05/08/1441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71569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3E58982-472E-4BFA-8706-C5C9400A4A87}" type="datetimeFigureOut">
              <a:rPr lang="ar-IQ" smtClean="0"/>
              <a:t>05/08/1441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05409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3E58982-472E-4BFA-8706-C5C9400A4A87}" type="datetimeFigureOut">
              <a:rPr lang="ar-IQ" smtClean="0"/>
              <a:t>05/08/1441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218447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3E58982-472E-4BFA-8706-C5C9400A4A87}" type="datetimeFigureOut">
              <a:rPr lang="ar-IQ" smtClean="0"/>
              <a:t>05/08/1441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A4DCDD9-9D47-4B41-A1BB-57FA31D40DCC}" type="slidenum">
              <a:rPr lang="ar-IQ" smtClean="0"/>
              <a:t>‹#›</a:t>
            </a:fld>
            <a:endParaRPr lang="ar-IQ"/>
          </a:p>
        </p:txBody>
      </p:sp>
    </p:spTree>
    <p:extLst>
      <p:ext uri="{BB962C8B-B14F-4D97-AF65-F5344CB8AC3E}">
        <p14:creationId xmlns:p14="http://schemas.microsoft.com/office/powerpoint/2010/main" val="3270795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1340768"/>
            <a:ext cx="7772400" cy="1470025"/>
          </a:xfrm>
        </p:spPr>
        <p:txBody>
          <a:bodyPr>
            <a:noAutofit/>
          </a:bodyPr>
          <a:lstStyle/>
          <a:p>
            <a:r>
              <a:rPr lang="ar-IQ" sz="4800" b="1" dirty="0" smtClean="0"/>
              <a:t>الجزيرة الحرارية </a:t>
            </a:r>
            <a:br>
              <a:rPr lang="ar-IQ" sz="4800" b="1" dirty="0" smtClean="0"/>
            </a:br>
            <a:r>
              <a:rPr lang="en-GB" sz="4800" b="1" dirty="0" smtClean="0"/>
              <a:t>Heat Island</a:t>
            </a:r>
            <a:endParaRPr lang="ar-IQ" sz="4800" b="1" dirty="0"/>
          </a:p>
        </p:txBody>
      </p:sp>
      <p:sp>
        <p:nvSpPr>
          <p:cNvPr id="3" name="عنوان فرعي 2"/>
          <p:cNvSpPr>
            <a:spLocks noGrp="1"/>
          </p:cNvSpPr>
          <p:nvPr>
            <p:ph type="subTitle" idx="1"/>
          </p:nvPr>
        </p:nvSpPr>
        <p:spPr>
          <a:xfrm>
            <a:off x="1619672" y="3645024"/>
            <a:ext cx="6400800" cy="1752600"/>
          </a:xfrm>
        </p:spPr>
        <p:txBody>
          <a:bodyPr/>
          <a:lstStyle/>
          <a:p>
            <a:r>
              <a:rPr lang="ar-IQ" b="1" dirty="0" smtClean="0">
                <a:solidFill>
                  <a:schemeClr val="bg2">
                    <a:lumMod val="10000"/>
                  </a:schemeClr>
                </a:solidFill>
              </a:rPr>
              <a:t>     المرحلة الثالثة / قسم الجغرافيا </a:t>
            </a:r>
            <a:endParaRPr lang="ar-IQ" b="1" dirty="0">
              <a:solidFill>
                <a:schemeClr val="bg2">
                  <a:lumMod val="10000"/>
                </a:schemeClr>
              </a:solidFill>
            </a:endParaRPr>
          </a:p>
          <a:p>
            <a:r>
              <a:rPr lang="ar-IQ" sz="2800" b="1" dirty="0" smtClean="0">
                <a:solidFill>
                  <a:schemeClr val="bg2">
                    <a:lumMod val="10000"/>
                  </a:schemeClr>
                </a:solidFill>
              </a:rPr>
              <a:t>    أ . د . أحلام عبد الجبار كاظم </a:t>
            </a:r>
            <a:endParaRPr lang="ar-IQ" sz="2800" b="1" dirty="0">
              <a:solidFill>
                <a:schemeClr val="tx1"/>
              </a:solidFill>
            </a:endParaRPr>
          </a:p>
        </p:txBody>
      </p:sp>
    </p:spTree>
    <p:extLst>
      <p:ext uri="{BB962C8B-B14F-4D97-AF65-F5344CB8AC3E}">
        <p14:creationId xmlns:p14="http://schemas.microsoft.com/office/powerpoint/2010/main" val="1182338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457200" y="476672"/>
            <a:ext cx="8229600" cy="5649491"/>
          </a:xfrm>
          <a:prstGeom prst="rect">
            <a:avLst/>
          </a:prstGeom>
        </p:spPr>
        <p:txBody>
          <a:bodyPr>
            <a:normAutofit fontScale="850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000"/>
              </a:spcAft>
            </a:pPr>
            <a:r>
              <a:rPr lang="ar-IQ" b="1" dirty="0" smtClean="0">
                <a:solidFill>
                  <a:srgbClr val="FF0000"/>
                </a:solidFill>
                <a:ea typeface="Calibri"/>
                <a:cs typeface="Times New Roman"/>
              </a:rPr>
              <a:t>مناطق وزمن ظهور وتركز الجزيرة الحرارية </a:t>
            </a:r>
            <a:endParaRPr lang="en-US" sz="2400" dirty="0" smtClean="0">
              <a:solidFill>
                <a:srgbClr val="FF0000"/>
              </a:solidFill>
              <a:ea typeface="Calibri"/>
              <a:cs typeface="Arial"/>
            </a:endParaRPr>
          </a:p>
          <a:p>
            <a:pPr algn="just"/>
            <a:r>
              <a:rPr lang="ar-IQ" dirty="0" smtClean="0">
                <a:ea typeface="Calibri"/>
                <a:cs typeface="Times New Roman"/>
              </a:rPr>
              <a:t>ويظهر من التسجيلات المناخية على ان </a:t>
            </a:r>
            <a:r>
              <a:rPr lang="ar-IQ" b="1" dirty="0" smtClean="0">
                <a:ea typeface="Calibri"/>
                <a:cs typeface="Times New Roman"/>
              </a:rPr>
              <a:t>مركز المدينة يمثل اعلى حد لدرجة الحرارة العظمى </a:t>
            </a:r>
            <a:r>
              <a:rPr lang="ar-IQ" dirty="0" smtClean="0">
                <a:ea typeface="Calibri"/>
                <a:cs typeface="Times New Roman"/>
              </a:rPr>
              <a:t>, ويقل تاثيرها كلما اتجهنا نحو الاطراف . كما يظهر في مناطق الضواحي القريبة للمدينة والمزدحمة بالسكان , مراكز فرعية اخرى للجزيرة الحرارية . اما في الحدائق العامة والمناطق المفتوحة والقليلة السكان , فتظهر فيها درجات حرارة اقل عما في المناطق الاخرى من المدينة .وتبدا الجزيرة الحرارية بالظهور داخل المدينة مع تقدم ساعات النهار وتبلغ ذروتها بعد الظهر ,اذ تبلغ اشعة الشمس ذروتها ومتزامنة مع ذروة الحركة والنشاط والعمل للسكان وجميع اليات ووسائط النقل وما تسببه من رفع لدرجات الحرارة خاصة في فصل الصيف . ولكن لا يقتصر وجود الجزيرة الحرارية على فصل الصيف فقط , بل تظهر خلال فصل الشتاء ايضا , خاصة في المدن الكبرى الواقعة في المناطق الباردة والمعتدلة , اذ يساهم تركز السكان في تلك المدن مع انتشار الصناعة والتجارة وازدحام الطرق بالسيارات وغيرها , في ارتفاع درجة حرارة تلك المدن ,عن المناطق الريفية المحيطة بها . </a:t>
            </a:r>
            <a:endParaRPr lang="ar-IQ" dirty="0"/>
          </a:p>
        </p:txBody>
      </p:sp>
    </p:spTree>
    <p:extLst>
      <p:ext uri="{BB962C8B-B14F-4D97-AF65-F5344CB8AC3E}">
        <p14:creationId xmlns:p14="http://schemas.microsoft.com/office/powerpoint/2010/main" val="33912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30205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457200" y="404664"/>
            <a:ext cx="8229600" cy="6048672"/>
          </a:xfrm>
          <a:prstGeom prst="rect">
            <a:avLst/>
          </a:prstGeom>
        </p:spPr>
        <p:txBody>
          <a:bodyPr>
            <a:normAutofit fontScale="62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000"/>
              </a:spcAft>
            </a:pPr>
            <a:r>
              <a:rPr lang="ar-IQ" sz="4500" b="1" dirty="0" smtClean="0">
                <a:ea typeface="Calibri"/>
                <a:cs typeface="Times New Roman"/>
              </a:rPr>
              <a:t>العوامل المؤثرة في حجم وشدة الجزيرة الحرارية </a:t>
            </a:r>
            <a:endParaRPr lang="en-US" sz="4500" dirty="0" smtClean="0">
              <a:ea typeface="Calibri"/>
              <a:cs typeface="Arial"/>
            </a:endParaRPr>
          </a:p>
          <a:p>
            <a:pPr algn="just">
              <a:lnSpc>
                <a:spcPct val="115000"/>
              </a:lnSpc>
              <a:spcAft>
                <a:spcPts val="1000"/>
              </a:spcAft>
            </a:pPr>
            <a:r>
              <a:rPr lang="ar-IQ" b="1" dirty="0" smtClean="0">
                <a:solidFill>
                  <a:srgbClr val="FF0000"/>
                </a:solidFill>
                <a:ea typeface="Calibri"/>
                <a:cs typeface="Times New Roman"/>
              </a:rPr>
              <a:t>1-حجم المدينة وتخطيطها </a:t>
            </a:r>
            <a:r>
              <a:rPr lang="ar-IQ" dirty="0" smtClean="0">
                <a:ea typeface="Calibri"/>
                <a:cs typeface="Times New Roman"/>
              </a:rPr>
              <a:t>: يزداد تاثير الجزيرة الحرارية في المدن الكبيرة ذات المباني المتقاربة المتعددة الطوابق والتي تفصل بينها شوارع ضيقة , ويقل تاثيرها في المدن الصغيرة ذات المباني الصغيرة المتباعدة والتي تفصل بينها شوارع متسعة .</a:t>
            </a:r>
            <a:endParaRPr lang="en-US" sz="2400" dirty="0" smtClean="0">
              <a:ea typeface="Calibri"/>
              <a:cs typeface="Arial"/>
            </a:endParaRPr>
          </a:p>
          <a:p>
            <a:pPr algn="just">
              <a:lnSpc>
                <a:spcPct val="115000"/>
              </a:lnSpc>
              <a:spcAft>
                <a:spcPts val="1000"/>
              </a:spcAft>
            </a:pPr>
            <a:r>
              <a:rPr lang="ar-IQ" b="1" dirty="0" smtClean="0">
                <a:solidFill>
                  <a:srgbClr val="FF0000"/>
                </a:solidFill>
                <a:ea typeface="Calibri"/>
                <a:cs typeface="Times New Roman"/>
              </a:rPr>
              <a:t>2- كثافة السكان </a:t>
            </a:r>
            <a:r>
              <a:rPr lang="ar-IQ" dirty="0" smtClean="0">
                <a:ea typeface="Calibri"/>
                <a:cs typeface="Times New Roman"/>
              </a:rPr>
              <a:t>: ان زيادة حجم وكثافة السكان مع زيادة الانشطة البشرية وتعددها تؤدي الى زيادة تاثير الجزيرة الحرارية , اذ تشير دراسات عدة الى انه كلما تضاعف عدد سكان المدينة عشرة اضعاف , يزداد الفرق في درجة الحرارة بين وسط المدينة والارياف المجاورة لها درجة مئوية واحدة . </a:t>
            </a:r>
            <a:endParaRPr lang="en-US" sz="2400" dirty="0" smtClean="0">
              <a:ea typeface="Calibri"/>
              <a:cs typeface="Arial"/>
            </a:endParaRPr>
          </a:p>
          <a:p>
            <a:pPr algn="just">
              <a:lnSpc>
                <a:spcPct val="115000"/>
              </a:lnSpc>
              <a:spcAft>
                <a:spcPts val="1000"/>
              </a:spcAft>
            </a:pPr>
            <a:r>
              <a:rPr lang="ar-IQ" b="1" dirty="0" smtClean="0">
                <a:solidFill>
                  <a:srgbClr val="FF0000"/>
                </a:solidFill>
                <a:ea typeface="Calibri"/>
                <a:cs typeface="Times New Roman"/>
              </a:rPr>
              <a:t>3- تركز الصناعة في المدن </a:t>
            </a:r>
            <a:r>
              <a:rPr lang="ar-IQ" dirty="0" smtClean="0">
                <a:ea typeface="Calibri"/>
                <a:cs typeface="Times New Roman"/>
              </a:rPr>
              <a:t>: فالجزيرة الحرارية للمدن الصناعية الكبيرة التي ينتشر في اجوائها التلوث تزيد كثيرا عنها في المدن قليلة الصناعة او الخالية منها .</a:t>
            </a:r>
            <a:endParaRPr lang="en-US" sz="2400" dirty="0" smtClean="0">
              <a:ea typeface="Calibri"/>
              <a:cs typeface="Arial"/>
            </a:endParaRPr>
          </a:p>
          <a:p>
            <a:pPr algn="just">
              <a:lnSpc>
                <a:spcPct val="115000"/>
              </a:lnSpc>
              <a:spcAft>
                <a:spcPts val="1000"/>
              </a:spcAft>
            </a:pPr>
            <a:r>
              <a:rPr lang="ar-IQ" b="1" dirty="0" smtClean="0">
                <a:solidFill>
                  <a:srgbClr val="FF0000"/>
                </a:solidFill>
                <a:ea typeface="Calibri"/>
                <a:cs typeface="Times New Roman"/>
              </a:rPr>
              <a:t>4- خشونة السطح </a:t>
            </a:r>
            <a:r>
              <a:rPr lang="ar-IQ" dirty="0" smtClean="0">
                <a:ea typeface="Calibri"/>
                <a:cs typeface="Times New Roman"/>
              </a:rPr>
              <a:t>: ان سطح المدن يمثل درجة خشونة عالية بسبب وجود المباني العالية والمتقاربة والمزدحمة وهذه الابنية تقلل من سرعة الرياح داخل المدينة فيخف الاثر الملطف للرياح او يختفي , كما ان تعبيد وتبليط مساحات واسعة من المدينة بالأسفلت والكونكريت يساهم في رفع درجات الحرارة بشكل واضح بسبب خاصيتها العالية في  امتصاص الاشعة الشمسية وبالتالي تساهم في رفع درجات الحرارة وتعمل على تقليل التبخر . </a:t>
            </a:r>
            <a:endParaRPr lang="en-US" sz="2400" dirty="0" smtClean="0">
              <a:ea typeface="Calibri"/>
              <a:cs typeface="Arial"/>
            </a:endParaRPr>
          </a:p>
          <a:p>
            <a:pPr algn="just"/>
            <a:endParaRPr lang="ar-IQ" dirty="0"/>
          </a:p>
        </p:txBody>
      </p:sp>
    </p:spTree>
    <p:extLst>
      <p:ext uri="{BB962C8B-B14F-4D97-AF65-F5344CB8AC3E}">
        <p14:creationId xmlns:p14="http://schemas.microsoft.com/office/powerpoint/2010/main" val="3702774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txBox="1">
            <a:spLocks/>
          </p:cNvSpPr>
          <p:nvPr/>
        </p:nvSpPr>
        <p:spPr>
          <a:xfrm>
            <a:off x="457200" y="476672"/>
            <a:ext cx="8229600" cy="6120680"/>
          </a:xfrm>
          <a:prstGeom prst="rect">
            <a:avLst/>
          </a:prstGeom>
        </p:spPr>
        <p:txBody>
          <a:bodyPr>
            <a:normAutofit fontScale="77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000"/>
              </a:spcAft>
            </a:pPr>
            <a:r>
              <a:rPr lang="ar-IQ" sz="3800" b="1" dirty="0" smtClean="0">
                <a:solidFill>
                  <a:srgbClr val="FF0000"/>
                </a:solidFill>
                <a:ea typeface="Calibri"/>
                <a:cs typeface="Times New Roman"/>
              </a:rPr>
              <a:t>اجراءات الحد من الجزيرة الحرارية </a:t>
            </a:r>
            <a:endParaRPr lang="en-US" sz="3800" dirty="0" smtClean="0">
              <a:solidFill>
                <a:srgbClr val="FF0000"/>
              </a:solidFill>
              <a:ea typeface="Calibri"/>
              <a:cs typeface="Arial"/>
            </a:endParaRPr>
          </a:p>
          <a:p>
            <a:pPr algn="just">
              <a:lnSpc>
                <a:spcPct val="115000"/>
              </a:lnSpc>
              <a:spcAft>
                <a:spcPts val="1000"/>
              </a:spcAft>
            </a:pPr>
            <a:r>
              <a:rPr lang="ar-IQ" dirty="0" smtClean="0">
                <a:ea typeface="Calibri"/>
                <a:cs typeface="Times New Roman"/>
              </a:rPr>
              <a:t>اصبحت ظاهرة الجزيرة الحرارية في الوقت الحالي من الظواهر المناخية الهامة التي تؤثر على الموازنات المالية للمدن الكبيرة تأثيرا خطيرا . ولهذا فقد خصصت لها الكثير من الدول وعدد من مراكز البحث العلمي بالتعاون مع بلديات كثير من  المدن التي تعاني منها برامج بحثية رئيسة لرصدها وتحديد مداها وتقدير الخسائر الناجمة عنها واقتراح افضل السبل لمعالجتها . ويمكن تلخيص اهم الاستراتيجيات المستخدمة للحد من تاثير الجزيرة الحرارية ومنها :</a:t>
            </a:r>
            <a:endParaRPr lang="en-US" sz="2400" dirty="0" smtClean="0">
              <a:ea typeface="Calibri"/>
              <a:cs typeface="Arial"/>
            </a:endParaRPr>
          </a:p>
          <a:p>
            <a:pPr algn="just">
              <a:lnSpc>
                <a:spcPct val="115000"/>
              </a:lnSpc>
              <a:spcAft>
                <a:spcPts val="1000"/>
              </a:spcAft>
            </a:pPr>
            <a:r>
              <a:rPr lang="ar-IQ" b="1" dirty="0" smtClean="0">
                <a:ea typeface="Calibri"/>
                <a:cs typeface="Times New Roman"/>
              </a:rPr>
              <a:t>1-تبييض المباني </a:t>
            </a:r>
            <a:r>
              <a:rPr lang="ar-IQ" dirty="0" smtClean="0">
                <a:ea typeface="Calibri"/>
                <a:cs typeface="Times New Roman"/>
              </a:rPr>
              <a:t>من الخارج واستخدام مواد بناء فاتحة اللون , اذ اعتمدت بلديات العديد من مدن العالم استخدام الدهان (الصبغ) الابيض لمعظم مباني المدينة او الوان فاتحة جدا تميل الى البياض , ذلك ان اللون الابيض يعمل على عكس نسبة كبيرة من الاشعاع الشمسي ولا يمتص منه الا القليل , عكس الالوان الغامقة , وبالتالي تخفف هذه الالوان من شدة الجزيرة الحرارية .</a:t>
            </a:r>
            <a:endParaRPr lang="en-US" sz="2400" dirty="0" smtClean="0">
              <a:ea typeface="Calibri"/>
              <a:cs typeface="Arial"/>
            </a:endParaRPr>
          </a:p>
          <a:p>
            <a:pPr algn="just"/>
            <a:endParaRPr lang="ar-IQ" dirty="0"/>
          </a:p>
        </p:txBody>
      </p:sp>
    </p:spTree>
    <p:extLst>
      <p:ext uri="{BB962C8B-B14F-4D97-AF65-F5344CB8AC3E}">
        <p14:creationId xmlns:p14="http://schemas.microsoft.com/office/powerpoint/2010/main" val="2177420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457200" y="764704"/>
            <a:ext cx="8229600" cy="5361459"/>
          </a:xfrm>
          <a:prstGeom prst="rect">
            <a:avLst/>
          </a:prstGeom>
        </p:spPr>
        <p:txBody>
          <a:bodyPr>
            <a:normAutofit fontScale="850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000"/>
              </a:spcAft>
            </a:pPr>
            <a:r>
              <a:rPr lang="ar-IQ" b="1" dirty="0" smtClean="0">
                <a:ea typeface="Calibri"/>
                <a:cs typeface="Times New Roman"/>
              </a:rPr>
              <a:t>2- زيادة الرقعة الخضراء في المدينة </a:t>
            </a:r>
            <a:r>
              <a:rPr lang="ar-IQ" dirty="0" smtClean="0">
                <a:ea typeface="Calibri"/>
                <a:cs typeface="Times New Roman"/>
              </a:rPr>
              <a:t>وزراعة المزيد من الاشجار , فالأشجار تحد تاثير الجزيرة الحرارية , وتخفض معدلات استهلاك الطاقة بوسيلتين هما :</a:t>
            </a:r>
            <a:endParaRPr lang="en-US" sz="2400" dirty="0" smtClean="0">
              <a:ea typeface="Calibri"/>
              <a:cs typeface="Arial"/>
            </a:endParaRPr>
          </a:p>
          <a:p>
            <a:pPr algn="just">
              <a:lnSpc>
                <a:spcPct val="115000"/>
              </a:lnSpc>
              <a:spcAft>
                <a:spcPts val="1000"/>
              </a:spcAft>
            </a:pPr>
            <a:r>
              <a:rPr lang="ar-IQ" dirty="0" smtClean="0">
                <a:ea typeface="Calibri"/>
                <a:cs typeface="Times New Roman"/>
              </a:rPr>
              <a:t>  </a:t>
            </a:r>
            <a:r>
              <a:rPr lang="ar-IQ" b="1" dirty="0" smtClean="0">
                <a:ea typeface="Calibri"/>
                <a:cs typeface="Times New Roman"/>
              </a:rPr>
              <a:t>أ-التظليل</a:t>
            </a:r>
            <a:r>
              <a:rPr lang="ar-IQ" dirty="0" smtClean="0">
                <a:ea typeface="Calibri"/>
                <a:cs typeface="Times New Roman"/>
              </a:rPr>
              <a:t> : ويسهل قياسه وتقديره اذ يقدر الباحثون ان يؤدي تشجير المدن الامريكية مثلا بالشكل المناسب الى تخفيض نفقات استخدام الطاقة بنسبة 20-25% , وان تقلل من كلفة تبريد سكن واحد مظلل تظليلا جيدا في مدينة فلوريدا مثلا بنحو 40% , ومسكن مظلل في مدينة بنسلفانيا يخفض فاتورة الكهرباء المستخدمة للتبريد بنحو 75% . </a:t>
            </a:r>
            <a:endParaRPr lang="en-US" sz="2400" dirty="0" smtClean="0">
              <a:ea typeface="Calibri"/>
              <a:cs typeface="Arial"/>
            </a:endParaRPr>
          </a:p>
          <a:p>
            <a:pPr algn="just">
              <a:lnSpc>
                <a:spcPct val="115000"/>
              </a:lnSpc>
              <a:spcAft>
                <a:spcPts val="1000"/>
              </a:spcAft>
            </a:pPr>
            <a:r>
              <a:rPr lang="ar-IQ" dirty="0" smtClean="0">
                <a:ea typeface="Calibri"/>
                <a:cs typeface="Times New Roman"/>
              </a:rPr>
              <a:t> </a:t>
            </a:r>
            <a:r>
              <a:rPr lang="ar-IQ" b="1" dirty="0" smtClean="0">
                <a:ea typeface="Calibri"/>
                <a:cs typeface="Times New Roman"/>
              </a:rPr>
              <a:t>ب- النتح</a:t>
            </a:r>
            <a:r>
              <a:rPr lang="ar-IQ" dirty="0" smtClean="0">
                <a:ea typeface="Calibri"/>
                <a:cs typeface="Times New Roman"/>
              </a:rPr>
              <a:t> : ويصعب قياسه وتقديره بدقة , ولكن هناك عددا من النماذج المناخية تشير الى ان زراعة ثلاثة او اربعة اشجار في الاماكن المواجهة للشمس من كل بيت , يمكن ان تخفض من تكاليف التبريد . اذ ان النتح يعمل على تخفيض درجة الحرارة . </a:t>
            </a:r>
            <a:endParaRPr lang="en-US" sz="2400" dirty="0" smtClean="0">
              <a:ea typeface="Calibri"/>
              <a:cs typeface="Arial"/>
            </a:endParaRPr>
          </a:p>
          <a:p>
            <a:endParaRPr lang="ar-IQ" dirty="0"/>
          </a:p>
        </p:txBody>
      </p:sp>
    </p:spTree>
    <p:extLst>
      <p:ext uri="{BB962C8B-B14F-4D97-AF65-F5344CB8AC3E}">
        <p14:creationId xmlns:p14="http://schemas.microsoft.com/office/powerpoint/2010/main" val="3280184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92226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4105362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764704"/>
            <a:ext cx="8229600" cy="5616624"/>
          </a:xfrm>
        </p:spPr>
        <p:txBody>
          <a:bodyPr>
            <a:normAutofit/>
          </a:bodyPr>
          <a:lstStyle/>
          <a:p>
            <a:pPr algn="just"/>
            <a:r>
              <a:rPr lang="ar-IQ" dirty="0" smtClean="0"/>
              <a:t>3- </a:t>
            </a:r>
            <a:r>
              <a:rPr lang="ar-IQ" dirty="0"/>
              <a:t>زيادة المساحات المفتوحة لضمان حركة هواء </a:t>
            </a:r>
            <a:r>
              <a:rPr lang="ar-IQ" dirty="0" smtClean="0"/>
              <a:t>معتدلة.</a:t>
            </a:r>
            <a:endParaRPr lang="ar-IQ" dirty="0"/>
          </a:p>
          <a:p>
            <a:pPr algn="just"/>
            <a:r>
              <a:rPr lang="ar-IQ" dirty="0" smtClean="0"/>
              <a:t>4- </a:t>
            </a:r>
            <a:r>
              <a:rPr lang="ar-IQ" dirty="0"/>
              <a:t>زيادة عدد المسطحات المائية المفتوحة والجداول والقنوات الخاصة بالمياه السطحية الجارية داخل وحول المدينة.</a:t>
            </a:r>
          </a:p>
          <a:p>
            <a:pPr algn="just"/>
            <a:r>
              <a:rPr lang="ar-IQ" dirty="0" smtClean="0"/>
              <a:t>5- </a:t>
            </a:r>
            <a:r>
              <a:rPr lang="ar-IQ" dirty="0"/>
              <a:t>الحد من تلوث الهواء من خلال السيطرة على مصادر </a:t>
            </a:r>
            <a:r>
              <a:rPr lang="ar-IQ" dirty="0" smtClean="0"/>
              <a:t>التلوث.</a:t>
            </a:r>
          </a:p>
          <a:p>
            <a:pPr lvl="0" algn="just"/>
            <a:r>
              <a:rPr lang="ar-IQ" dirty="0" smtClean="0"/>
              <a:t>6- </a:t>
            </a:r>
            <a:r>
              <a:rPr lang="ar-IQ" dirty="0">
                <a:solidFill>
                  <a:prstClr val="black"/>
                </a:solidFill>
              </a:rPr>
              <a:t>استعمال البدائل الجديدة الممكنة في عمليات النقل والمواصلات داخل المدن </a:t>
            </a:r>
            <a:r>
              <a:rPr lang="ar-IQ" dirty="0" smtClean="0">
                <a:solidFill>
                  <a:prstClr val="black"/>
                </a:solidFill>
              </a:rPr>
              <a:t>والاستعاضة </a:t>
            </a:r>
            <a:r>
              <a:rPr lang="ar-IQ" dirty="0">
                <a:solidFill>
                  <a:prstClr val="black"/>
                </a:solidFill>
              </a:rPr>
              <a:t>بها عن الوسائل المسببة للتلوث.</a:t>
            </a:r>
          </a:p>
          <a:p>
            <a:pPr algn="just"/>
            <a:endParaRPr lang="ar-IQ" dirty="0"/>
          </a:p>
        </p:txBody>
      </p:sp>
    </p:spTree>
    <p:extLst>
      <p:ext uri="{BB962C8B-B14F-4D97-AF65-F5344CB8AC3E}">
        <p14:creationId xmlns:p14="http://schemas.microsoft.com/office/powerpoint/2010/main" val="609034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27383"/>
            <a:ext cx="9144000" cy="6885384"/>
          </a:xfrm>
          <a:prstGeom prst="rect">
            <a:avLst/>
          </a:prstGeom>
        </p:spPr>
      </p:pic>
    </p:spTree>
    <p:extLst>
      <p:ext uri="{BB962C8B-B14F-4D97-AF65-F5344CB8AC3E}">
        <p14:creationId xmlns:p14="http://schemas.microsoft.com/office/powerpoint/2010/main" val="4047423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361459"/>
          </a:xfrm>
        </p:spPr>
        <p:txBody>
          <a:bodyPr>
            <a:normAutofit fontScale="92500" lnSpcReduction="10000"/>
          </a:bodyPr>
          <a:lstStyle/>
          <a:p>
            <a:pPr marL="0" lvl="0" indent="0">
              <a:lnSpc>
                <a:spcPct val="115000"/>
              </a:lnSpc>
              <a:spcAft>
                <a:spcPts val="1000"/>
              </a:spcAft>
              <a:buNone/>
            </a:pPr>
            <a:r>
              <a:rPr lang="ar-IQ" sz="2500" b="1" dirty="0">
                <a:solidFill>
                  <a:prstClr val="black"/>
                </a:solidFill>
                <a:ea typeface="Calibri"/>
                <a:cs typeface="Times New Roman"/>
              </a:rPr>
              <a:t> </a:t>
            </a:r>
            <a:r>
              <a:rPr lang="ar-IQ" sz="2500" b="1" dirty="0" smtClean="0">
                <a:solidFill>
                  <a:prstClr val="black"/>
                </a:solidFill>
                <a:ea typeface="Calibri"/>
                <a:cs typeface="Times New Roman"/>
              </a:rPr>
              <a:t>                               </a:t>
            </a:r>
            <a:r>
              <a:rPr lang="ar-IQ" sz="2800" b="1" dirty="0" smtClean="0">
                <a:solidFill>
                  <a:srgbClr val="FF0000"/>
                </a:solidFill>
                <a:ea typeface="Calibri"/>
                <a:cs typeface="Times New Roman"/>
              </a:rPr>
              <a:t>الجزيرة </a:t>
            </a:r>
            <a:r>
              <a:rPr lang="ar-IQ" sz="2800" b="1" dirty="0">
                <a:solidFill>
                  <a:srgbClr val="FF0000"/>
                </a:solidFill>
                <a:ea typeface="Calibri"/>
                <a:cs typeface="Times New Roman"/>
              </a:rPr>
              <a:t>الحرارية </a:t>
            </a:r>
            <a:r>
              <a:rPr lang="en-US" sz="2800" b="1" dirty="0">
                <a:solidFill>
                  <a:srgbClr val="FF0000"/>
                </a:solidFill>
                <a:latin typeface="Times New Roman"/>
                <a:ea typeface="Calibri"/>
                <a:cs typeface="Arial"/>
              </a:rPr>
              <a:t>Heat Island    </a:t>
            </a:r>
            <a:endParaRPr lang="en-US" sz="1900" dirty="0">
              <a:solidFill>
                <a:srgbClr val="FF0000"/>
              </a:solidFill>
              <a:ea typeface="Calibri"/>
              <a:cs typeface="Arial"/>
            </a:endParaRPr>
          </a:p>
          <a:p>
            <a:pPr lvl="0" algn="just">
              <a:lnSpc>
                <a:spcPct val="115000"/>
              </a:lnSpc>
              <a:spcAft>
                <a:spcPts val="1000"/>
              </a:spcAft>
            </a:pPr>
            <a:r>
              <a:rPr lang="ar-IQ" sz="2500" dirty="0">
                <a:solidFill>
                  <a:prstClr val="black"/>
                </a:solidFill>
                <a:ea typeface="Calibri"/>
                <a:cs typeface="Times New Roman"/>
              </a:rPr>
              <a:t>يطلق مصطلح الجزيرة الحرارية على ظاهرة ارتفاع درجة الحرارة في المدن الكبرى عنها في المناطق الريفية المحيطة بها . فقد اثبتت الدراسات المناخية ان درجة الحرارة العظمى لوسط المدينة تزيد عنها في مناطق الريف المجاور لها </a:t>
            </a:r>
            <a:r>
              <a:rPr lang="ar-IQ" sz="2500" dirty="0" smtClean="0">
                <a:solidFill>
                  <a:prstClr val="black"/>
                </a:solidFill>
                <a:ea typeface="Calibri"/>
                <a:cs typeface="Times New Roman"/>
              </a:rPr>
              <a:t>ما بين </a:t>
            </a:r>
            <a:r>
              <a:rPr lang="ar-IQ" sz="2500" dirty="0">
                <a:solidFill>
                  <a:prstClr val="black"/>
                </a:solidFill>
                <a:ea typeface="Calibri"/>
                <a:cs typeface="Times New Roman"/>
              </a:rPr>
              <a:t>( 2- 5</a:t>
            </a:r>
            <a:r>
              <a:rPr lang="ar-IQ" sz="2500" baseline="30000" dirty="0">
                <a:solidFill>
                  <a:prstClr val="black"/>
                </a:solidFill>
                <a:ea typeface="Calibri"/>
                <a:cs typeface="Times New Roman"/>
              </a:rPr>
              <a:t>ͦ</a:t>
            </a:r>
            <a:r>
              <a:rPr lang="ar-IQ" sz="2500" dirty="0">
                <a:solidFill>
                  <a:prstClr val="black"/>
                </a:solidFill>
                <a:ea typeface="Calibri"/>
                <a:cs typeface="Times New Roman"/>
              </a:rPr>
              <a:t> م ) في المعدل . ومع ذلك يتفاوت هذا المعدل من مدينة </a:t>
            </a:r>
            <a:r>
              <a:rPr lang="ar-IQ" sz="2500" dirty="0" smtClean="0">
                <a:solidFill>
                  <a:prstClr val="black"/>
                </a:solidFill>
                <a:ea typeface="Calibri"/>
                <a:cs typeface="Times New Roman"/>
              </a:rPr>
              <a:t>لأخرى </a:t>
            </a:r>
            <a:r>
              <a:rPr lang="ar-IQ" sz="2500" dirty="0">
                <a:solidFill>
                  <a:prstClr val="black"/>
                </a:solidFill>
                <a:ea typeface="Calibri"/>
                <a:cs typeface="Times New Roman"/>
              </a:rPr>
              <a:t>, فالجزيرة الحرارية لمدينة نيويورك تبلغ نحو ( 5.8</a:t>
            </a:r>
            <a:r>
              <a:rPr lang="ar-IQ" sz="2500" baseline="30000" dirty="0">
                <a:solidFill>
                  <a:prstClr val="black"/>
                </a:solidFill>
                <a:ea typeface="Calibri"/>
                <a:cs typeface="Times New Roman"/>
              </a:rPr>
              <a:t>ͦ</a:t>
            </a:r>
            <a:r>
              <a:rPr lang="ar-IQ" sz="2500" dirty="0">
                <a:solidFill>
                  <a:prstClr val="black"/>
                </a:solidFill>
                <a:ea typeface="Calibri"/>
                <a:cs typeface="Times New Roman"/>
              </a:rPr>
              <a:t> م ), بينما تصل في مدينة مكسيكوسيتي الى نحو ( 10.5</a:t>
            </a:r>
            <a:r>
              <a:rPr lang="ar-IQ" sz="2500" baseline="30000" dirty="0">
                <a:solidFill>
                  <a:prstClr val="black"/>
                </a:solidFill>
                <a:ea typeface="Calibri"/>
                <a:cs typeface="Times New Roman"/>
              </a:rPr>
              <a:t>ͦ</a:t>
            </a:r>
            <a:r>
              <a:rPr lang="ar-IQ" sz="2500" dirty="0">
                <a:solidFill>
                  <a:prstClr val="black"/>
                </a:solidFill>
                <a:ea typeface="Calibri"/>
                <a:cs typeface="Times New Roman"/>
              </a:rPr>
              <a:t> م). </a:t>
            </a:r>
            <a:endParaRPr lang="en-US" sz="1900" dirty="0">
              <a:solidFill>
                <a:prstClr val="black"/>
              </a:solidFill>
              <a:ea typeface="Calibri"/>
              <a:cs typeface="Arial"/>
            </a:endParaRPr>
          </a:p>
          <a:p>
            <a:pPr lvl="0" algn="just">
              <a:lnSpc>
                <a:spcPct val="115000"/>
              </a:lnSpc>
              <a:spcAft>
                <a:spcPts val="1000"/>
              </a:spcAft>
            </a:pPr>
            <a:r>
              <a:rPr lang="ar-IQ" sz="2500" dirty="0">
                <a:solidFill>
                  <a:prstClr val="black"/>
                </a:solidFill>
                <a:ea typeface="Calibri"/>
                <a:cs typeface="Times New Roman"/>
              </a:rPr>
              <a:t>وتعد الجزيرة الحرارية ظاهرة مناخية اوجدها الانسان نتيجة تغييره لنمط استخدامات الارض داخل المدن , من خلال اقتلاعه لمساحات واسعة من الاشجار والاراضي الزراعية , واستبدالها </a:t>
            </a:r>
            <a:r>
              <a:rPr lang="ar-IQ" sz="2500" dirty="0" smtClean="0">
                <a:solidFill>
                  <a:prstClr val="black"/>
                </a:solidFill>
                <a:ea typeface="Calibri"/>
                <a:cs typeface="Times New Roman"/>
              </a:rPr>
              <a:t>بأحياء </a:t>
            </a:r>
            <a:r>
              <a:rPr lang="ar-IQ" sz="2500" dirty="0">
                <a:solidFill>
                  <a:prstClr val="black"/>
                </a:solidFill>
                <a:ea typeface="Calibri"/>
                <a:cs typeface="Times New Roman"/>
              </a:rPr>
              <a:t>سكنية مبنية من الخرسانة المسلحة , وبالشوارع الاسفلتية وارصفتها , بجانب مواقف السيارات والقطارات والمطارات الدولية والمحلية , وارصفة الموانئ في المدن الساحلية , كلها مجتمعة ادت الى ظهور الفروق الحرارية بين اوساط المدن واريافها المحيطة بها . </a:t>
            </a:r>
            <a:endParaRPr lang="ar-IQ" dirty="0"/>
          </a:p>
        </p:txBody>
      </p:sp>
    </p:spTree>
    <p:extLst>
      <p:ext uri="{BB962C8B-B14F-4D97-AF65-F5344CB8AC3E}">
        <p14:creationId xmlns:p14="http://schemas.microsoft.com/office/powerpoint/2010/main" val="1209913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5118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406165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361459"/>
          </a:xfrm>
        </p:spPr>
        <p:txBody>
          <a:bodyPr>
            <a:normAutofit/>
          </a:bodyPr>
          <a:lstStyle/>
          <a:p>
            <a:pPr lvl="0" algn="just"/>
            <a:r>
              <a:rPr lang="ar-IQ" sz="3600" dirty="0">
                <a:solidFill>
                  <a:prstClr val="black"/>
                </a:solidFill>
                <a:ea typeface="Calibri"/>
                <a:cs typeface="Times New Roman"/>
              </a:rPr>
              <a:t>ولاننسى ان وجود الاشجار </a:t>
            </a:r>
            <a:r>
              <a:rPr lang="ar-IQ" sz="3600" dirty="0" smtClean="0">
                <a:solidFill>
                  <a:prstClr val="black"/>
                </a:solidFill>
                <a:ea typeface="Calibri"/>
                <a:cs typeface="Times New Roman"/>
              </a:rPr>
              <a:t>وما تنتجه </a:t>
            </a:r>
            <a:r>
              <a:rPr lang="ar-IQ" sz="3600" dirty="0">
                <a:solidFill>
                  <a:prstClr val="black"/>
                </a:solidFill>
                <a:ea typeface="Calibri"/>
                <a:cs typeface="Times New Roman"/>
              </a:rPr>
              <a:t>من نتح وتبخر وتوفير الظلال يقلل الى حد كبير من تزايد درجة الحرارة , ويساعد على تبريد بيئة المدينة الحضرية , يضاف الى ذلك ان تعبيد سطح الارض , سواء في شوارع المدينة او المطارات او الموانئ يؤدي الى تزايد الجريان المائي عند تعرض المدينة للعواصف الرعدية التي تعقبها الامطار الغزيرة , كما ان تبليط الشوارع يؤدي الى تقليل التسرب من الرطوبة والمياه الى </a:t>
            </a:r>
            <a:r>
              <a:rPr lang="ar-IQ" sz="3600" dirty="0" smtClean="0">
                <a:solidFill>
                  <a:prstClr val="black"/>
                </a:solidFill>
                <a:ea typeface="Calibri"/>
                <a:cs typeface="Times New Roman"/>
              </a:rPr>
              <a:t>التربة. </a:t>
            </a:r>
            <a:endParaRPr lang="ar-IQ" sz="3600" dirty="0"/>
          </a:p>
        </p:txBody>
      </p:sp>
    </p:spTree>
    <p:extLst>
      <p:ext uri="{BB962C8B-B14F-4D97-AF65-F5344CB8AC3E}">
        <p14:creationId xmlns:p14="http://schemas.microsoft.com/office/powerpoint/2010/main" val="424673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548680"/>
            <a:ext cx="8229600" cy="5544616"/>
          </a:xfrm>
        </p:spPr>
        <p:txBody>
          <a:bodyPr>
            <a:noAutofit/>
          </a:bodyPr>
          <a:lstStyle/>
          <a:p>
            <a:pPr marL="0" lvl="0" indent="0" algn="just">
              <a:lnSpc>
                <a:spcPct val="115000"/>
              </a:lnSpc>
              <a:spcBef>
                <a:spcPts val="0"/>
              </a:spcBef>
              <a:spcAft>
                <a:spcPts val="1000"/>
              </a:spcAft>
              <a:buNone/>
            </a:pPr>
            <a:r>
              <a:rPr lang="ar-IQ" dirty="0">
                <a:solidFill>
                  <a:prstClr val="black"/>
                </a:solidFill>
                <a:ea typeface="Calibri"/>
                <a:cs typeface="Times New Roman"/>
              </a:rPr>
              <a:t>ويضاعف ارتفاع درجة الحرارة في وسط المدن خلال فصل الصيف من ضيق السكان ويزيد من استخدام الوسائل الحديثة للتبريد والتكييف , ويقدر </a:t>
            </a:r>
            <a:r>
              <a:rPr lang="ar-IQ" b="1" dirty="0">
                <a:solidFill>
                  <a:prstClr val="black"/>
                </a:solidFill>
                <a:ea typeface="Calibri"/>
                <a:cs typeface="Times New Roman"/>
              </a:rPr>
              <a:t>لاماشيا</a:t>
            </a:r>
            <a:r>
              <a:rPr lang="ar-IQ" dirty="0">
                <a:solidFill>
                  <a:prstClr val="black"/>
                </a:solidFill>
                <a:ea typeface="Calibri"/>
                <a:cs typeface="Times New Roman"/>
              </a:rPr>
              <a:t> ان الجزيرة الحرارية لمدينة لوس انجلوس تزيد من تكاليف استخدام الطاقة خلال اشهر الصيف بمعدل مئة الف دولار في الساعة . وطبقا لدراسات اعدها قسم الطاقة التابع لمختبرات بيركلي الوطنية في كاليفورنيا , ان الولايات المتحدة تتكبد سنويا بسبب ظاهرة الجزيرة الحرارية حوالي 5-10 مليار دولار في مجال استهلاك الطاقة , وخمسة مليار اخرى بسبب الامراض الناجمة عن انتشار الضباب الدخاني وتأكل طبقة الاوزون </a:t>
            </a:r>
            <a:r>
              <a:rPr lang="ar-IQ" dirty="0" smtClean="0">
                <a:solidFill>
                  <a:prstClr val="black"/>
                </a:solidFill>
                <a:ea typeface="Calibri"/>
                <a:cs typeface="Times New Roman"/>
              </a:rPr>
              <a:t>. </a:t>
            </a:r>
            <a:endParaRPr lang="ar-IQ" dirty="0"/>
          </a:p>
        </p:txBody>
      </p:sp>
    </p:spTree>
    <p:extLst>
      <p:ext uri="{BB962C8B-B14F-4D97-AF65-F5344CB8AC3E}">
        <p14:creationId xmlns:p14="http://schemas.microsoft.com/office/powerpoint/2010/main" val="319476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457200" y="332656"/>
            <a:ext cx="8229600" cy="6264696"/>
          </a:xfrm>
          <a:prstGeom prst="rect">
            <a:avLst/>
          </a:prstGeom>
        </p:spPr>
        <p:txBody>
          <a:bodyPr>
            <a:normAutofit fontScale="85000" lnSpcReduction="1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spcAft>
                <a:spcPts val="1000"/>
              </a:spcAft>
            </a:pPr>
            <a:r>
              <a:rPr lang="ar-IQ" dirty="0" smtClean="0">
                <a:ea typeface="Calibri"/>
                <a:cs typeface="Times New Roman"/>
              </a:rPr>
              <a:t>ومما لاشك فيه من ان تاثير</a:t>
            </a:r>
            <a:r>
              <a:rPr lang="ar-IQ" b="1" dirty="0" smtClean="0">
                <a:solidFill>
                  <a:srgbClr val="FF0000"/>
                </a:solidFill>
                <a:ea typeface="Calibri"/>
                <a:cs typeface="Times New Roman"/>
              </a:rPr>
              <a:t> الصناعة </a:t>
            </a:r>
            <a:r>
              <a:rPr lang="ar-IQ" dirty="0" smtClean="0">
                <a:ea typeface="Calibri"/>
                <a:cs typeface="Times New Roman"/>
              </a:rPr>
              <a:t>بمختلف انواعها ومستوياتها الخفيفة والثقيلة لها دور بارز في ايجاد الجزيرة الحرارية , التي تنشا فوق اجواء المدن الصناعية التي يزداد فيها التلوث بأشكاله الارضية والمائية والغازية , بينما تقل هذه المؤثرات في المدن غير الصناعية . كما وان خشونة السطح في المدن الكبرى تعمل على تخفيض سرعة الرياح ولذا تتركز الملوثات او درجات الحرارة داخل المدن , كما ان تعبيد الطرق ومساحات كبيرة من المدينة يعمل على تقليل التبخر وترفع من درجة الحرارة . ويبلغ الاختلاف في درجة الحرارة بين المدينة والريف اقصاه في ساعات الصباح الباكر , اذ يظهر ذلك جليا في الخرائط التي تبين التوزيع الجغرافي لدرجة الحرارة الصغرى , ويقل الاختلاف او الفارق في درجات الحرارة في الايام التي يتوقف فيها العمل كالعطل الرسمية وعطل نهايات الاسبوع . ومن الاثار المهمة للجزيرة الحرارية على مناخ المدن , خفض احتمالات الصقيع وزيادة طول فصل النمو . </a:t>
            </a:r>
            <a:endParaRPr lang="en-US" sz="2400" dirty="0" smtClean="0">
              <a:ea typeface="Calibri"/>
              <a:cs typeface="Arial"/>
            </a:endParaRPr>
          </a:p>
          <a:p>
            <a:endParaRPr lang="ar-IQ" dirty="0"/>
          </a:p>
        </p:txBody>
      </p:sp>
    </p:spTree>
    <p:extLst>
      <p:ext uri="{BB962C8B-B14F-4D97-AF65-F5344CB8AC3E}">
        <p14:creationId xmlns:p14="http://schemas.microsoft.com/office/powerpoint/2010/main" val="1268484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4698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457200" y="692696"/>
            <a:ext cx="8229600" cy="5433467"/>
          </a:xfrm>
        </p:spPr>
        <p:txBody>
          <a:bodyPr>
            <a:normAutofit fontScale="70000" lnSpcReduction="20000"/>
          </a:bodyPr>
          <a:lstStyle/>
          <a:p>
            <a:pPr marL="0" indent="0">
              <a:buNone/>
            </a:pPr>
            <a:r>
              <a:rPr lang="ar-IQ" dirty="0" smtClean="0"/>
              <a:t> </a:t>
            </a:r>
            <a:r>
              <a:rPr lang="ar-IQ" sz="4000" b="1" dirty="0" smtClean="0">
                <a:solidFill>
                  <a:srgbClr val="FF0000"/>
                </a:solidFill>
              </a:rPr>
              <a:t>ويمكن </a:t>
            </a:r>
            <a:r>
              <a:rPr lang="ar-IQ" sz="4000" b="1" dirty="0">
                <a:solidFill>
                  <a:srgbClr val="FF0000"/>
                </a:solidFill>
              </a:rPr>
              <a:t>ان </a:t>
            </a:r>
            <a:r>
              <a:rPr lang="ar-IQ" sz="4000" b="1" dirty="0" smtClean="0">
                <a:solidFill>
                  <a:srgbClr val="FF0000"/>
                </a:solidFill>
              </a:rPr>
              <a:t>وتنشى </a:t>
            </a:r>
            <a:r>
              <a:rPr lang="ar-IQ" sz="4000" b="1" dirty="0">
                <a:solidFill>
                  <a:srgbClr val="FF0000"/>
                </a:solidFill>
              </a:rPr>
              <a:t>الجزر الحرارية فوق </a:t>
            </a:r>
            <a:r>
              <a:rPr lang="ar-IQ" sz="4000" b="1" dirty="0" smtClean="0">
                <a:solidFill>
                  <a:srgbClr val="FF0000"/>
                </a:solidFill>
              </a:rPr>
              <a:t>مراكز المدن للأسباب </a:t>
            </a:r>
            <a:r>
              <a:rPr lang="ar-IQ" sz="4000" b="1" dirty="0">
                <a:solidFill>
                  <a:srgbClr val="FF0000"/>
                </a:solidFill>
              </a:rPr>
              <a:t>الاتية</a:t>
            </a:r>
            <a:r>
              <a:rPr lang="ar-IQ" sz="4000" b="1" dirty="0" smtClean="0">
                <a:solidFill>
                  <a:srgbClr val="FF0000"/>
                </a:solidFill>
              </a:rPr>
              <a:t>:-</a:t>
            </a:r>
          </a:p>
          <a:p>
            <a:pPr marL="0" indent="0">
              <a:buNone/>
            </a:pPr>
            <a:endParaRPr lang="ar-IQ" sz="1100" b="1" dirty="0" smtClean="0">
              <a:solidFill>
                <a:srgbClr val="FF0000"/>
              </a:solidFill>
            </a:endParaRPr>
          </a:p>
          <a:p>
            <a:pPr marL="0" indent="0">
              <a:buNone/>
            </a:pPr>
            <a:r>
              <a:rPr lang="ar-IQ" dirty="0" smtClean="0"/>
              <a:t> 1- </a:t>
            </a:r>
            <a:r>
              <a:rPr lang="ar-IQ" dirty="0"/>
              <a:t>زيادة </a:t>
            </a:r>
            <a:r>
              <a:rPr lang="ar-IQ" dirty="0" smtClean="0"/>
              <a:t>الاشعاع الحرارى </a:t>
            </a:r>
            <a:r>
              <a:rPr lang="ar-IQ" dirty="0"/>
              <a:t>الذى تكتسبه المبانى والطرق </a:t>
            </a:r>
            <a:r>
              <a:rPr lang="ar-IQ" dirty="0" smtClean="0"/>
              <a:t>في </a:t>
            </a:r>
            <a:r>
              <a:rPr lang="ar-IQ" dirty="0"/>
              <a:t>المدينة، والملوثات المنتشرة </a:t>
            </a:r>
            <a:r>
              <a:rPr lang="ar-IQ" dirty="0" smtClean="0"/>
              <a:t>في </a:t>
            </a:r>
            <a:r>
              <a:rPr lang="ar-IQ" dirty="0"/>
              <a:t>الغلاف الجوى لها</a:t>
            </a:r>
            <a:r>
              <a:rPr lang="ar-IQ" dirty="0" smtClean="0"/>
              <a:t>.</a:t>
            </a:r>
            <a:endParaRPr lang="ar-IQ" sz="800" dirty="0" smtClean="0"/>
          </a:p>
          <a:p>
            <a:pPr marL="0" indent="0">
              <a:buNone/>
            </a:pPr>
            <a:r>
              <a:rPr lang="ar-IQ" dirty="0"/>
              <a:t/>
            </a:r>
            <a:br>
              <a:rPr lang="ar-IQ" dirty="0"/>
            </a:br>
            <a:r>
              <a:rPr lang="ar-IQ" dirty="0" smtClean="0"/>
              <a:t> 2 - </a:t>
            </a:r>
            <a:r>
              <a:rPr lang="ar-IQ" dirty="0"/>
              <a:t>انخفاض صافى الاشعاع الحرارى </a:t>
            </a:r>
            <a:r>
              <a:rPr lang="ar-IQ" dirty="0" smtClean="0"/>
              <a:t>الأرضي </a:t>
            </a:r>
            <a:r>
              <a:rPr lang="ar-IQ" dirty="0"/>
              <a:t>المفقود من شوارع وطرقات المدينة بسبب ضيق الشوارع وارتفاع المبانى ونقص المساحة المكشوفة للسماء بين </a:t>
            </a:r>
            <a:r>
              <a:rPr lang="ar-IQ" dirty="0" smtClean="0"/>
              <a:t>المباني.</a:t>
            </a:r>
          </a:p>
          <a:p>
            <a:pPr marL="0" indent="0">
              <a:buNone/>
            </a:pPr>
            <a:r>
              <a:rPr lang="ar-IQ" dirty="0"/>
              <a:t/>
            </a:r>
            <a:br>
              <a:rPr lang="ar-IQ" dirty="0"/>
            </a:br>
            <a:r>
              <a:rPr lang="ar-IQ" dirty="0" smtClean="0"/>
              <a:t>3- </a:t>
            </a:r>
            <a:r>
              <a:rPr lang="ar-IQ" dirty="0"/>
              <a:t>انخفاض نسبة الالبيدو </a:t>
            </a:r>
            <a:r>
              <a:rPr lang="ar-IQ" dirty="0" smtClean="0"/>
              <a:t>(الانعكاسية) </a:t>
            </a:r>
            <a:r>
              <a:rPr lang="ar-IQ" dirty="0"/>
              <a:t>داخل المدينة </a:t>
            </a:r>
            <a:r>
              <a:rPr lang="ar-IQ" dirty="0" smtClean="0"/>
              <a:t>.</a:t>
            </a:r>
          </a:p>
          <a:p>
            <a:pPr marL="0" indent="0">
              <a:buNone/>
            </a:pPr>
            <a:r>
              <a:rPr lang="ar-IQ" dirty="0"/>
              <a:t/>
            </a:r>
            <a:br>
              <a:rPr lang="ar-IQ" dirty="0"/>
            </a:br>
            <a:r>
              <a:rPr lang="ar-IQ" dirty="0" smtClean="0"/>
              <a:t> 4 - </a:t>
            </a:r>
            <a:r>
              <a:rPr lang="ar-IQ" dirty="0"/>
              <a:t>ارتفاع التخزين الحرارى </a:t>
            </a:r>
            <a:r>
              <a:rPr lang="ar-IQ" dirty="0" smtClean="0"/>
              <a:t>النهاري </a:t>
            </a:r>
            <a:r>
              <a:rPr lang="ar-IQ" dirty="0"/>
              <a:t>الذى تكتسبه حوائط المبانى والطرق المرصوفة </a:t>
            </a:r>
            <a:r>
              <a:rPr lang="ar-IQ" dirty="0" smtClean="0"/>
              <a:t>بالأسفلت </a:t>
            </a:r>
            <a:r>
              <a:rPr lang="ar-IQ" dirty="0"/>
              <a:t>وانخفاضه اثناء الليل</a:t>
            </a:r>
            <a:r>
              <a:rPr lang="ar-IQ" dirty="0" smtClean="0"/>
              <a:t>.</a:t>
            </a:r>
          </a:p>
          <a:p>
            <a:pPr marL="0" indent="0">
              <a:buNone/>
            </a:pPr>
            <a:r>
              <a:rPr lang="ar-IQ" dirty="0"/>
              <a:t/>
            </a:r>
            <a:br>
              <a:rPr lang="ar-IQ" dirty="0"/>
            </a:br>
            <a:r>
              <a:rPr lang="ar-IQ" dirty="0" smtClean="0"/>
              <a:t>5 - </a:t>
            </a:r>
            <a:r>
              <a:rPr lang="ar-IQ" dirty="0"/>
              <a:t>انبعاث الحرارة </a:t>
            </a:r>
            <a:r>
              <a:rPr lang="ar-IQ" dirty="0" smtClean="0"/>
              <a:t>من </a:t>
            </a:r>
            <a:r>
              <a:rPr lang="ar-IQ" dirty="0"/>
              <a:t>خلال استهلاك الطاقة بالمنازل ومحركات السيارات على الطرق ومحركات الوقود بالمصانع والورش ومولدات الطاقة الكهربائية بالمدينة</a:t>
            </a:r>
            <a:r>
              <a:rPr lang="ar-IQ" dirty="0" smtClean="0"/>
              <a:t>.</a:t>
            </a:r>
          </a:p>
          <a:p>
            <a:pPr marL="0" indent="0">
              <a:buNone/>
            </a:pPr>
            <a:r>
              <a:rPr lang="ar-IQ" dirty="0"/>
              <a:t/>
            </a:r>
            <a:br>
              <a:rPr lang="ar-IQ" dirty="0"/>
            </a:br>
            <a:r>
              <a:rPr lang="ar-IQ" dirty="0" smtClean="0"/>
              <a:t> 6 - </a:t>
            </a:r>
            <a:r>
              <a:rPr lang="ar-IQ" dirty="0"/>
              <a:t>انخفاض فقد الحرارة الكامنة للهواء بسبب انخفاض سرعة الرياح فى شوارع </a:t>
            </a:r>
            <a:r>
              <a:rPr lang="ar-IQ" dirty="0" smtClean="0"/>
              <a:t>المدينة . </a:t>
            </a:r>
            <a:endParaRPr lang="ar-IQ" dirty="0"/>
          </a:p>
          <a:p>
            <a:endParaRPr lang="ar-IQ" dirty="0"/>
          </a:p>
        </p:txBody>
      </p:sp>
    </p:spTree>
    <p:extLst>
      <p:ext uri="{BB962C8B-B14F-4D97-AF65-F5344CB8AC3E}">
        <p14:creationId xmlns:p14="http://schemas.microsoft.com/office/powerpoint/2010/main" val="3689846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1178</Words>
  <Application>Microsoft Office PowerPoint</Application>
  <PresentationFormat>عرض على الشاشة (4:3)</PresentationFormat>
  <Paragraphs>34</Paragraphs>
  <Slides>18</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18</vt:i4>
      </vt:variant>
    </vt:vector>
  </HeadingPairs>
  <TitlesOfParts>
    <vt:vector size="22" baseType="lpstr">
      <vt:lpstr>Arial</vt:lpstr>
      <vt:lpstr>Calibri</vt:lpstr>
      <vt:lpstr>Times New Roman</vt:lpstr>
      <vt:lpstr>نسق Office</vt:lpstr>
      <vt:lpstr>الجزيرة الحرارية  Heat Island</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Al-Qaisar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57</cp:revision>
  <dcterms:created xsi:type="dcterms:W3CDTF">2020-03-07T16:50:47Z</dcterms:created>
  <dcterms:modified xsi:type="dcterms:W3CDTF">2020-03-29T16:35:33Z</dcterms:modified>
</cp:coreProperties>
</file>