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2" name="مستطيل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مستطيل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مستطيل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مستطيل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56" name="مستطيل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مستطيل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مستطيل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مستطيل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شكل حر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شكل حر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شكل حر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شكل حر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شكل حر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شكل حر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شكل حر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شكل حر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شكل حر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شكل حر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شكل حر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شكل حر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شكل حر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شكل حر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مستطيل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ستطيل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مستطيل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6" name="مستطيل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مستطيل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مستطيل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مستطيل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مستطيل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مستطيل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مستطيل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رابط مستقيم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مجموعة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رابط مستقيم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عنوان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grpSp>
        <p:nvGrpSpPr>
          <p:cNvPr id="14" name="مجموعة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رابط مستقيم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مجموعة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رابط مستقيم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رابط مستقيم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رابط مستقيم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مستطيل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مستطيل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6CFA834-8A7F-4B0E-9E48-BFC4B8D6E505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9CB1289-1EA5-4C8B-9C6B-40FB6D3830E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سنتناول كل </a:t>
            </a:r>
            <a:r>
              <a:rPr lang="ar-IQ" dirty="0" err="1" smtClean="0"/>
              <a:t>مايخص</a:t>
            </a:r>
            <a:r>
              <a:rPr lang="ar-IQ" dirty="0" smtClean="0"/>
              <a:t> التفكير الشمولي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3200" dirty="0" smtClean="0"/>
              <a:t>التفكير الشمولي</a:t>
            </a:r>
            <a:endParaRPr lang="ar-IQ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القبعة الخضراء :رمز الإبداع والنمو في الأفكار </a:t>
            </a:r>
          </a:p>
          <a:p>
            <a:r>
              <a:rPr lang="ar-IQ" dirty="0" smtClean="0"/>
              <a:t>فهي ترمز إلى الطاقة والإبداع والتفكير الإبداعي </a:t>
            </a:r>
          </a:p>
          <a:p>
            <a:r>
              <a:rPr lang="ar-IQ" dirty="0" smtClean="0"/>
              <a:t>القبعة الزرقاء :ترمز </a:t>
            </a:r>
            <a:r>
              <a:rPr lang="ar-IQ" dirty="0" err="1" smtClean="0"/>
              <a:t>الى</a:t>
            </a:r>
            <a:r>
              <a:rPr lang="ar-IQ" dirty="0" smtClean="0"/>
              <a:t> التفكير الشمولي ،والتحكم بعملية التفكير وضبطها في الاتجاه الموضوعي 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النظريات التي فسرت التفكير الشمولي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نظرية برونر :ركز على فرضية الاعتماد على البيئة في التعلم وعلى الخبرات الموجهة </a:t>
            </a:r>
          </a:p>
          <a:p>
            <a:r>
              <a:rPr lang="ar-IQ" dirty="0" smtClean="0"/>
              <a:t>وينظر برونر إلى التمثيلات المعرفية كمدخل لتنمية التفكير الشمولي وتطويره </a:t>
            </a:r>
          </a:p>
          <a:p>
            <a:r>
              <a:rPr lang="ar-IQ" dirty="0" smtClean="0"/>
              <a:t>لذلك يعد التمثيل المعرفي هو البناء الذي يمثل وحدة الفرد</a:t>
            </a:r>
          </a:p>
          <a:p>
            <a:r>
              <a:rPr lang="ar-IQ" dirty="0" smtClean="0"/>
              <a:t>يفترض إن الإفراد يختلفون في تمثيلاتهم </a:t>
            </a:r>
          </a:p>
          <a:p>
            <a:r>
              <a:rPr lang="ar-IQ" dirty="0" smtClean="0"/>
              <a:t>البيئة لها الدور الأساس في هذا الاختلاف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النظريات التي فسرت التفكير الشمولي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نظرية جانية </a:t>
            </a:r>
          </a:p>
          <a:p>
            <a:r>
              <a:rPr lang="ar-IQ" dirty="0" smtClean="0"/>
              <a:t>نظرية اوزوبل </a:t>
            </a:r>
          </a:p>
          <a:p>
            <a:r>
              <a:rPr lang="ar-IQ" dirty="0" smtClean="0"/>
              <a:t>نظرية الدماغ الكلي نظرية نصفي الدماغ نظرية نصفي الدماغ جون جاكسون</a:t>
            </a:r>
          </a:p>
          <a:p>
            <a:r>
              <a:rPr lang="ar-IQ" dirty="0" smtClean="0"/>
              <a:t>نظرية التحكم العقلي</a:t>
            </a: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التفكير الشمولي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1_مفهومه</a:t>
            </a:r>
          </a:p>
          <a:p>
            <a:r>
              <a:rPr lang="ar-IQ" dirty="0" smtClean="0"/>
              <a:t>المفاهيم ذات الصلة بالتفكير الشمولي </a:t>
            </a:r>
          </a:p>
          <a:p>
            <a:r>
              <a:rPr lang="ar-IQ" dirty="0" smtClean="0"/>
              <a:t>سمات التفكير الشمولي</a:t>
            </a:r>
          </a:p>
          <a:p>
            <a:r>
              <a:rPr lang="ar-IQ" dirty="0" smtClean="0"/>
              <a:t>أهمية تنمية التفكير الشمولي</a:t>
            </a:r>
          </a:p>
          <a:p>
            <a:r>
              <a:rPr lang="ar-IQ" dirty="0" smtClean="0"/>
              <a:t>التفكير الشمولي والسدود الخمسة </a:t>
            </a:r>
          </a:p>
          <a:p>
            <a:r>
              <a:rPr lang="ar-IQ" dirty="0" smtClean="0"/>
              <a:t>التفكير الشمولي والقبعات الستة</a:t>
            </a:r>
          </a:p>
          <a:p>
            <a:r>
              <a:rPr lang="ar-IQ" dirty="0" smtClean="0"/>
              <a:t>النظريات التي فسرت التفكير الشمولي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المفهوم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 تفكير عملي توليدي يسعى إلى خلق أشياء وإيجاد حلول لمواقف ،</a:t>
            </a:r>
            <a:r>
              <a:rPr lang="ar-IQ" dirty="0" err="1" smtClean="0"/>
              <a:t>وهوتحريضي</a:t>
            </a:r>
            <a:r>
              <a:rPr lang="ar-IQ" dirty="0" smtClean="0"/>
              <a:t> في مضمونه </a:t>
            </a:r>
          </a:p>
          <a:p>
            <a:r>
              <a:rPr lang="ar-IQ" dirty="0" smtClean="0"/>
              <a:t>قدرة الفرد على إدراك الحقيقة بصورة كلية عامة دون الخوض في التفصيلات </a:t>
            </a:r>
          </a:p>
          <a:p>
            <a:endParaRPr lang="ar-IQ" dirty="0" smtClean="0"/>
          </a:p>
          <a:p>
            <a:r>
              <a:rPr lang="ar-IQ" dirty="0" smtClean="0"/>
              <a:t>قدرة الفرد على التعامل مع العموميات </a:t>
            </a:r>
          </a:p>
          <a:p>
            <a:r>
              <a:rPr lang="ar-IQ" dirty="0" smtClean="0"/>
              <a:t>ميل الفرد للتفكير بصورة عشوائية دون رؤية العلاقات مع بعضها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المفاهيم ذات الصلة بالتفكير الشمولي 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التوقع في حدوث أمر في المستقبل بناءا على شواهد وأدلة ،تقدير الشخص لقوة العلاقة بين المجهود الذي سيبذله وبين الآراء المطلوب الوصول إليها </a:t>
            </a:r>
          </a:p>
          <a:p>
            <a:r>
              <a:rPr lang="ar-IQ" dirty="0" smtClean="0"/>
              <a:t>المشاركة :أداة مهمة يستخدمها الفرد للنهوض بالجماعة التي ينتمي ،وتتكون من خلال التفاعل الاجتماعي بين الإفراد</a:t>
            </a: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الخصائص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7"/>
            <a:r>
              <a:rPr lang="ar-IQ" sz="3200" dirty="0" smtClean="0"/>
              <a:t>القدرة على إثارة الدافعية </a:t>
            </a:r>
          </a:p>
          <a:p>
            <a:pPr lvl="7"/>
            <a:r>
              <a:rPr lang="ar-IQ" sz="3200" dirty="0" smtClean="0"/>
              <a:t>يركز على الأنموذج الكلي دون الاهتمام بالتفاصيل </a:t>
            </a:r>
          </a:p>
          <a:p>
            <a:pPr lvl="7"/>
            <a:r>
              <a:rPr lang="ar-IQ" sz="3200" dirty="0" smtClean="0"/>
              <a:t>لديه القدرة على التنوع والانتقال الواسع بين المواقف </a:t>
            </a:r>
          </a:p>
          <a:p>
            <a:pPr lvl="7"/>
            <a:r>
              <a:rPr lang="ar-IQ" sz="3200" dirty="0" smtClean="0"/>
              <a:t>لديه القدرة على استخلاص الحجج والبراهين </a:t>
            </a:r>
          </a:p>
          <a:p>
            <a:pPr lvl="7"/>
            <a:r>
              <a:rPr lang="ar-IQ" sz="3200" dirty="0" smtClean="0"/>
              <a:t>يتعلم بشكل أفضل لأنه يتعامل مع المقدمات</a:t>
            </a:r>
            <a:endParaRPr lang="ar-IQ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تكملة للخصائص والسمات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ar-IQ" dirty="0" smtClean="0"/>
              <a:t>يتعامل مع الناس بصراحة وبدون خجل</a:t>
            </a:r>
          </a:p>
          <a:p>
            <a:r>
              <a:rPr lang="ar-IQ" dirty="0" smtClean="0"/>
              <a:t>لديه القدرة على الانسجام مع </a:t>
            </a:r>
            <a:r>
              <a:rPr lang="ar-IQ" dirty="0" err="1" smtClean="0"/>
              <a:t>الاخرين</a:t>
            </a:r>
            <a:r>
              <a:rPr lang="ar-IQ" dirty="0" smtClean="0"/>
              <a:t> </a:t>
            </a:r>
          </a:p>
          <a:p>
            <a:r>
              <a:rPr lang="ar-IQ" dirty="0" smtClean="0"/>
              <a:t>يتسم بروح المرح </a:t>
            </a:r>
            <a:r>
              <a:rPr lang="ar-IQ" dirty="0" err="1" smtClean="0"/>
              <a:t>والالفة</a:t>
            </a:r>
            <a:r>
              <a:rPr lang="ar-IQ" dirty="0" smtClean="0"/>
              <a:t> مع </a:t>
            </a:r>
            <a:r>
              <a:rPr lang="ar-IQ" dirty="0" err="1" smtClean="0"/>
              <a:t>الاخرين</a:t>
            </a:r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ينجز </a:t>
            </a:r>
            <a:r>
              <a:rPr lang="ar-IQ" dirty="0" err="1" smtClean="0"/>
              <a:t>اكثر</a:t>
            </a:r>
            <a:r>
              <a:rPr lang="ar-IQ" dirty="0" smtClean="0"/>
              <a:t> من مهمة في وقت معين 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IQ" dirty="0" smtClean="0"/>
              <a:t>شخص ناجح في عمله </a:t>
            </a:r>
          </a:p>
          <a:p>
            <a:r>
              <a:rPr lang="ar-IQ" dirty="0" smtClean="0"/>
              <a:t>يركز على المهمات الحسية </a:t>
            </a:r>
          </a:p>
          <a:p>
            <a:r>
              <a:rPr lang="ar-IQ" dirty="0" smtClean="0"/>
              <a:t>يتعامل مع </a:t>
            </a:r>
            <a:r>
              <a:rPr lang="ar-IQ" dirty="0" err="1" smtClean="0"/>
              <a:t>انواع</a:t>
            </a:r>
            <a:r>
              <a:rPr lang="ar-IQ" dirty="0" smtClean="0"/>
              <a:t> عديدة من المعلومات </a:t>
            </a:r>
          </a:p>
          <a:p>
            <a:r>
              <a:rPr lang="ar-IQ" dirty="0" err="1" smtClean="0"/>
              <a:t>لايتقيد</a:t>
            </a:r>
            <a:r>
              <a:rPr lang="ar-IQ" dirty="0" smtClean="0"/>
              <a:t> بالضوابط ويعمل بطرائق متعددة </a:t>
            </a:r>
          </a:p>
          <a:p>
            <a:r>
              <a:rPr lang="ar-IQ" dirty="0" smtClean="0"/>
              <a:t>لديه خيال واسع </a:t>
            </a:r>
          </a:p>
          <a:p>
            <a:r>
              <a:rPr lang="ar-IQ" dirty="0" smtClean="0"/>
              <a:t>يفضل القضايا الكبيرة 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التفكير الشمولي والسدود الخمسة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ar-IQ" dirty="0" smtClean="0"/>
              <a:t>يحتاج جهد ووقت </a:t>
            </a:r>
          </a:p>
          <a:p>
            <a:r>
              <a:rPr lang="ar-IQ" dirty="0" smtClean="0"/>
              <a:t>لايمكن القيام به لان يحتاج إلى توليد أفكار وهذا </a:t>
            </a:r>
            <a:r>
              <a:rPr lang="ar-IQ" b="1" dirty="0" smtClean="0"/>
              <a:t>مايتعب</a:t>
            </a:r>
            <a:r>
              <a:rPr lang="ar-IQ" dirty="0" smtClean="0"/>
              <a:t> ويحتاج إلى طاقة </a:t>
            </a: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IQ" dirty="0" smtClean="0"/>
              <a:t>هناك أفكار تسيطر غلى الإفراد بأنهم غير قادرين على التفكير الشمولي وهذه الأفكار هي:</a:t>
            </a:r>
          </a:p>
          <a:p>
            <a:r>
              <a:rPr lang="ar-IQ" dirty="0" smtClean="0"/>
              <a:t>العباقرة هم فقط القادرين على ذلك</a:t>
            </a:r>
          </a:p>
          <a:p>
            <a:r>
              <a:rPr lang="ar-IQ" dirty="0" smtClean="0"/>
              <a:t>الشباب هم أكثر قدرة على توليد الأفكار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التفكير الشمولي والقبعات الستة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القبعة البيضاء :التفكير على وفق هذه القبعة استجابة لكل الأسئلة ،ومن يرتدي هذه القبعة عليه أن يركز في طلبه</a:t>
            </a:r>
          </a:p>
          <a:p>
            <a:r>
              <a:rPr lang="ar-IQ" dirty="0" smtClean="0"/>
              <a:t>القبعة الحمراء : على الفرد أن يعترف بوجود المشاعر والانفعالات ويأخذ أذنا رسميا بالإفصاح عن مشاعره تجاه قضية ما</a:t>
            </a:r>
            <a:endParaRPr lang="ar-IQ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تقوم على افتراض </a:t>
            </a:r>
            <a:r>
              <a:rPr lang="ar-IQ" dirty="0" err="1" smtClean="0"/>
              <a:t>ن</a:t>
            </a:r>
            <a:r>
              <a:rPr lang="ar-IQ" dirty="0" smtClean="0"/>
              <a:t> التفكير الواسع يحتوي على قبعة كبيرة وقد قسمت إلى ست قبعات ،فهي ساعد الإفراد عانى تبني مناحي أو تشكيلة واسعة وتساعدهم على رؤية الموضوع من زوايا مختلفة 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القبعات الست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القبعة السوداء:ترمز إلى النقد والتحليل والمنطق ،من خلالها يتجنب الوقوع غي الخطأ القبعة الصفراء :رمزا لتفاؤل والبحث عن الايجابيات والتفكير من خلاله نظرة طموحة للمستقبل فيه </a:t>
            </a: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رك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ركة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حركة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243</TotalTime>
  <Words>471</Words>
  <Application>Microsoft Office PowerPoint</Application>
  <PresentationFormat>عرض على الشاشة (3:4)‏</PresentationFormat>
  <Paragraphs>63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حركة</vt:lpstr>
      <vt:lpstr>سنتناول كل مايخص التفكير الشمولي</vt:lpstr>
      <vt:lpstr>التفكير الشمولي</vt:lpstr>
      <vt:lpstr>المفهوم </vt:lpstr>
      <vt:lpstr>المفاهيم ذات الصلة بالتفكير الشمولي  </vt:lpstr>
      <vt:lpstr>الخصائص</vt:lpstr>
      <vt:lpstr>تكملة للخصائص والسمات </vt:lpstr>
      <vt:lpstr>التفكير الشمولي والسدود الخمسة </vt:lpstr>
      <vt:lpstr>التفكير الشمولي والقبعات الستة</vt:lpstr>
      <vt:lpstr>القبعات الست</vt:lpstr>
      <vt:lpstr>الشريحة 10</vt:lpstr>
      <vt:lpstr>النظريات التي فسرت التفكير الشمولي</vt:lpstr>
      <vt:lpstr>النظريات التي فسرت التفكير الشمولي</vt:lpstr>
      <vt:lpstr>الشريحة 13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سنتناول كل مايخص التفكير الشمولي</dc:title>
  <dc:creator>DR.Ahmed Saker 2o1O</dc:creator>
  <cp:lastModifiedBy>DR.Ahmed Saker 2o1O</cp:lastModifiedBy>
  <cp:revision>32</cp:revision>
  <dcterms:created xsi:type="dcterms:W3CDTF">2020-03-27T11:56:26Z</dcterms:created>
  <dcterms:modified xsi:type="dcterms:W3CDTF">2020-03-28T19:47:48Z</dcterms:modified>
</cp:coreProperties>
</file>