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4" r:id="rId9"/>
    <p:sldId id="263"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42A54C80-263E-416B-A8E0-580EDEADCBDC}"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3/30/2020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8533" y="1744134"/>
            <a:ext cx="7766936" cy="1646302"/>
          </a:xfrm>
        </p:spPr>
        <p:txBody>
          <a:bodyPr/>
          <a:lstStyle/>
          <a:p>
            <a:r>
              <a:rPr lang="ar-IQ" sz="6600" b="1" dirty="0" smtClean="0">
                <a:latin typeface="Arial" panose="020B0604020202020204" pitchFamily="34" charset="0"/>
                <a:cs typeface="Arial" panose="020B0604020202020204" pitchFamily="34" charset="0"/>
              </a:rPr>
              <a:t>   مناخ الجبال </a:t>
            </a:r>
            <a:br>
              <a:rPr lang="ar-IQ" sz="6600" b="1" dirty="0" smtClean="0">
                <a:latin typeface="Arial" panose="020B0604020202020204" pitchFamily="34" charset="0"/>
                <a:cs typeface="Arial" panose="020B0604020202020204" pitchFamily="34" charset="0"/>
              </a:rPr>
            </a:br>
            <a:r>
              <a:rPr lang="ar-IQ" sz="6600" b="1" dirty="0">
                <a:latin typeface="Arial" panose="020B0604020202020204" pitchFamily="34" charset="0"/>
                <a:cs typeface="Arial" panose="020B0604020202020204" pitchFamily="34" charset="0"/>
              </a:rPr>
              <a:t> </a:t>
            </a:r>
            <a:r>
              <a:rPr lang="ar-IQ" sz="6600" b="1" dirty="0" smtClean="0">
                <a:latin typeface="Arial" panose="020B0604020202020204" pitchFamily="34" charset="0"/>
                <a:cs typeface="Arial" panose="020B0604020202020204" pitchFamily="34" charset="0"/>
              </a:rPr>
              <a:t>        </a:t>
            </a:r>
            <a:r>
              <a:rPr lang="ar-IQ" sz="6000" b="1" dirty="0" smtClean="0">
                <a:latin typeface="Arial" panose="020B0604020202020204" pitchFamily="34" charset="0"/>
                <a:cs typeface="Arial" panose="020B0604020202020204" pitchFamily="34" charset="0"/>
              </a:rPr>
              <a:t>5</a:t>
            </a:r>
            <a:endParaRPr lang="ar-IQ" sz="6000" b="1" dirty="0">
              <a:latin typeface="Arial" panose="020B0604020202020204" pitchFamily="34" charset="0"/>
              <a:cs typeface="Arial" panose="020B0604020202020204" pitchFamily="34" charset="0"/>
            </a:endParaRPr>
          </a:p>
        </p:txBody>
      </p:sp>
      <p:sp>
        <p:nvSpPr>
          <p:cNvPr id="3" name="عنوان فرعي 2"/>
          <p:cNvSpPr>
            <a:spLocks noGrp="1"/>
          </p:cNvSpPr>
          <p:nvPr>
            <p:ph type="subTitle" idx="1"/>
          </p:nvPr>
        </p:nvSpPr>
        <p:spPr>
          <a:xfrm>
            <a:off x="231262" y="3730067"/>
            <a:ext cx="7766936" cy="1096899"/>
          </a:xfrm>
        </p:spPr>
        <p:txBody>
          <a:bodyPr>
            <a:normAutofit fontScale="77500" lnSpcReduction="20000"/>
          </a:bodyPr>
          <a:lstStyle/>
          <a:p>
            <a:r>
              <a:rPr lang="ar-IQ" sz="5200" b="1" dirty="0" smtClean="0">
                <a:solidFill>
                  <a:srgbClr val="00B050"/>
                </a:solidFill>
                <a:latin typeface="Arial" panose="020B0604020202020204" pitchFamily="34" charset="0"/>
                <a:cs typeface="Arial" panose="020B0604020202020204" pitchFamily="34" charset="0"/>
              </a:rPr>
              <a:t>المرحلة الثالثة / قسم الجغرافية </a:t>
            </a:r>
            <a:endParaRPr lang="ar-IQ" sz="5200" b="1" dirty="0" smtClean="0">
              <a:solidFill>
                <a:srgbClr val="00B050"/>
              </a:solidFill>
              <a:latin typeface="Arial" panose="020B0604020202020204" pitchFamily="34" charset="0"/>
              <a:cs typeface="Arial" panose="020B0604020202020204" pitchFamily="34" charset="0"/>
            </a:endParaRPr>
          </a:p>
          <a:p>
            <a:r>
              <a:rPr lang="ar-IQ" sz="4000" b="1" dirty="0">
                <a:solidFill>
                  <a:srgbClr val="00B050"/>
                </a:solidFill>
                <a:latin typeface="Arial" panose="020B0604020202020204" pitchFamily="34" charset="0"/>
                <a:cs typeface="Arial" panose="020B0604020202020204" pitchFamily="34" charset="0"/>
              </a:rPr>
              <a:t> </a:t>
            </a:r>
            <a:r>
              <a:rPr lang="ar-IQ" sz="4000" b="1" dirty="0" smtClean="0">
                <a:solidFill>
                  <a:srgbClr val="00B050"/>
                </a:solidFill>
                <a:latin typeface="Arial" panose="020B0604020202020204" pitchFamily="34" charset="0"/>
                <a:cs typeface="Arial" panose="020B0604020202020204" pitchFamily="34" charset="0"/>
              </a:rPr>
              <a:t>    </a:t>
            </a:r>
            <a:r>
              <a:rPr lang="ar-IQ" sz="4000" b="1" dirty="0" smtClean="0">
                <a:solidFill>
                  <a:srgbClr val="FF0000"/>
                </a:solidFill>
                <a:latin typeface="Arial" panose="020B0604020202020204" pitchFamily="34" charset="0"/>
                <a:cs typeface="Arial" panose="020B0604020202020204" pitchFamily="34" charset="0"/>
              </a:rPr>
              <a:t>أ . د . أحلام عبد الجبار كاظم </a:t>
            </a:r>
            <a:endParaRPr lang="ar-IQ"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595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12192000" cy="6857999"/>
          </a:xfrm>
          <a:prstGeom prst="rect">
            <a:avLst/>
          </a:prstGeom>
        </p:spPr>
      </p:pic>
      <p:sp>
        <p:nvSpPr>
          <p:cNvPr id="3" name="مربع نص 2"/>
          <p:cNvSpPr txBox="1"/>
          <p:nvPr/>
        </p:nvSpPr>
        <p:spPr>
          <a:xfrm>
            <a:off x="1849120" y="436880"/>
            <a:ext cx="8321040" cy="769441"/>
          </a:xfrm>
          <a:prstGeom prst="rect">
            <a:avLst/>
          </a:prstGeom>
          <a:noFill/>
        </p:spPr>
        <p:txBody>
          <a:bodyPr wrap="square" rtlCol="1">
            <a:spAutoFit/>
          </a:bodyPr>
          <a:lstStyle/>
          <a:p>
            <a:r>
              <a:rPr lang="ar-IQ" sz="4400" b="1" dirty="0" smtClean="0">
                <a:latin typeface="Arial" panose="020B0604020202020204" pitchFamily="34" charset="0"/>
                <a:cs typeface="Arial" panose="020B0604020202020204" pitchFamily="34" charset="0"/>
              </a:rPr>
              <a:t>بحيرة نام تسوه في هضبة التبت </a:t>
            </a:r>
            <a:endParaRPr lang="ar-IQ"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80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77334" y="416560"/>
            <a:ext cx="8596668" cy="5953759"/>
          </a:xfrm>
        </p:spPr>
        <p:txBody>
          <a:bodyPr>
            <a:noAutofit/>
          </a:bodyPr>
          <a:lstStyle/>
          <a:p>
            <a:pPr marL="457200" algn="just">
              <a:lnSpc>
                <a:spcPct val="115000"/>
              </a:lnSpc>
              <a:spcAft>
                <a:spcPts val="1000"/>
              </a:spcAft>
            </a:pPr>
            <a:r>
              <a:rPr lang="ar-IQ" sz="2400" dirty="0">
                <a:latin typeface="Calibri" panose="020F0502020204030204" pitchFamily="34" charset="0"/>
                <a:ea typeface="Calibri" panose="020F0502020204030204" pitchFamily="34" charset="0"/>
                <a:cs typeface="Times New Roman" panose="02020603050405020304" pitchFamily="18" charset="0"/>
              </a:rPr>
              <a:t>أما معدل الحرارة في </a:t>
            </a:r>
            <a:r>
              <a:rPr lang="ar-IQ" sz="2400" dirty="0" smtClean="0">
                <a:latin typeface="Calibri" panose="020F0502020204030204" pitchFamily="34" charset="0"/>
                <a:ea typeface="Calibri" panose="020F0502020204030204" pitchFamily="34" charset="0"/>
                <a:cs typeface="Times New Roman" panose="02020603050405020304" pitchFamily="18" charset="0"/>
              </a:rPr>
              <a:t>لهاسا </a:t>
            </a:r>
            <a:r>
              <a:rPr lang="ar-IQ" sz="2400" dirty="0">
                <a:latin typeface="Calibri" panose="020F0502020204030204" pitchFamily="34" charset="0"/>
                <a:ea typeface="Calibri" panose="020F0502020204030204" pitchFamily="34" charset="0"/>
                <a:cs typeface="Times New Roman" panose="02020603050405020304" pitchFamily="18" charset="0"/>
              </a:rPr>
              <a:t>فهو (8°م) ، والمدى الحراري السنوي ( حزيران 16.6°م، وكانون الثاني -1.8°م) هو (18.4°م) والنهايتان المطلقتان هما (-14°م ،28°م ) على التوالي ، وشهر حزيران هو أكثر الاشهر حرارة في لهسا، الأ أن هذه الحرارة تأخذ بالهبوط كلما قارب الشهر من نهايته، وذلك بتأثير السحب الكثيفة والامطار الموسمية التي تهطل فيه ، ويتكون الصقيع في كل ليلة تقريباً خلال الفترة من تشرين الثاني وحتى أذار ، واكثر من 84% من المطر السنوي يهطل في الفترة من حزيران الى أيلول ، وذلك بسبب الرياح الموسمية ، والمطر من النوع الحملاني المصحوب بالرعد.</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algn="just">
              <a:lnSpc>
                <a:spcPct val="115000"/>
              </a:lnSpc>
              <a:spcAft>
                <a:spcPts val="1000"/>
              </a:spcAft>
            </a:pPr>
            <a:r>
              <a:rPr lang="ar-IQ" sz="2400" dirty="0">
                <a:latin typeface="Calibri" panose="020F0502020204030204" pitchFamily="34" charset="0"/>
                <a:ea typeface="Calibri" panose="020F0502020204030204" pitchFamily="34" charset="0"/>
                <a:cs typeface="Times New Roman" panose="02020603050405020304" pitchFamily="18" charset="0"/>
              </a:rPr>
              <a:t>وبصورة عامة، يمكن القول أن معظم أرض التبت </a:t>
            </a:r>
            <a:r>
              <a:rPr lang="ar-IQ" sz="2400" dirty="0" smtClean="0">
                <a:latin typeface="Calibri" panose="020F0502020204030204" pitchFamily="34" charset="0"/>
                <a:ea typeface="Calibri" panose="020F0502020204030204" pitchFamily="34" charset="0"/>
                <a:cs typeface="Times New Roman" panose="02020603050405020304" pitchFamily="18" charset="0"/>
              </a:rPr>
              <a:t>لا تنال </a:t>
            </a:r>
            <a:r>
              <a:rPr lang="ar-IQ" sz="2400" dirty="0">
                <a:latin typeface="Calibri" panose="020F0502020204030204" pitchFamily="34" charset="0"/>
                <a:ea typeface="Calibri" panose="020F0502020204030204" pitchFamily="34" charset="0"/>
                <a:cs typeface="Times New Roman" panose="02020603050405020304" pitchFamily="18" charset="0"/>
              </a:rPr>
              <a:t>ألا أقل من (30سم) من المطر والثلج ، </a:t>
            </a:r>
            <a:r>
              <a:rPr lang="ar-IQ" sz="2400" dirty="0" smtClean="0">
                <a:latin typeface="Calibri" panose="020F0502020204030204" pitchFamily="34" charset="0"/>
                <a:ea typeface="Calibri" panose="020F0502020204030204" pitchFamily="34" charset="0"/>
                <a:cs typeface="Times New Roman" panose="02020603050405020304" pitchFamily="18" charset="0"/>
              </a:rPr>
              <a:t>وتشكل جبال  </a:t>
            </a:r>
            <a:r>
              <a:rPr lang="ar-IQ" sz="2400" dirty="0">
                <a:latin typeface="Calibri" panose="020F0502020204030204" pitchFamily="34" charset="0"/>
                <a:ea typeface="Calibri" panose="020F0502020204030204" pitchFamily="34" charset="0"/>
                <a:cs typeface="Times New Roman" panose="02020603050405020304" pitchFamily="18" charset="0"/>
              </a:rPr>
              <a:t>البامير وتيان شان واحات عالية ينالها (63-75سم) (معظمه مطر صيفي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algn="just">
              <a:lnSpc>
                <a:spcPct val="115000"/>
              </a:lnSpc>
              <a:spcAft>
                <a:spcPts val="1000"/>
              </a:spcAft>
            </a:pPr>
            <a:r>
              <a:rPr lang="ar-IQ" sz="2400" dirty="0">
                <a:latin typeface="Calibri" panose="020F0502020204030204" pitchFamily="34" charset="0"/>
                <a:ea typeface="Calibri" panose="020F0502020204030204" pitchFamily="34" charset="0"/>
                <a:cs typeface="Times New Roman" panose="02020603050405020304" pitchFamily="18" charset="0"/>
              </a:rPr>
              <a:t>وتحصل السلاسل الجبلية على مقدار كبير من الثلوج ، ويكون خط الثلج الدائم مرتفعاً ، اذ يصل الى ارتفاع يتراوح بين (5750-6000م).</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endParaRPr lang="ar-IQ" sz="2400" dirty="0"/>
          </a:p>
        </p:txBody>
      </p:sp>
    </p:spTree>
    <p:extLst>
      <p:ext uri="{BB962C8B-B14F-4D97-AF65-F5344CB8AC3E}">
        <p14:creationId xmlns:p14="http://schemas.microsoft.com/office/powerpoint/2010/main" val="2745738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12192000" cy="6949441"/>
          </a:xfrm>
          <a:prstGeom prst="rect">
            <a:avLst/>
          </a:prstGeom>
        </p:spPr>
      </p:pic>
      <p:sp>
        <p:nvSpPr>
          <p:cNvPr id="3" name="مربع نص 2"/>
          <p:cNvSpPr txBox="1"/>
          <p:nvPr/>
        </p:nvSpPr>
        <p:spPr>
          <a:xfrm>
            <a:off x="7914640" y="812800"/>
            <a:ext cx="4511040" cy="769441"/>
          </a:xfrm>
          <a:prstGeom prst="rect">
            <a:avLst/>
          </a:prstGeom>
          <a:noFill/>
        </p:spPr>
        <p:txBody>
          <a:bodyPr wrap="square" rtlCol="1">
            <a:spAutoFit/>
          </a:bodyPr>
          <a:lstStyle/>
          <a:p>
            <a:r>
              <a:rPr lang="ar-IQ" sz="4400" b="1" dirty="0" smtClean="0">
                <a:solidFill>
                  <a:srgbClr val="FFFF00"/>
                </a:solidFill>
                <a:latin typeface="Arial" panose="020B0604020202020204" pitchFamily="34" charset="0"/>
                <a:cs typeface="Arial" panose="020B0604020202020204" pitchFamily="34" charset="0"/>
              </a:rPr>
              <a:t>لهاسا عاصمة التبت </a:t>
            </a:r>
            <a:endParaRPr lang="ar-IQ" sz="4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30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5600" y="457200"/>
            <a:ext cx="9418320" cy="6146799"/>
          </a:xfrm>
        </p:spPr>
        <p:txBody>
          <a:bodyPr/>
          <a:lstStyle/>
          <a:p>
            <a:pPr marL="0" lvl="0" indent="0">
              <a:lnSpc>
                <a:spcPct val="115000"/>
              </a:lnSpc>
              <a:spcAft>
                <a:spcPts val="1000"/>
              </a:spcAft>
              <a:buNone/>
            </a:pPr>
            <a:r>
              <a:rPr lang="ar-IQ" sz="4000" b="1" dirty="0" smtClean="0">
                <a:latin typeface="Calibri" panose="020F0502020204030204" pitchFamily="34" charset="0"/>
                <a:ea typeface="Calibri" panose="020F0502020204030204" pitchFamily="34" charset="0"/>
                <a:cs typeface="Times New Roman" panose="02020603050405020304" pitchFamily="18" charset="0"/>
              </a:rPr>
              <a:t> </a:t>
            </a:r>
            <a:r>
              <a:rPr lang="ar-IQ" sz="4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2- الأنديز</a:t>
            </a:r>
            <a:r>
              <a:rPr lang="ar-IQ" sz="4000" b="1" u="sng" dirty="0" smtClean="0">
                <a:latin typeface="Calibri" panose="020F0502020204030204" pitchFamily="34" charset="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Arial" panose="020B0604020202020204" pitchFamily="34" charset="0"/>
            </a:endParaRPr>
          </a:p>
          <a:p>
            <a:pPr marL="457200">
              <a:lnSpc>
                <a:spcPct val="115000"/>
              </a:lnSpc>
              <a:spcAft>
                <a:spcPts val="1000"/>
              </a:spcAft>
            </a:pPr>
            <a:r>
              <a:rPr lang="ar-IQ" sz="2400" dirty="0">
                <a:latin typeface="Calibri" panose="020F0502020204030204" pitchFamily="34" charset="0"/>
                <a:ea typeface="Calibri" panose="020F0502020204030204" pitchFamily="34" charset="0"/>
                <a:cs typeface="Times New Roman" panose="02020603050405020304" pitchFamily="18" charset="0"/>
              </a:rPr>
              <a:t>تمتد هضبة الانديز من خط الاستواء شمالاً حتى مدار الجدي جنوباً مارة عبر أكوادور وبيرو وبوليفيا على ارتفاع يتراوح بين (2700م) في أكوادور الى أكثر من (3600 م) في بوليفيا، وتحف بالهضبة من الجانبين سلاسل الانديز بشكل متواصل تقريباً تعلوها قمم يزيد ارتفاعها على 6000م ، وتمثل مدينة (كيتو) الواقعة على ارتفاع(3000م) الجزء المنخفض من الهضبة المرتفعة (بونا) والتي هي عبارة عن منطقة جرداء خالية من الغابات ونادرة الاشجار وقليلة الزراعة .</a:t>
            </a:r>
            <a:endParaRPr lang="en-US" sz="2400" dirty="0">
              <a:latin typeface="Calibri" panose="020F0502020204030204" pitchFamily="34" charset="0"/>
              <a:ea typeface="Calibri" panose="020F0502020204030204" pitchFamily="34" charset="0"/>
              <a:cs typeface="Arial" panose="020B0604020202020204" pitchFamily="34" charset="0"/>
            </a:endParaRPr>
          </a:p>
          <a:p>
            <a:r>
              <a:rPr lang="ar-IQ" sz="2400" dirty="0">
                <a:ea typeface="Calibri" panose="020F0502020204030204" pitchFamily="34" charset="0"/>
                <a:cs typeface="Times New Roman" panose="02020603050405020304" pitchFamily="18" charset="0"/>
              </a:rPr>
              <a:t>وعلى الرغم من عدم وجود </a:t>
            </a:r>
            <a:r>
              <a:rPr lang="ar-IQ" sz="2400" dirty="0" err="1" smtClean="0">
                <a:ea typeface="Calibri" panose="020F0502020204030204" pitchFamily="34" charset="0"/>
                <a:cs typeface="Times New Roman" panose="02020603050405020304" pitchFamily="18" charset="0"/>
              </a:rPr>
              <a:t>وجود</a:t>
            </a:r>
            <a:r>
              <a:rPr lang="ar-IQ" sz="2400" dirty="0" smtClean="0">
                <a:ea typeface="Calibri" panose="020F0502020204030204" pitchFamily="34" charset="0"/>
                <a:cs typeface="Times New Roman" panose="02020603050405020304" pitchFamily="18" charset="0"/>
              </a:rPr>
              <a:t> الحرارة </a:t>
            </a:r>
            <a:r>
              <a:rPr lang="ar-IQ" sz="2400" dirty="0">
                <a:ea typeface="Calibri" panose="020F0502020204030204" pitchFamily="34" charset="0"/>
                <a:cs typeface="Times New Roman" panose="02020603050405020304" pitchFamily="18" charset="0"/>
              </a:rPr>
              <a:t>الاستوائية ، فان معدلات درجة الحرارة خلال السنة في ((كيتو)) تتشابه كثيراً مع </a:t>
            </a:r>
            <a:r>
              <a:rPr lang="ar-IQ" sz="2400" dirty="0" smtClean="0">
                <a:ea typeface="Calibri" panose="020F0502020204030204" pitchFamily="34" charset="0"/>
                <a:cs typeface="Times New Roman" panose="02020603050405020304" pitchFamily="18" charset="0"/>
              </a:rPr>
              <a:t>ما يتميز </a:t>
            </a:r>
            <a:r>
              <a:rPr lang="ar-IQ" sz="2400" dirty="0">
                <a:ea typeface="Calibri" panose="020F0502020204030204" pitchFamily="34" charset="0"/>
                <a:cs typeface="Times New Roman" panose="02020603050405020304" pitchFamily="18" charset="0"/>
              </a:rPr>
              <a:t>به جنوب انكلترا خلال شهر أيار ، لهذا يقال أن كيتو تتمتع بربيع دائم ، كما أن معدل حرارتها السنوي (13° م) يقل بنحو (12° م) عن معدل حرارة الساحل الغربي ، وهو فرق </a:t>
            </a:r>
            <a:r>
              <a:rPr lang="ar-IQ" sz="2400" dirty="0" smtClean="0">
                <a:ea typeface="Calibri" panose="020F0502020204030204" pitchFamily="34" charset="0"/>
                <a:cs typeface="Times New Roman" panose="02020603050405020304" pitchFamily="18" charset="0"/>
              </a:rPr>
              <a:t>لا تبدو </a:t>
            </a:r>
            <a:r>
              <a:rPr lang="ar-IQ" sz="2400" dirty="0">
                <a:ea typeface="Calibri" panose="020F0502020204030204" pitchFamily="34" charset="0"/>
                <a:cs typeface="Times New Roman" panose="02020603050405020304" pitchFamily="18" charset="0"/>
              </a:rPr>
              <a:t>معه المدينة بتلك الدرجة من البرودة لمثل موقعها على هذا الارتفاع ، أما المدى السنوي فيقل عن 0.6°م ، وحتى التطرفات الحرارية تبدو معتدلة ، </a:t>
            </a:r>
            <a:r>
              <a:rPr lang="ar-IQ" sz="2400" dirty="0" smtClean="0">
                <a:ea typeface="Calibri" panose="020F0502020204030204" pitchFamily="34" charset="0"/>
                <a:cs typeface="Times New Roman" panose="02020603050405020304" pitchFamily="18" charset="0"/>
              </a:rPr>
              <a:t>لأنه </a:t>
            </a:r>
            <a:r>
              <a:rPr lang="ar-IQ" sz="2400" dirty="0">
                <a:ea typeface="Calibri" panose="020F0502020204030204" pitchFamily="34" charset="0"/>
                <a:cs typeface="Times New Roman" panose="02020603050405020304" pitchFamily="18" charset="0"/>
              </a:rPr>
              <a:t>نادراً </a:t>
            </a:r>
            <a:r>
              <a:rPr lang="ar-IQ" sz="2400" dirty="0" smtClean="0">
                <a:ea typeface="Calibri" panose="020F0502020204030204" pitchFamily="34" charset="0"/>
                <a:cs typeface="Times New Roman" panose="02020603050405020304" pitchFamily="18" charset="0"/>
              </a:rPr>
              <a:t>ما ترتفع </a:t>
            </a:r>
            <a:r>
              <a:rPr lang="ar-IQ" sz="2400" dirty="0">
                <a:ea typeface="Calibri" panose="020F0502020204030204" pitchFamily="34" charset="0"/>
                <a:cs typeface="Times New Roman" panose="02020603050405020304" pitchFamily="18" charset="0"/>
              </a:rPr>
              <a:t>الحرارة فوق 23°م خلال النهار وتنخفض دون (1.8°م) أثناء الليل ، </a:t>
            </a:r>
            <a:endParaRPr lang="ar-IQ" sz="2400" dirty="0"/>
          </a:p>
        </p:txBody>
      </p:sp>
    </p:spTree>
    <p:extLst>
      <p:ext uri="{BB962C8B-B14F-4D97-AF65-F5344CB8AC3E}">
        <p14:creationId xmlns:p14="http://schemas.microsoft.com/office/powerpoint/2010/main" val="220450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12192000" cy="6858000"/>
          </a:xfrm>
          <a:prstGeom prst="rect">
            <a:avLst/>
          </a:prstGeom>
        </p:spPr>
      </p:pic>
      <p:sp>
        <p:nvSpPr>
          <p:cNvPr id="3" name="مربع نص 2"/>
          <p:cNvSpPr txBox="1"/>
          <p:nvPr/>
        </p:nvSpPr>
        <p:spPr>
          <a:xfrm>
            <a:off x="8676640" y="508000"/>
            <a:ext cx="4886960" cy="1015663"/>
          </a:xfrm>
          <a:prstGeom prst="rect">
            <a:avLst/>
          </a:prstGeom>
          <a:noFill/>
        </p:spPr>
        <p:txBody>
          <a:bodyPr wrap="square" rtlCol="1">
            <a:spAutoFit/>
          </a:bodyPr>
          <a:lstStyle/>
          <a:p>
            <a:r>
              <a:rPr lang="ar-IQ" sz="6000" b="1" dirty="0" smtClean="0">
                <a:solidFill>
                  <a:srgbClr val="FFFF00"/>
                </a:solidFill>
                <a:latin typeface="Arial" panose="020B0604020202020204" pitchFamily="34" charset="0"/>
                <a:cs typeface="Arial" panose="020B0604020202020204" pitchFamily="34" charset="0"/>
              </a:rPr>
              <a:t>الانديز</a:t>
            </a:r>
            <a:r>
              <a:rPr lang="ar-IQ" sz="4400" b="1" dirty="0" smtClean="0">
                <a:solidFill>
                  <a:srgbClr val="FFFF00"/>
                </a:solidFill>
              </a:rPr>
              <a:t> </a:t>
            </a:r>
            <a:endParaRPr lang="ar-IQ" sz="4400" b="1" dirty="0">
              <a:solidFill>
                <a:srgbClr val="FFFF00"/>
              </a:solidFill>
            </a:endParaRPr>
          </a:p>
        </p:txBody>
      </p:sp>
    </p:spTree>
    <p:extLst>
      <p:ext uri="{BB962C8B-B14F-4D97-AF65-F5344CB8AC3E}">
        <p14:creationId xmlns:p14="http://schemas.microsoft.com/office/powerpoint/2010/main" val="387146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6240" y="528320"/>
            <a:ext cx="9458960" cy="5923279"/>
          </a:xfrm>
        </p:spPr>
        <p:txBody>
          <a:bodyPr>
            <a:noAutofit/>
          </a:bodyPr>
          <a:lstStyle/>
          <a:p>
            <a:pPr marL="457200" algn="just">
              <a:lnSpc>
                <a:spcPct val="115000"/>
              </a:lnSpc>
              <a:spcAft>
                <a:spcPts val="1000"/>
              </a:spcAft>
            </a:pPr>
            <a:r>
              <a:rPr lang="ar-IQ" sz="2400" dirty="0">
                <a:latin typeface="Calibri" panose="020F0502020204030204" pitchFamily="34" charset="0"/>
                <a:ea typeface="Calibri" panose="020F0502020204030204" pitchFamily="34" charset="0"/>
                <a:cs typeface="Times New Roman" panose="02020603050405020304" pitchFamily="18" charset="0"/>
              </a:rPr>
              <a:t>على أن قلة كثافة الطبقات الهوائية فوق الهضبة تشجع عملية الاشعاع الحراري ، وبالتالي تعطي الفرصة لحدوث الصقيع خلال فترة الركود الهوائي ، وفي </a:t>
            </a:r>
            <a:r>
              <a:rPr lang="ar-IQ" sz="2400" dirty="0" smtClean="0">
                <a:latin typeface="Calibri" panose="020F0502020204030204" pitchFamily="34" charset="0"/>
                <a:ea typeface="Calibri" panose="020F0502020204030204" pitchFamily="34" charset="0"/>
                <a:cs typeface="Times New Roman" panose="02020603050405020304" pitchFamily="18" charset="0"/>
              </a:rPr>
              <a:t>الأجزاء المرتفعة </a:t>
            </a:r>
            <a:r>
              <a:rPr lang="ar-IQ" sz="2400" dirty="0">
                <a:latin typeface="Calibri" panose="020F0502020204030204" pitchFamily="34" charset="0"/>
                <a:ea typeface="Calibri" panose="020F0502020204030204" pitchFamily="34" charset="0"/>
                <a:cs typeface="Times New Roman" panose="02020603050405020304" pitchFamily="18" charset="0"/>
              </a:rPr>
              <a:t>من الهضبة نجد أن خط الثلج الدائم يستقر فوق الارتفاعات التي تزيد على (4500 م)، وهو في الأجزاء الشرقية من سلاسل الجبال أخفض مستوى مما في الأجزاء الغربية ، وذلك لكثرة التهاطل في الشرق ، ولهذا فان الجبال العالية ( خاصة جبل شمبرازو) تكون مصدراً للثلاجات.</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algn="just">
              <a:lnSpc>
                <a:spcPct val="115000"/>
              </a:lnSpc>
              <a:spcAft>
                <a:spcPts val="1000"/>
              </a:spcAft>
            </a:pPr>
            <a:r>
              <a:rPr lang="ar-IQ" sz="2400" dirty="0">
                <a:latin typeface="Calibri" panose="020F0502020204030204" pitchFamily="34" charset="0"/>
                <a:ea typeface="Calibri" panose="020F0502020204030204" pitchFamily="34" charset="0"/>
                <a:cs typeface="Times New Roman" panose="02020603050405020304" pitchFamily="18" charset="0"/>
              </a:rPr>
              <a:t>وعلى الرغم من وقوع كيتو على خط الاستواء فان نظام المطر فيها ذو علاقة بنظام المطر في النصف الجنوبي من الكرة الأرضية والذي يتسم بقلة الأمطار في أشهر حزيران وتموز وأب (12سم) ، في حين يقع الفصل المطير في الفترة بين أيلول وأيار (103سم) ، ولايزيد مجموع كمية المطر السنوية في كيتو (115سم) على نصف مجموع كمية المطر في منخفض الأمازون ، وهذا يرجع الى </a:t>
            </a:r>
            <a:r>
              <a:rPr lang="ar-IQ" sz="2400" dirty="0" smtClean="0">
                <a:latin typeface="Calibri" panose="020F0502020204030204" pitchFamily="34" charset="0"/>
                <a:ea typeface="Calibri" panose="020F0502020204030204" pitchFamily="34" charset="0"/>
                <a:cs typeface="Times New Roman" panose="02020603050405020304" pitchFamily="18" charset="0"/>
              </a:rPr>
              <a:t>انخفاض </a:t>
            </a:r>
            <a:r>
              <a:rPr lang="ar-IQ" sz="2400" dirty="0">
                <a:latin typeface="Calibri" panose="020F0502020204030204" pitchFamily="34" charset="0"/>
                <a:ea typeface="Calibri" panose="020F0502020204030204" pitchFamily="34" charset="0"/>
                <a:cs typeface="Times New Roman" panose="02020603050405020304" pitchFamily="18" charset="0"/>
              </a:rPr>
              <a:t>درجات الحرارة من ناحية ، والى أثر ظل المطر لاسيما في الوديان العظمى للجبال من ناحية أخرى ، على أن السلاسل الشرقية ولدرجة أقل السلاسل الغربية تصيبها كميات أغزر من الأمطار </a:t>
            </a:r>
            <a:r>
              <a:rPr lang="ar-IQ" sz="2400" dirty="0" smtClean="0">
                <a:latin typeface="Calibri" panose="020F0502020204030204" pitchFamily="34" charset="0"/>
                <a:ea typeface="Calibri" panose="020F0502020204030204" pitchFamily="34" charset="0"/>
                <a:cs typeface="Times New Roman" panose="02020603050405020304" pitchFamily="18" charset="0"/>
              </a:rPr>
              <a:t>لأنها </a:t>
            </a:r>
            <a:r>
              <a:rPr lang="ar-IQ" sz="2400" dirty="0">
                <a:latin typeface="Calibri" panose="020F0502020204030204" pitchFamily="34" charset="0"/>
                <a:ea typeface="Calibri" panose="020F0502020204030204" pitchFamily="34" charset="0"/>
                <a:cs typeface="Times New Roman" panose="02020603050405020304" pitchFamily="18" charset="0"/>
              </a:rPr>
              <a:t>تعمل على تكثيف بخار الماء الذي تحمله الرياح الشرقية السائدة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endParaRPr lang="ar-IQ" sz="2400" dirty="0"/>
          </a:p>
        </p:txBody>
      </p:sp>
    </p:spTree>
    <p:extLst>
      <p:ext uri="{BB962C8B-B14F-4D97-AF65-F5344CB8AC3E}">
        <p14:creationId xmlns:p14="http://schemas.microsoft.com/office/powerpoint/2010/main" val="139155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77334" y="640081"/>
            <a:ext cx="8596668" cy="5401282"/>
          </a:xfrm>
        </p:spPr>
        <p:txBody>
          <a:bodyPr>
            <a:normAutofit/>
          </a:bodyPr>
          <a:lstStyle/>
          <a:p>
            <a:pPr marL="457200" algn="just">
              <a:lnSpc>
                <a:spcPct val="115000"/>
              </a:lnSpc>
              <a:spcAft>
                <a:spcPts val="1000"/>
              </a:spcAft>
            </a:pPr>
            <a:r>
              <a:rPr lang="ar-IQ" sz="3200" dirty="0">
                <a:latin typeface="Calibri" panose="020F0502020204030204" pitchFamily="34" charset="0"/>
                <a:ea typeface="Calibri" panose="020F0502020204030204" pitchFamily="34" charset="0"/>
                <a:cs typeface="Times New Roman" panose="02020603050405020304" pitchFamily="18" charset="0"/>
              </a:rPr>
              <a:t>ويعد الصيف هو فصل المطر في لاباز (بوليفيا) ، حيث أشعة الشمس العمودية تساعد على حدوث أمطار </a:t>
            </a:r>
            <a:r>
              <a:rPr lang="ar-IQ" sz="3200" dirty="0" smtClean="0">
                <a:latin typeface="Calibri" panose="020F0502020204030204" pitchFamily="34" charset="0"/>
                <a:ea typeface="Calibri" panose="020F0502020204030204" pitchFamily="34" charset="0"/>
                <a:cs typeface="Times New Roman" panose="02020603050405020304" pitchFamily="18" charset="0"/>
              </a:rPr>
              <a:t>حملانيه </a:t>
            </a:r>
            <a:r>
              <a:rPr lang="ar-IQ" sz="3200" dirty="0">
                <a:latin typeface="Calibri" panose="020F0502020204030204" pitchFamily="34" charset="0"/>
                <a:ea typeface="Calibri" panose="020F0502020204030204" pitchFamily="34" charset="0"/>
                <a:cs typeface="Times New Roman" panose="02020603050405020304" pitchFamily="18" charset="0"/>
              </a:rPr>
              <a:t>ضمن منطقة الالتقاء المدارية ، في حين تكون الفترة من شهر أيار وحتى تموز </a:t>
            </a:r>
            <a:r>
              <a:rPr lang="ar-IQ" sz="3200" dirty="0" smtClean="0">
                <a:latin typeface="Calibri" panose="020F0502020204030204" pitchFamily="34" charset="0"/>
                <a:ea typeface="Calibri" panose="020F0502020204030204" pitchFamily="34" charset="0"/>
                <a:cs typeface="Times New Roman" panose="02020603050405020304" pitchFamily="18" charset="0"/>
              </a:rPr>
              <a:t>عديمة </a:t>
            </a:r>
            <a:r>
              <a:rPr lang="ar-IQ" sz="3200" dirty="0">
                <a:latin typeface="Calibri" panose="020F0502020204030204" pitchFamily="34" charset="0"/>
                <a:ea typeface="Calibri" panose="020F0502020204030204" pitchFamily="34" charset="0"/>
                <a:cs typeface="Times New Roman" panose="02020603050405020304" pitchFamily="18" charset="0"/>
              </a:rPr>
              <a:t>المطر ، ومجموع المطر السنوي فيها نحو (58سم) ، ويقع خط الثلج الدائم في بوليفيا على ارتفاعات تزيد عن (5000م) ، ولذا فان قليلاً من قمم الجبال البوليفية يقع ضمن مستوى هذا الخط ، أما دون الارتفاع السابق وحتى ارتفاع (4000م) فنرى نطاق السهول المجدبة ( </a:t>
            </a:r>
            <a:r>
              <a:rPr lang="ar-IQ" sz="3200" dirty="0" smtClean="0">
                <a:latin typeface="Calibri" panose="020F0502020204030204" pitchFamily="34" charset="0"/>
                <a:ea typeface="Calibri" panose="020F0502020204030204" pitchFamily="34" charset="0"/>
                <a:cs typeface="Times New Roman" panose="02020603050405020304" pitchFamily="18" charset="0"/>
              </a:rPr>
              <a:t>الباراموس ) .</a:t>
            </a:r>
            <a:endParaRPr lang="ar-IQ" sz="3200" dirty="0"/>
          </a:p>
        </p:txBody>
      </p:sp>
    </p:spTree>
    <p:extLst>
      <p:ext uri="{BB962C8B-B14F-4D97-AF65-F5344CB8AC3E}">
        <p14:creationId xmlns:p14="http://schemas.microsoft.com/office/powerpoint/2010/main" val="154712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12192000" cy="6858000"/>
          </a:xfrm>
          <a:prstGeom prst="rect">
            <a:avLst/>
          </a:prstGeom>
        </p:spPr>
      </p:pic>
      <p:sp>
        <p:nvSpPr>
          <p:cNvPr id="3" name="مربع نص 2"/>
          <p:cNvSpPr txBox="1"/>
          <p:nvPr/>
        </p:nvSpPr>
        <p:spPr>
          <a:xfrm>
            <a:off x="2540000" y="386080"/>
            <a:ext cx="7112000" cy="769441"/>
          </a:xfrm>
          <a:prstGeom prst="rect">
            <a:avLst/>
          </a:prstGeom>
          <a:noFill/>
        </p:spPr>
        <p:txBody>
          <a:bodyPr wrap="square" rtlCol="1">
            <a:spAutoFit/>
          </a:bodyPr>
          <a:lstStyle/>
          <a:p>
            <a:r>
              <a:rPr lang="ar-IQ" sz="4400" b="1" dirty="0" smtClean="0">
                <a:solidFill>
                  <a:srgbClr val="FFFF00"/>
                </a:solidFill>
                <a:latin typeface="Arial" panose="020B0604020202020204" pitchFamily="34" charset="0"/>
                <a:cs typeface="Arial" panose="020B0604020202020204" pitchFamily="34" charset="0"/>
              </a:rPr>
              <a:t>مدينة لاباز عاصمة بوليفيا      </a:t>
            </a:r>
            <a:endParaRPr lang="ar-IQ" sz="4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47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36694" y="650240"/>
            <a:ext cx="8596668" cy="5841999"/>
          </a:xfrm>
        </p:spPr>
        <p:txBody>
          <a:bodyPr/>
          <a:lstStyle/>
          <a:p>
            <a:pPr marL="0" lvl="0" indent="0">
              <a:lnSpc>
                <a:spcPct val="115000"/>
              </a:lnSpc>
              <a:spcAft>
                <a:spcPts val="1000"/>
              </a:spcAft>
              <a:buNone/>
            </a:pPr>
            <a:r>
              <a:rPr lang="ar-IQ" sz="4000" b="1" dirty="0">
                <a:solidFill>
                  <a:srgbClr val="FF0000"/>
                </a:solidFill>
              </a:rPr>
              <a:t> </a:t>
            </a:r>
            <a:r>
              <a:rPr lang="ar-IQ" sz="4000" b="1" dirty="0" smtClean="0">
                <a:solidFill>
                  <a:srgbClr val="FF0000"/>
                </a:solidFill>
              </a:rPr>
              <a:t> 3 - </a:t>
            </a:r>
            <a:r>
              <a:rPr lang="ar-IQ" sz="4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التبت</a:t>
            </a:r>
            <a:endParaRPr lang="en-US" sz="40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457200" algn="just">
              <a:lnSpc>
                <a:spcPct val="115000"/>
              </a:lnSpc>
              <a:spcAft>
                <a:spcPts val="1000"/>
              </a:spcAft>
            </a:pPr>
            <a:r>
              <a:rPr lang="ar-IQ" sz="2000" b="1" dirty="0">
                <a:latin typeface="Calibri" panose="020F0502020204030204" pitchFamily="34" charset="0"/>
                <a:ea typeface="Calibri" panose="020F0502020204030204" pitchFamily="34" charset="0"/>
                <a:cs typeface="Times New Roman" panose="02020603050405020304" pitchFamily="18" charset="0"/>
              </a:rPr>
              <a:t>ليس المناخ فقط وانما جميع المظاهر أيضاً قد تأثرت الى حد كبير بالارتفاع العظيم الذي تتصف به أراضي التبت ، انها هضبة يزيد ارتفاع جهاتها المختلفة على (4000م) </a:t>
            </a:r>
            <a:r>
              <a:rPr lang="ar-IQ" sz="2000" b="1" dirty="0" smtClean="0">
                <a:latin typeface="Calibri" panose="020F0502020204030204" pitchFamily="34" charset="0"/>
                <a:ea typeface="Calibri" panose="020F0502020204030204" pitchFamily="34" charset="0"/>
                <a:cs typeface="Times New Roman" panose="02020603050405020304" pitchFamily="18" charset="0"/>
              </a:rPr>
              <a:t>(باستثناء </a:t>
            </a:r>
            <a:r>
              <a:rPr lang="ar-IQ" sz="2000" b="1" dirty="0">
                <a:latin typeface="Calibri" panose="020F0502020204030204" pitchFamily="34" charset="0"/>
                <a:ea typeface="Calibri" panose="020F0502020204030204" pitchFamily="34" charset="0"/>
                <a:cs typeface="Times New Roman" panose="02020603050405020304" pitchFamily="18" charset="0"/>
              </a:rPr>
              <a:t>قعر وديانها الشرقية ) ، ويصل طول هذه الهضبة الى نحو (2000كم) وعرضها في الغرب الى نحو (700كم ) ، وفي الشرق الى نحو (1000كم) ، وتحدها من الجنوب سلاسل هيمالايا الشاهقة ، ومن الشمال سلاسل كولن وسلاسل أخرى غيرها ، هذا وان ضغطها الجوي هو نصف </a:t>
            </a:r>
            <a:r>
              <a:rPr lang="ar-IQ" sz="2000" b="1" dirty="0" smtClean="0">
                <a:latin typeface="Calibri" panose="020F0502020204030204" pitchFamily="34" charset="0"/>
                <a:ea typeface="Calibri" panose="020F0502020204030204" pitchFamily="34" charset="0"/>
                <a:cs typeface="Times New Roman" panose="02020603050405020304" pitchFamily="18" charset="0"/>
              </a:rPr>
              <a:t>ما عليه </a:t>
            </a:r>
            <a:r>
              <a:rPr lang="ar-IQ" sz="2000" b="1" dirty="0">
                <a:latin typeface="Calibri" panose="020F0502020204030204" pitchFamily="34" charset="0"/>
                <a:ea typeface="Calibri" panose="020F0502020204030204" pitchFamily="34" charset="0"/>
                <a:cs typeface="Times New Roman" panose="02020603050405020304" pitchFamily="18" charset="0"/>
              </a:rPr>
              <a:t>عند مستوى سطح البحر ، وانه ينخفض الى أقل من النصف في الأجزاء المرتفعة ، ومن أكثر الاجزاء ارتفاعاً في التبت الجزء الشمالي الغربي المعروف باسم شانج </a:t>
            </a:r>
            <a:r>
              <a:rPr lang="ar-IQ" sz="2000" b="1" dirty="0" smtClean="0">
                <a:latin typeface="Calibri" panose="020F0502020204030204" pitchFamily="34" charset="0"/>
                <a:ea typeface="Calibri" panose="020F0502020204030204" pitchFamily="34" charset="0"/>
                <a:cs typeface="Times New Roman" panose="02020603050405020304" pitchFamily="18" charset="0"/>
              </a:rPr>
              <a:t>الذي </a:t>
            </a:r>
            <a:r>
              <a:rPr lang="ar-IQ" sz="2000" b="1" dirty="0">
                <a:latin typeface="Calibri" panose="020F0502020204030204" pitchFamily="34" charset="0"/>
                <a:ea typeface="Calibri" panose="020F0502020204030204" pitchFamily="34" charset="0"/>
                <a:cs typeface="Times New Roman" panose="02020603050405020304" pitchFamily="18" charset="0"/>
              </a:rPr>
              <a:t>يصل ارتفاع بعض أجزائه الى (5150-5500 م) ، والى الجنوب من منطقة شانج تمتد منطقة المراعي العالية التي تقع على ارتفاع (3950-4550 م) ، ولهذا فان الظروف المناخية تتباين من جزء الى اخر ، ومع ذلك فان شهر </a:t>
            </a:r>
            <a:r>
              <a:rPr lang="ar-IQ"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اب</a:t>
            </a:r>
            <a:r>
              <a:rPr lang="ar-IQ" sz="2000" b="1" dirty="0">
                <a:latin typeface="Calibri" panose="020F0502020204030204" pitchFamily="34" charset="0"/>
                <a:ea typeface="Calibri" panose="020F0502020204030204" pitchFamily="34" charset="0"/>
                <a:cs typeface="Times New Roman" panose="02020603050405020304" pitchFamily="18" charset="0"/>
              </a:rPr>
              <a:t> يعد أكثر شهور السنة حرارة ، ولكن حرارته المرتفعة </a:t>
            </a:r>
            <a:r>
              <a:rPr lang="ar-IQ" sz="2000" b="1" dirty="0" smtClean="0">
                <a:latin typeface="Calibri" panose="020F0502020204030204" pitchFamily="34" charset="0"/>
                <a:ea typeface="Calibri" panose="020F0502020204030204" pitchFamily="34" charset="0"/>
                <a:cs typeface="Times New Roman" panose="02020603050405020304" pitchFamily="18" charset="0"/>
              </a:rPr>
              <a:t>لا تحول </a:t>
            </a:r>
            <a:r>
              <a:rPr lang="ar-IQ" sz="2000" b="1" dirty="0">
                <a:latin typeface="Calibri" panose="020F0502020204030204" pitchFamily="34" charset="0"/>
                <a:ea typeface="Calibri" panose="020F0502020204030204" pitchFamily="34" charset="0"/>
                <a:cs typeface="Times New Roman" panose="02020603050405020304" pitchFamily="18" charset="0"/>
              </a:rPr>
              <a:t>دون حدوث الصقيع فيه ،ولقد بلغ متوسط الحرارة في منطقة شانج نحو (13°م) مع درجة ضغط (560مليبار ) ، ويتصف شتاء هذه المنطقة بالبرودة ، حيث سجلت حرارة أقل من (-40°م) .</a:t>
            </a:r>
            <a:endParaRPr lang="en-US" sz="2000" b="1" dirty="0">
              <a:latin typeface="Calibri" panose="020F0502020204030204" pitchFamily="34" charset="0"/>
              <a:ea typeface="Calibri" panose="020F0502020204030204" pitchFamily="34" charset="0"/>
              <a:cs typeface="Arial" panose="020B0604020202020204" pitchFamily="34" charset="0"/>
            </a:endParaRPr>
          </a:p>
          <a:p>
            <a:endParaRPr lang="ar-IQ" dirty="0"/>
          </a:p>
        </p:txBody>
      </p:sp>
    </p:spTree>
    <p:extLst>
      <p:ext uri="{BB962C8B-B14F-4D97-AF65-F5344CB8AC3E}">
        <p14:creationId xmlns:p14="http://schemas.microsoft.com/office/powerpoint/2010/main" val="4122874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01600" y="0"/>
            <a:ext cx="12192000" cy="6857999"/>
          </a:xfrm>
          <a:prstGeom prst="rect">
            <a:avLst/>
          </a:prstGeom>
        </p:spPr>
      </p:pic>
      <p:sp>
        <p:nvSpPr>
          <p:cNvPr id="3" name="مربع نص 2"/>
          <p:cNvSpPr txBox="1"/>
          <p:nvPr/>
        </p:nvSpPr>
        <p:spPr>
          <a:xfrm>
            <a:off x="7731760" y="1280160"/>
            <a:ext cx="4460240" cy="1015663"/>
          </a:xfrm>
          <a:prstGeom prst="rect">
            <a:avLst/>
          </a:prstGeom>
          <a:noFill/>
        </p:spPr>
        <p:txBody>
          <a:bodyPr wrap="square" rtlCol="1">
            <a:spAutoFit/>
          </a:bodyPr>
          <a:lstStyle/>
          <a:p>
            <a:r>
              <a:rPr lang="ar-IQ" sz="6000" b="1" dirty="0" smtClean="0">
                <a:solidFill>
                  <a:srgbClr val="FFFF00"/>
                </a:solidFill>
                <a:latin typeface="Arial" panose="020B0604020202020204" pitchFamily="34" charset="0"/>
                <a:cs typeface="Arial" panose="020B0604020202020204" pitchFamily="34" charset="0"/>
              </a:rPr>
              <a:t>هضبة التبت</a:t>
            </a:r>
            <a:r>
              <a:rPr lang="ar-IQ" sz="4000" b="1" dirty="0" smtClean="0">
                <a:solidFill>
                  <a:srgbClr val="FFFF00"/>
                </a:solidFill>
                <a:latin typeface="Arial" panose="020B0604020202020204" pitchFamily="34" charset="0"/>
                <a:cs typeface="Arial" panose="020B0604020202020204" pitchFamily="34" charset="0"/>
              </a:rPr>
              <a:t> </a:t>
            </a:r>
            <a:endParaRPr lang="ar-IQ" sz="4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64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77334" y="558800"/>
            <a:ext cx="8596668" cy="5902959"/>
          </a:xfrm>
        </p:spPr>
        <p:txBody>
          <a:bodyPr/>
          <a:lstStyle/>
          <a:p>
            <a:pPr marL="457200">
              <a:lnSpc>
                <a:spcPct val="115000"/>
              </a:lnSpc>
              <a:spcAft>
                <a:spcPts val="1000"/>
              </a:spcAft>
            </a:pPr>
            <a:endParaRPr lang="ar-IQ" dirty="0" smtClean="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ar-IQ" sz="2400" dirty="0" smtClean="0">
                <a:latin typeface="Calibri" panose="020F0502020204030204" pitchFamily="34" charset="0"/>
                <a:ea typeface="Calibri" panose="020F0502020204030204" pitchFamily="34" charset="0"/>
                <a:cs typeface="Times New Roman" panose="02020603050405020304" pitchFamily="18" charset="0"/>
              </a:rPr>
              <a:t>واذا </a:t>
            </a:r>
            <a:r>
              <a:rPr lang="ar-IQ" sz="2400" dirty="0">
                <a:latin typeface="Calibri" panose="020F0502020204030204" pitchFamily="34" charset="0"/>
                <a:ea typeface="Calibri" panose="020F0502020204030204" pitchFamily="34" charset="0"/>
                <a:cs typeface="Times New Roman" panose="02020603050405020304" pitchFamily="18" charset="0"/>
              </a:rPr>
              <a:t>نظرنا الى المتوسطات الحرارية المسجلة في تسايدام (عرض 36.2 وارتفاع 3000م) والبالغة (-13.8°م) في كانون </a:t>
            </a:r>
            <a:r>
              <a:rPr lang="ar-IQ" sz="2400" dirty="0" smtClean="0">
                <a:latin typeface="Calibri" panose="020F0502020204030204" pitchFamily="34" charset="0"/>
                <a:ea typeface="Calibri" panose="020F0502020204030204" pitchFamily="34" charset="0"/>
                <a:cs typeface="Times New Roman" panose="02020603050405020304" pitchFamily="18" charset="0"/>
              </a:rPr>
              <a:t>الثاني </a:t>
            </a:r>
            <a:r>
              <a:rPr lang="ar-IQ" sz="2400" dirty="0">
                <a:latin typeface="Calibri" panose="020F0502020204030204" pitchFamily="34" charset="0"/>
                <a:ea typeface="Calibri" panose="020F0502020204030204" pitchFamily="34" charset="0"/>
                <a:cs typeface="Times New Roman" panose="02020603050405020304" pitchFamily="18" charset="0"/>
              </a:rPr>
              <a:t>و(17.4°م في اب ) ، مع درجة </a:t>
            </a:r>
            <a:r>
              <a:rPr lang="ar-IQ" sz="2400" dirty="0" smtClean="0">
                <a:latin typeface="Calibri" panose="020F0502020204030204" pitchFamily="34" charset="0"/>
                <a:ea typeface="Calibri" panose="020F0502020204030204" pitchFamily="34" charset="0"/>
                <a:cs typeface="Times New Roman" panose="02020603050405020304" pitchFamily="18" charset="0"/>
              </a:rPr>
              <a:t>عظمى </a:t>
            </a:r>
            <a:r>
              <a:rPr lang="ar-IQ" sz="2400" dirty="0">
                <a:latin typeface="Calibri" panose="020F0502020204030204" pitchFamily="34" charset="0"/>
                <a:ea typeface="Calibri" panose="020F0502020204030204" pitchFamily="34" charset="0"/>
                <a:cs typeface="Times New Roman" panose="02020603050405020304" pitchFamily="18" charset="0"/>
              </a:rPr>
              <a:t>(32.8°م ، وصغرى -29°م) فأن البحيرات تتجمد في معظمها </a:t>
            </a:r>
            <a:r>
              <a:rPr lang="ar-IQ" sz="2400" dirty="0" smtClean="0">
                <a:latin typeface="Calibri" panose="020F0502020204030204" pitchFamily="34" charset="0"/>
                <a:ea typeface="Calibri" panose="020F0502020204030204" pitchFamily="34" charset="0"/>
                <a:cs typeface="Times New Roman" panose="02020603050405020304" pitchFamily="18" charset="0"/>
              </a:rPr>
              <a:t>ابتداء </a:t>
            </a:r>
            <a:r>
              <a:rPr lang="ar-IQ" sz="2400" dirty="0">
                <a:latin typeface="Calibri" panose="020F0502020204030204" pitchFamily="34" charset="0"/>
                <a:ea typeface="Calibri" panose="020F0502020204030204" pitchFamily="34" charset="0"/>
                <a:cs typeface="Times New Roman" panose="02020603050405020304" pitchFamily="18" charset="0"/>
              </a:rPr>
              <a:t>من شهر تشرين الثاني </a:t>
            </a:r>
            <a:r>
              <a:rPr lang="ar-IQ" sz="2400" dirty="0" smtClean="0">
                <a:latin typeface="Calibri" panose="020F0502020204030204" pitchFamily="34" charset="0"/>
                <a:ea typeface="Calibri" panose="020F0502020204030204" pitchFamily="34" charset="0"/>
                <a:cs typeface="Times New Roman" panose="02020603050405020304" pitchFamily="18" charset="0"/>
              </a:rPr>
              <a:t> ( بحيرة </a:t>
            </a:r>
            <a:r>
              <a:rPr lang="ar-IQ" sz="2400" dirty="0">
                <a:latin typeface="Calibri" panose="020F0502020204030204" pitchFamily="34" charset="0"/>
                <a:ea typeface="Calibri" panose="020F0502020204030204" pitchFamily="34" charset="0"/>
                <a:cs typeface="Times New Roman" panose="02020603050405020304" pitchFamily="18" charset="0"/>
              </a:rPr>
              <a:t>نام </a:t>
            </a:r>
            <a:r>
              <a:rPr lang="ar-IQ" sz="2400" dirty="0" smtClean="0">
                <a:latin typeface="Calibri" panose="020F0502020204030204" pitchFamily="34" charset="0"/>
                <a:ea typeface="Calibri" panose="020F0502020204030204" pitchFamily="34" charset="0"/>
                <a:cs typeface="Times New Roman" panose="02020603050405020304" pitchFamily="18" charset="0"/>
              </a:rPr>
              <a:t>تسوه، </a:t>
            </a:r>
            <a:r>
              <a:rPr lang="ar-IQ" sz="2400" dirty="0">
                <a:latin typeface="Calibri" panose="020F0502020204030204" pitchFamily="34" charset="0"/>
                <a:ea typeface="Calibri" panose="020F0502020204030204" pitchFamily="34" charset="0"/>
                <a:cs typeface="Times New Roman" panose="02020603050405020304" pitchFamily="18" charset="0"/>
              </a:rPr>
              <a:t>وبحيرة تسنج </a:t>
            </a:r>
            <a:r>
              <a:rPr lang="ar-IQ" sz="2400" dirty="0" smtClean="0">
                <a:latin typeface="Calibri" panose="020F0502020204030204" pitchFamily="34" charset="0"/>
                <a:ea typeface="Calibri" panose="020F0502020204030204" pitchFamily="34" charset="0"/>
                <a:cs typeface="Times New Roman" panose="02020603050405020304" pitchFamily="18" charset="0"/>
              </a:rPr>
              <a:t>هاي</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ar-IQ" sz="2400" dirty="0" smtClean="0">
                <a:latin typeface="Calibri" panose="020F050202020403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algn="just">
              <a:lnSpc>
                <a:spcPct val="115000"/>
              </a:lnSpc>
              <a:spcAft>
                <a:spcPts val="1000"/>
              </a:spcAft>
            </a:pPr>
            <a:r>
              <a:rPr lang="ar-IQ" sz="2400" dirty="0">
                <a:latin typeface="Calibri" panose="020F0502020204030204" pitchFamily="34" charset="0"/>
                <a:ea typeface="Calibri" panose="020F0502020204030204" pitchFamily="34" charset="0"/>
                <a:cs typeface="Times New Roman" panose="02020603050405020304" pitchFamily="18" charset="0"/>
              </a:rPr>
              <a:t>وتكون المنطقة الجنوبية الشرقية من التبت مركز </a:t>
            </a:r>
            <a:r>
              <a:rPr lang="ar-IQ" sz="2400" dirty="0" smtClean="0">
                <a:latin typeface="Calibri" panose="020F0502020204030204" pitchFamily="34" charset="0"/>
                <a:ea typeface="Calibri" panose="020F0502020204030204" pitchFamily="34" charset="0"/>
                <a:cs typeface="Times New Roman" panose="02020603050405020304" pitchFamily="18" charset="0"/>
              </a:rPr>
              <a:t>لهسا </a:t>
            </a:r>
            <a:r>
              <a:rPr lang="ar-IQ" sz="2400" dirty="0" smtClean="0">
                <a:latin typeface="Calibri" panose="020F0502020204030204" pitchFamily="34" charset="0"/>
                <a:ea typeface="Calibri" panose="020F0502020204030204" pitchFamily="34" charset="0"/>
                <a:cs typeface="Times New Roman" panose="02020603050405020304" pitchFamily="18" charset="0"/>
              </a:rPr>
              <a:t>, اقل تطرفاً </a:t>
            </a:r>
            <a:r>
              <a:rPr lang="ar-IQ" sz="2400" dirty="0">
                <a:latin typeface="Calibri" panose="020F0502020204030204" pitchFamily="34" charset="0"/>
                <a:ea typeface="Calibri" panose="020F0502020204030204" pitchFamily="34" charset="0"/>
                <a:cs typeface="Times New Roman" panose="02020603050405020304" pitchFamily="18" charset="0"/>
              </a:rPr>
              <a:t>من الهضاب العالية ، حيث نجد أن القمح منتشر حتى ارتفاع (3600 م) ، ويتصف وادي لهسا بكثرة </a:t>
            </a:r>
            <a:r>
              <a:rPr lang="ar-IQ" sz="2400" dirty="0" smtClean="0">
                <a:latin typeface="Calibri" panose="020F0502020204030204" pitchFamily="34" charset="0"/>
                <a:ea typeface="Calibri" panose="020F0502020204030204" pitchFamily="34" charset="0"/>
                <a:cs typeface="Times New Roman" panose="02020603050405020304" pitchFamily="18" charset="0"/>
              </a:rPr>
              <a:t>أتناجه </a:t>
            </a:r>
            <a:r>
              <a:rPr lang="ar-IQ" sz="2400" dirty="0">
                <a:latin typeface="Calibri" panose="020F0502020204030204" pitchFamily="34" charset="0"/>
                <a:ea typeface="Calibri" panose="020F0502020204030204" pitchFamily="34" charset="0"/>
                <a:cs typeface="Times New Roman" panose="02020603050405020304" pitchFamily="18" charset="0"/>
              </a:rPr>
              <a:t>الزراعي ، وتصل كمية المطر الى (105سم) في </a:t>
            </a:r>
            <a:r>
              <a:rPr lang="ar-IQ" sz="2400" dirty="0" smtClean="0">
                <a:latin typeface="Calibri" panose="020F0502020204030204" pitchFamily="34" charset="0"/>
                <a:ea typeface="Calibri" panose="020F0502020204030204" pitchFamily="34" charset="0"/>
                <a:cs typeface="Times New Roman" panose="02020603050405020304" pitchFamily="18" charset="0"/>
              </a:rPr>
              <a:t>لهسا، ومعدل </a:t>
            </a:r>
            <a:r>
              <a:rPr lang="ar-IQ" sz="2400" dirty="0">
                <a:latin typeface="Calibri" panose="020F0502020204030204" pitchFamily="34" charset="0"/>
                <a:ea typeface="Calibri" panose="020F0502020204030204" pitchFamily="34" charset="0"/>
                <a:cs typeface="Times New Roman" panose="02020603050405020304" pitchFamily="18" charset="0"/>
              </a:rPr>
              <a:t>الضغط الجوي السنوي (649مليبار) ، ومعدل أكثر الاشهر ضغطاً (تشرين اول (652مليباراً)، والرياح خفيفة السرعة دائماً.</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ar-IQ" dirty="0"/>
          </a:p>
        </p:txBody>
      </p:sp>
    </p:spTree>
    <p:extLst>
      <p:ext uri="{BB962C8B-B14F-4D97-AF65-F5344CB8AC3E}">
        <p14:creationId xmlns:p14="http://schemas.microsoft.com/office/powerpoint/2010/main" val="3635030068"/>
      </p:ext>
    </p:extLst>
  </p:cSld>
  <p:clrMapOvr>
    <a:masterClrMapping/>
  </p:clrMapOvr>
</p:sld>
</file>

<file path=ppt/theme/theme1.xml><?xml version="1.0" encoding="utf-8"?>
<a:theme xmlns:a="http://schemas.openxmlformats.org/drawingml/2006/main" name="واجهة">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52</TotalTime>
  <Words>1010</Words>
  <Application>Microsoft Office PowerPoint</Application>
  <PresentationFormat>شاشة عريضة</PresentationFormat>
  <Paragraphs>22</Paragraphs>
  <Slides>12</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12</vt:i4>
      </vt:variant>
    </vt:vector>
  </HeadingPairs>
  <TitlesOfParts>
    <vt:vector size="19" baseType="lpstr">
      <vt:lpstr>Arial</vt:lpstr>
      <vt:lpstr>Calibri</vt:lpstr>
      <vt:lpstr>Tahoma</vt:lpstr>
      <vt:lpstr>Times New Roman</vt:lpstr>
      <vt:lpstr>Trebuchet MS</vt:lpstr>
      <vt:lpstr>Wingdings 3</vt:lpstr>
      <vt:lpstr>واجهة</vt:lpstr>
      <vt:lpstr>   مناخ الجبال           5</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مناخ الجبال           5</dc:title>
  <dc:creator>user</dc:creator>
  <cp:lastModifiedBy>user</cp:lastModifiedBy>
  <cp:revision>17</cp:revision>
  <dcterms:created xsi:type="dcterms:W3CDTF">2020-03-28T22:28:25Z</dcterms:created>
  <dcterms:modified xsi:type="dcterms:W3CDTF">2020-03-30T18:56:04Z</dcterms:modified>
</cp:coreProperties>
</file>