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C98D-70C1-4E95-B108-3857219CB643}" type="datetimeFigureOut">
              <a:rPr lang="en-US" smtClean="0"/>
              <a:t>4/7/2020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EE586-A4C0-4644-9329-D6CFDAE2CBC7}" type="slidenum">
              <a:rPr lang="en-US" smtClean="0"/>
              <a:t>‹#›</a:t>
            </a:fld>
            <a:endParaRPr lang="en-US"/>
          </a:p>
        </p:txBody>
      </p:sp>
    </p:spTree>
    <p:extLst>
      <p:ext uri="{BB962C8B-B14F-4D97-AF65-F5344CB8AC3E}">
        <p14:creationId xmlns:p14="http://schemas.microsoft.com/office/powerpoint/2010/main" val="1758167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24B4B518-11C4-4168-849C-53B20C20A177}" type="datetime1">
              <a:rPr lang="en-US" smtClean="0"/>
              <a:t>4/7/2020</a:t>
            </a:fld>
            <a:endParaRPr lang="en-US"/>
          </a:p>
        </p:txBody>
      </p:sp>
      <p:sp>
        <p:nvSpPr>
          <p:cNvPr id="5" name="Footer Placeholder 4"/>
          <p:cNvSpPr>
            <a:spLocks noGrp="1"/>
          </p:cNvSpPr>
          <p:nvPr>
            <p:ph type="ftr" sz="quarter" idx="11"/>
          </p:nvPr>
        </p:nvSpPr>
        <p:spPr>
          <a:xfrm>
            <a:off x="2743973" y="5870576"/>
            <a:ext cx="3932137" cy="377825"/>
          </a:xfrm>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90E7DB17-00A5-492F-AF50-7B6DD6BF4103}" type="slidenum">
              <a:rPr lang="en-US" smtClean="0"/>
              <a:t>‹#›</a:t>
            </a:fld>
            <a:endParaRPr lang="en-US"/>
          </a:p>
        </p:txBody>
      </p:sp>
    </p:spTree>
    <p:extLst>
      <p:ext uri="{BB962C8B-B14F-4D97-AF65-F5344CB8AC3E}">
        <p14:creationId xmlns:p14="http://schemas.microsoft.com/office/powerpoint/2010/main" val="31653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25CDB67-0A0E-44DA-8295-A86B833B0FEF}" type="datetime1">
              <a:rPr lang="en-US" smtClean="0"/>
              <a:t>4/7/2020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7" name="Slide Number Placeholder 6"/>
          <p:cNvSpPr>
            <a:spLocks noGrp="1"/>
          </p:cNvSpPr>
          <p:nvPr>
            <p:ph type="sldNum" sz="quarter" idx="12"/>
          </p:nvPr>
        </p:nvSpPr>
        <p:spPr/>
        <p:txBody>
          <a:bodyPr/>
          <a:lstStyle/>
          <a:p>
            <a:fld id="{90E7DB17-00A5-492F-AF50-7B6DD6BF4103}" type="slidenum">
              <a:rPr lang="en-US" smtClean="0"/>
              <a:t>‹#›</a:t>
            </a:fld>
            <a:endParaRPr lang="en-US"/>
          </a:p>
        </p:txBody>
      </p:sp>
    </p:spTree>
    <p:extLst>
      <p:ext uri="{BB962C8B-B14F-4D97-AF65-F5344CB8AC3E}">
        <p14:creationId xmlns:p14="http://schemas.microsoft.com/office/powerpoint/2010/main" val="159988350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5CDB67-0A0E-44DA-8295-A86B833B0FEF}"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a:t>
            </a:fld>
            <a:endParaRPr lang="en-US"/>
          </a:p>
        </p:txBody>
      </p:sp>
    </p:spTree>
    <p:extLst>
      <p:ext uri="{BB962C8B-B14F-4D97-AF65-F5344CB8AC3E}">
        <p14:creationId xmlns:p14="http://schemas.microsoft.com/office/powerpoint/2010/main" val="98603380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5CDB67-0A0E-44DA-8295-A86B833B0FEF}"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a:t>
            </a:fld>
            <a:endParaRPr lang="en-US"/>
          </a:p>
        </p:txBody>
      </p:sp>
    </p:spTree>
    <p:extLst>
      <p:ext uri="{BB962C8B-B14F-4D97-AF65-F5344CB8AC3E}">
        <p14:creationId xmlns:p14="http://schemas.microsoft.com/office/powerpoint/2010/main" val="124746270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5CDB67-0A0E-44DA-8295-A86B833B0FEF}"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a:t>
            </a:fld>
            <a:endParaRPr lang="en-US"/>
          </a:p>
        </p:txBody>
      </p:sp>
    </p:spTree>
    <p:extLst>
      <p:ext uri="{BB962C8B-B14F-4D97-AF65-F5344CB8AC3E}">
        <p14:creationId xmlns:p14="http://schemas.microsoft.com/office/powerpoint/2010/main" val="2030259796"/>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5CDB67-0A0E-44DA-8295-A86B833B0FEF}"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a:t>
            </a:fld>
            <a:endParaRPr lang="en-US"/>
          </a:p>
        </p:txBody>
      </p:sp>
    </p:spTree>
    <p:extLst>
      <p:ext uri="{BB962C8B-B14F-4D97-AF65-F5344CB8AC3E}">
        <p14:creationId xmlns:p14="http://schemas.microsoft.com/office/powerpoint/2010/main" val="291454756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5CDB67-0A0E-44DA-8295-A86B833B0FEF}"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a:t>
            </a:fld>
            <a:endParaRPr lang="en-US"/>
          </a:p>
        </p:txBody>
      </p:sp>
    </p:spTree>
    <p:extLst>
      <p:ext uri="{BB962C8B-B14F-4D97-AF65-F5344CB8AC3E}">
        <p14:creationId xmlns:p14="http://schemas.microsoft.com/office/powerpoint/2010/main" val="924730095"/>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16918F-37E5-4EE1-8928-B6F4EB3FB63D}"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a:t>
            </a:fld>
            <a:endParaRPr lang="en-US"/>
          </a:p>
        </p:txBody>
      </p:sp>
    </p:spTree>
    <p:extLst>
      <p:ext uri="{BB962C8B-B14F-4D97-AF65-F5344CB8AC3E}">
        <p14:creationId xmlns:p14="http://schemas.microsoft.com/office/powerpoint/2010/main" val="4215384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10E211-7062-4678-A356-845D032607F4}"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a:t>
            </a:fld>
            <a:endParaRPr lang="en-US"/>
          </a:p>
        </p:txBody>
      </p:sp>
    </p:spTree>
    <p:extLst>
      <p:ext uri="{BB962C8B-B14F-4D97-AF65-F5344CB8AC3E}">
        <p14:creationId xmlns:p14="http://schemas.microsoft.com/office/powerpoint/2010/main" val="18856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F9E0C-DBD4-4D8C-AE35-0AF9364EAE9E}"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a:t>
            </a:fld>
            <a:endParaRPr lang="en-US"/>
          </a:p>
        </p:txBody>
      </p:sp>
    </p:spTree>
    <p:extLst>
      <p:ext uri="{BB962C8B-B14F-4D97-AF65-F5344CB8AC3E}">
        <p14:creationId xmlns:p14="http://schemas.microsoft.com/office/powerpoint/2010/main" val="72694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EABAAF-490C-456C-8FCD-DFC9AC230082}"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a:t>
            </a:fld>
            <a:endParaRPr lang="en-US"/>
          </a:p>
        </p:txBody>
      </p:sp>
    </p:spTree>
    <p:extLst>
      <p:ext uri="{BB962C8B-B14F-4D97-AF65-F5344CB8AC3E}">
        <p14:creationId xmlns:p14="http://schemas.microsoft.com/office/powerpoint/2010/main" val="397153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37BF39-7958-48CB-A8B8-3C912CC7D863}" type="datetime1">
              <a:rPr lang="en-US" smtClean="0"/>
              <a:t>4/7/2020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7" name="Slide Number Placeholder 6"/>
          <p:cNvSpPr>
            <a:spLocks noGrp="1"/>
          </p:cNvSpPr>
          <p:nvPr>
            <p:ph type="sldNum" sz="quarter" idx="12"/>
          </p:nvPr>
        </p:nvSpPr>
        <p:spPr/>
        <p:txBody>
          <a:bodyPr/>
          <a:lstStyle/>
          <a:p>
            <a:fld id="{90E7DB17-00A5-492F-AF50-7B6DD6BF4103}" type="slidenum">
              <a:rPr lang="en-US" smtClean="0"/>
              <a:t>‹#›</a:t>
            </a:fld>
            <a:endParaRPr lang="en-US"/>
          </a:p>
        </p:txBody>
      </p:sp>
    </p:spTree>
    <p:extLst>
      <p:ext uri="{BB962C8B-B14F-4D97-AF65-F5344CB8AC3E}">
        <p14:creationId xmlns:p14="http://schemas.microsoft.com/office/powerpoint/2010/main" val="92162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D7FB8C-8C97-4ADF-9564-9E45F076A905}" type="datetime1">
              <a:rPr lang="en-US" smtClean="0"/>
              <a:t>4/7/2020</a:t>
            </a:fld>
            <a:endParaRPr lang="en-US"/>
          </a:p>
        </p:txBody>
      </p:sp>
      <p:sp>
        <p:nvSpPr>
          <p:cNvPr id="8" name="Footer Placeholder 7"/>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9" name="Slide Number Placeholder 8"/>
          <p:cNvSpPr>
            <a:spLocks noGrp="1"/>
          </p:cNvSpPr>
          <p:nvPr>
            <p:ph type="sldNum" sz="quarter" idx="12"/>
          </p:nvPr>
        </p:nvSpPr>
        <p:spPr/>
        <p:txBody>
          <a:bodyPr/>
          <a:lstStyle/>
          <a:p>
            <a:fld id="{90E7DB17-00A5-492F-AF50-7B6DD6BF4103}" type="slidenum">
              <a:rPr lang="en-US" smtClean="0"/>
              <a:t>‹#›</a:t>
            </a:fld>
            <a:endParaRPr lang="en-US"/>
          </a:p>
        </p:txBody>
      </p:sp>
    </p:spTree>
    <p:extLst>
      <p:ext uri="{BB962C8B-B14F-4D97-AF65-F5344CB8AC3E}">
        <p14:creationId xmlns:p14="http://schemas.microsoft.com/office/powerpoint/2010/main" val="29750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FA21DC-23B0-44AB-825B-B7B89E35AB8B}" type="datetime1">
              <a:rPr lang="en-US" smtClean="0"/>
              <a:t>4/7/2020</a:t>
            </a:fld>
            <a:endParaRPr lang="en-US"/>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5" name="Slide Number Placeholder 4"/>
          <p:cNvSpPr>
            <a:spLocks noGrp="1"/>
          </p:cNvSpPr>
          <p:nvPr>
            <p:ph type="sldNum" sz="quarter" idx="12"/>
          </p:nvPr>
        </p:nvSpPr>
        <p:spPr/>
        <p:txBody>
          <a:bodyPr/>
          <a:lstStyle/>
          <a:p>
            <a:fld id="{90E7DB17-00A5-492F-AF50-7B6DD6BF4103}" type="slidenum">
              <a:rPr lang="en-US" smtClean="0"/>
              <a:t>‹#›</a:t>
            </a:fld>
            <a:endParaRPr lang="en-US"/>
          </a:p>
        </p:txBody>
      </p:sp>
    </p:spTree>
    <p:extLst>
      <p:ext uri="{BB962C8B-B14F-4D97-AF65-F5344CB8AC3E}">
        <p14:creationId xmlns:p14="http://schemas.microsoft.com/office/powerpoint/2010/main" val="116567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C871E33D-8E82-44F6-9133-D0448343EA8B}" type="datetime1">
              <a:rPr lang="en-US" smtClean="0"/>
              <a:t>4/7/2020</a:t>
            </a:fld>
            <a:endParaRPr lang="en-US"/>
          </a:p>
        </p:txBody>
      </p:sp>
      <p:sp>
        <p:nvSpPr>
          <p:cNvPr id="3" name="Footer Placeholder 2"/>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4" name="Slide Number Placeholder 3"/>
          <p:cNvSpPr>
            <a:spLocks noGrp="1"/>
          </p:cNvSpPr>
          <p:nvPr>
            <p:ph type="sldNum" sz="quarter" idx="12"/>
          </p:nvPr>
        </p:nvSpPr>
        <p:spPr/>
        <p:txBody>
          <a:bodyPr/>
          <a:lstStyle/>
          <a:p>
            <a:fld id="{90E7DB17-00A5-492F-AF50-7B6DD6BF4103}" type="slidenum">
              <a:rPr lang="en-US" smtClean="0"/>
              <a:t>‹#›</a:t>
            </a:fld>
            <a:endParaRPr lang="en-US"/>
          </a:p>
        </p:txBody>
      </p:sp>
    </p:spTree>
    <p:extLst>
      <p:ext uri="{BB962C8B-B14F-4D97-AF65-F5344CB8AC3E}">
        <p14:creationId xmlns:p14="http://schemas.microsoft.com/office/powerpoint/2010/main" val="234949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B261284-95DB-46FD-9897-63FEBA46CA00}" type="datetime1">
              <a:rPr lang="en-US" smtClean="0"/>
              <a:t>4/7/2020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7" name="Slide Number Placeholder 6"/>
          <p:cNvSpPr>
            <a:spLocks noGrp="1"/>
          </p:cNvSpPr>
          <p:nvPr>
            <p:ph type="sldNum" sz="quarter" idx="12"/>
          </p:nvPr>
        </p:nvSpPr>
        <p:spPr/>
        <p:txBody>
          <a:bodyPr/>
          <a:lstStyle/>
          <a:p>
            <a:fld id="{90E7DB17-00A5-492F-AF50-7B6DD6BF4103}" type="slidenum">
              <a:rPr lang="en-US" smtClean="0"/>
              <a:t>‹#›</a:t>
            </a:fld>
            <a:endParaRPr lang="en-US"/>
          </a:p>
        </p:txBody>
      </p:sp>
    </p:spTree>
    <p:extLst>
      <p:ext uri="{BB962C8B-B14F-4D97-AF65-F5344CB8AC3E}">
        <p14:creationId xmlns:p14="http://schemas.microsoft.com/office/powerpoint/2010/main" val="221720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D6E1F1C-8DDC-4E91-BD97-C851807752E5}" type="datetime1">
              <a:rPr lang="en-US" smtClean="0"/>
              <a:t>4/7/2020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7" name="Slide Number Placeholder 6"/>
          <p:cNvSpPr>
            <a:spLocks noGrp="1"/>
          </p:cNvSpPr>
          <p:nvPr>
            <p:ph type="sldNum" sz="quarter" idx="12"/>
          </p:nvPr>
        </p:nvSpPr>
        <p:spPr/>
        <p:txBody>
          <a:bodyPr/>
          <a:lstStyle/>
          <a:p>
            <a:fld id="{90E7DB17-00A5-492F-AF50-7B6DD6BF4103}" type="slidenum">
              <a:rPr lang="en-US" smtClean="0"/>
              <a:t>‹#›</a:t>
            </a:fld>
            <a:endParaRPr lang="en-US"/>
          </a:p>
        </p:txBody>
      </p:sp>
    </p:spTree>
    <p:extLst>
      <p:ext uri="{BB962C8B-B14F-4D97-AF65-F5344CB8AC3E}">
        <p14:creationId xmlns:p14="http://schemas.microsoft.com/office/powerpoint/2010/main" val="370936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5CDB67-0A0E-44DA-8295-A86B833B0FEF}" type="datetime1">
              <a:rPr lang="en-US" smtClean="0"/>
              <a:t>4/7/2020</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E7DB17-00A5-492F-AF50-7B6DD6BF4103}" type="slidenum">
              <a:rPr lang="en-US" smtClean="0"/>
              <a:t>‹#›</a:t>
            </a:fld>
            <a:endParaRPr lang="en-US"/>
          </a:p>
        </p:txBody>
      </p:sp>
    </p:spTree>
    <p:extLst>
      <p:ext uri="{BB962C8B-B14F-4D97-AF65-F5344CB8AC3E}">
        <p14:creationId xmlns:p14="http://schemas.microsoft.com/office/powerpoint/2010/main" val="3621864820"/>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hf hdr="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375807"/>
            <a:ext cx="6858000" cy="2655026"/>
          </a:xfrm>
        </p:spPr>
        <p:txBody>
          <a:bodyPr>
            <a:normAutofit fontScale="90000"/>
          </a:bodyPr>
          <a:lstStyle/>
          <a:p>
            <a:pPr rtl="1"/>
            <a:r>
              <a:rPr lang="ar-BH" dirty="0" smtClean="0"/>
              <a:t>حرارة ولون التربة</a:t>
            </a:r>
            <a:br>
              <a:rPr lang="ar-BH" dirty="0" smtClean="0"/>
            </a:br>
            <a:r>
              <a:rPr lang="ar-BH" sz="3000" dirty="0"/>
              <a:t>محاضرة 13</a:t>
            </a:r>
            <a:br>
              <a:rPr lang="ar-BH" sz="3000" dirty="0"/>
            </a:br>
            <a:r>
              <a:rPr lang="ar-BH" dirty="0" smtClean="0"/>
              <a:t/>
            </a:r>
            <a:br>
              <a:rPr lang="ar-BH" dirty="0" smtClean="0"/>
            </a:br>
            <a:r>
              <a:rPr lang="ar-BH" sz="2700" dirty="0"/>
              <a:t>اعداد الأستاذ المساعد الدكتور</a:t>
            </a:r>
            <a:br>
              <a:rPr lang="ar-BH" sz="2700" dirty="0"/>
            </a:br>
            <a:r>
              <a:rPr lang="ar-BH" sz="2700" dirty="0"/>
              <a:t>احمد عبد الستار العذاري</a:t>
            </a:r>
            <a:endParaRPr lang="en-US" dirty="0"/>
          </a:p>
        </p:txBody>
      </p:sp>
      <p:sp>
        <p:nvSpPr>
          <p:cNvPr id="3" name="Subtitle 2"/>
          <p:cNvSpPr>
            <a:spLocks noGrp="1"/>
          </p:cNvSpPr>
          <p:nvPr>
            <p:ph type="subTitle" idx="1"/>
          </p:nvPr>
        </p:nvSpPr>
        <p:spPr>
          <a:xfrm>
            <a:off x="6864532" y="1207464"/>
            <a:ext cx="1894115" cy="1241822"/>
          </a:xfrm>
        </p:spPr>
        <p:txBody>
          <a:bodyPr>
            <a:normAutofit/>
          </a:bodyPr>
          <a:lstStyle/>
          <a:p>
            <a:r>
              <a:rPr lang="ar-BH" dirty="0" smtClean="0"/>
              <a:t>الجامعة المستنصرية</a:t>
            </a:r>
          </a:p>
          <a:p>
            <a:r>
              <a:rPr lang="ar-BH" dirty="0" smtClean="0"/>
              <a:t>كلية التربية</a:t>
            </a:r>
          </a:p>
          <a:p>
            <a:r>
              <a:rPr lang="ar-BH" dirty="0" smtClean="0"/>
              <a:t>قسم الجغرافية</a:t>
            </a:r>
            <a:endParaRPr lang="en-US" dirty="0"/>
          </a:p>
        </p:txBody>
      </p:sp>
      <p:sp>
        <p:nvSpPr>
          <p:cNvPr id="4" name="Date Placeholder 3"/>
          <p:cNvSpPr>
            <a:spLocks noGrp="1"/>
          </p:cNvSpPr>
          <p:nvPr>
            <p:ph type="dt" sz="half" idx="10"/>
          </p:nvPr>
        </p:nvSpPr>
        <p:spPr/>
        <p:txBody>
          <a:bodyPr/>
          <a:lstStyle/>
          <a:p>
            <a:fld id="{4639BB9C-34ED-4860-9373-26ADA634A86C}"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1</a:t>
            </a:fld>
            <a:endParaRPr lang="en-US"/>
          </a:p>
        </p:txBody>
      </p:sp>
    </p:spTree>
    <p:extLst>
      <p:ext uri="{BB962C8B-B14F-4D97-AF65-F5344CB8AC3E}">
        <p14:creationId xmlns:p14="http://schemas.microsoft.com/office/powerpoint/2010/main" val="40253095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BH" dirty="0" smtClean="0"/>
              <a:t>حرارة التربة</a:t>
            </a:r>
            <a:endParaRPr lang="en-US" dirty="0"/>
          </a:p>
        </p:txBody>
      </p:sp>
      <p:sp>
        <p:nvSpPr>
          <p:cNvPr id="3" name="Content Placeholder 2"/>
          <p:cNvSpPr>
            <a:spLocks noGrp="1"/>
          </p:cNvSpPr>
          <p:nvPr>
            <p:ph idx="1"/>
          </p:nvPr>
        </p:nvSpPr>
        <p:spPr/>
        <p:txBody>
          <a:bodyPr>
            <a:normAutofit/>
          </a:bodyPr>
          <a:lstStyle/>
          <a:p>
            <a:pPr marL="0" indent="0" algn="r" rtl="1">
              <a:buNone/>
            </a:pPr>
            <a:r>
              <a:rPr lang="ar-BH" dirty="0" smtClean="0"/>
              <a:t>فمن العوامل الخارجية المؤثرة على درجة حرارة التربة هو الإشعاع الشمسي (</a:t>
            </a:r>
            <a:r>
              <a:rPr lang="en-US" dirty="0" smtClean="0"/>
              <a:t>Solar Radiation) </a:t>
            </a:r>
            <a:r>
              <a:rPr lang="ar-BH" dirty="0" smtClean="0"/>
              <a:t>فمقدار الإشعاع الشمسي الذي يصل إلى سطح الأرض لا يزيد عن (2 سعرة/سم - دقيقة)، ولكن مقدار ما يساهم في رفع درجة حرارة التربة هو جزء قليل من هذه الكمية فتزداد درجة حرارة التربة مع زيادتها وتقل بقلتها، ويعتمد ذلك على عوامل كثيرة كزاوية الإشعاع ودائرة العرض والارتفاع عن مستوى سطح البحر ومقدار ما يحوي الغلاف الجوي من غيوم وبخار ماء وغير ذلك.</a:t>
            </a:r>
          </a:p>
          <a:p>
            <a:pPr marL="0" indent="0" algn="r" rtl="1">
              <a:buNone/>
            </a:pPr>
            <a:r>
              <a:rPr lang="ar-BH" dirty="0" smtClean="0"/>
              <a:t>ومن العوامل الخارجية الأخرى هو الماء فعندما يتكاثف بخار الماء داخل التربة فإنه يؤدي إلى رفع درجة حرارتها، وبالعكس في حالة التبخر حيث تنخفض هذه الدرجة ويؤثر الغطاء النباتي أو غيره من الأغطية على درجة حرارة التربة فهي تعمل على رفع درجة حرارة التربة شتاء، وخفضها صيفا، وتلعب الغيوم وكذلك الضباب نفس الأثر المذكور. </a:t>
            </a:r>
          </a:p>
          <a:p>
            <a:pPr marL="0" indent="0" algn="r" rtl="1">
              <a:buNone/>
            </a:pPr>
            <a:endParaRPr lang="en-US" dirty="0"/>
          </a:p>
        </p:txBody>
      </p:sp>
      <p:sp>
        <p:nvSpPr>
          <p:cNvPr id="4" name="Date Placeholder 3"/>
          <p:cNvSpPr>
            <a:spLocks noGrp="1"/>
          </p:cNvSpPr>
          <p:nvPr>
            <p:ph type="dt" sz="half" idx="10"/>
          </p:nvPr>
        </p:nvSpPr>
        <p:spPr/>
        <p:txBody>
          <a:bodyPr/>
          <a:lstStyle/>
          <a:p>
            <a:fld id="{2A51452C-A216-4570-902A-C295139A01FF}"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10</a:t>
            </a:fld>
            <a:endParaRPr lang="en-US"/>
          </a:p>
        </p:txBody>
      </p:sp>
    </p:spTree>
    <p:extLst>
      <p:ext uri="{BB962C8B-B14F-4D97-AF65-F5344CB8AC3E}">
        <p14:creationId xmlns:p14="http://schemas.microsoft.com/office/powerpoint/2010/main" val="1177492080"/>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65169" y="1004207"/>
            <a:ext cx="5153297" cy="4859383"/>
          </a:xfrm>
          <a:prstGeom prst="rect">
            <a:avLst/>
          </a:prstGeom>
        </p:spPr>
      </p:pic>
      <p:sp>
        <p:nvSpPr>
          <p:cNvPr id="5" name="Date Placeholder 4"/>
          <p:cNvSpPr>
            <a:spLocks noGrp="1"/>
          </p:cNvSpPr>
          <p:nvPr>
            <p:ph type="dt" sz="half" idx="10"/>
          </p:nvPr>
        </p:nvSpPr>
        <p:spPr/>
        <p:txBody>
          <a:bodyPr/>
          <a:lstStyle/>
          <a:p>
            <a:fld id="{EF02E813-2CB9-41FD-B6A4-EF3E2FD0C7B2}" type="datetime1">
              <a:rPr lang="en-US" smtClean="0"/>
              <a:t>4/7/2020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7" name="Slide Number Placeholder 6"/>
          <p:cNvSpPr>
            <a:spLocks noGrp="1"/>
          </p:cNvSpPr>
          <p:nvPr>
            <p:ph type="sldNum" sz="quarter" idx="12"/>
          </p:nvPr>
        </p:nvSpPr>
        <p:spPr/>
        <p:txBody>
          <a:bodyPr/>
          <a:lstStyle/>
          <a:p>
            <a:fld id="{90E7DB17-00A5-492F-AF50-7B6DD6BF4103}" type="slidenum">
              <a:rPr lang="en-US" smtClean="0"/>
              <a:t>11</a:t>
            </a:fld>
            <a:endParaRPr lang="en-US"/>
          </a:p>
        </p:txBody>
      </p:sp>
    </p:spTree>
    <p:extLst>
      <p:ext uri="{BB962C8B-B14F-4D97-AF65-F5344CB8AC3E}">
        <p14:creationId xmlns:p14="http://schemas.microsoft.com/office/powerpoint/2010/main" val="21947759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BH" dirty="0" smtClean="0"/>
              <a:t>حرارة التربة</a:t>
            </a:r>
            <a:endParaRPr lang="en-US" dirty="0"/>
          </a:p>
        </p:txBody>
      </p:sp>
      <p:sp>
        <p:nvSpPr>
          <p:cNvPr id="3" name="Content Placeholder 2"/>
          <p:cNvSpPr>
            <a:spLocks noGrp="1"/>
          </p:cNvSpPr>
          <p:nvPr>
            <p:ph idx="1"/>
          </p:nvPr>
        </p:nvSpPr>
        <p:spPr/>
        <p:txBody>
          <a:bodyPr>
            <a:normAutofit/>
          </a:bodyPr>
          <a:lstStyle/>
          <a:p>
            <a:pPr marL="0" indent="0" algn="r" rtl="1">
              <a:buNone/>
            </a:pPr>
            <a:r>
              <a:rPr lang="ar-BH" dirty="0" smtClean="0"/>
              <a:t> أما بالنسبة لعامل الحراثة فإنها تؤدي إلى تفكيك بناء التربة وزيادة مساميتها وبالتالي تكون الطبقة المحروثة أكثر تأثر بحرارة الهواء فتكون درجة الحرارة العظمى لهذه الطبقة أكثر بعدة مرات من الطبقة التي تليها، ونفس الشيء بالنسبة لدرجة الحرارة الصغرى حيث تكون اقل بعدة مرات في الطبقة المحروثة مقارنة بما تحتها.</a:t>
            </a:r>
          </a:p>
          <a:p>
            <a:pPr marL="0" indent="0" algn="r" rtl="1">
              <a:buNone/>
            </a:pPr>
            <a:r>
              <a:rPr lang="ar-BH" dirty="0" smtClean="0"/>
              <a:t>وتشير احدى المصادر أن زراعة التربة بالمحاصيل الزراعية من شأنه أن يعمل على اعتراض أشعة الشمس وتشتيت حرارتها علاوة على ما ينتج من نتح النبات للماء (</a:t>
            </a:r>
            <a:r>
              <a:rPr lang="en-US" dirty="0" smtClean="0"/>
              <a:t>Transpiration) </a:t>
            </a:r>
            <a:r>
              <a:rPr lang="ar-BH" dirty="0" smtClean="0"/>
              <a:t>وعكسه لأشعة الشمس واستهلاكه للطاقة خلال عملية التركيب الضوئي، فينتج عن كل ذلك انخفاض لدرجة حرارة الهواء المحيط بالنبات وبالتالي انخفاض درجة حرارة التربة. وأخيرة هناك عامل درجة حرارة مياه الري الذي يعتمد تأثيره في درجة حرارة التربة على كل من حرارة الماء والتربة، وأشار أحد الباحثين إلى أن درجة حرارة مياه الري الجوفية المرتفعة نسبية كانت أحد الأسباب الرئيسية لزراعة محصول الطماطم في منطقة الزبير (محافظة البصرة) في فصل الشتاء دون غيرها من مناطق زراعة هذا المحصول في مناطق العراق الأخرى في هذا الفصل. </a:t>
            </a:r>
          </a:p>
          <a:p>
            <a:pPr marL="0" indent="0" algn="r" rtl="1">
              <a:buNone/>
            </a:pPr>
            <a:endParaRPr lang="en-US" dirty="0"/>
          </a:p>
        </p:txBody>
      </p:sp>
      <p:sp>
        <p:nvSpPr>
          <p:cNvPr id="4" name="Date Placeholder 3"/>
          <p:cNvSpPr>
            <a:spLocks noGrp="1"/>
          </p:cNvSpPr>
          <p:nvPr>
            <p:ph type="dt" sz="half" idx="10"/>
          </p:nvPr>
        </p:nvSpPr>
        <p:spPr/>
        <p:txBody>
          <a:bodyPr/>
          <a:lstStyle/>
          <a:p>
            <a:fld id="{0D3BE159-DE80-4E11-9167-EF2E79197337}"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12</a:t>
            </a:fld>
            <a:endParaRPr lang="en-US"/>
          </a:p>
        </p:txBody>
      </p:sp>
    </p:spTree>
    <p:extLst>
      <p:ext uri="{BB962C8B-B14F-4D97-AF65-F5344CB8AC3E}">
        <p14:creationId xmlns:p14="http://schemas.microsoft.com/office/powerpoint/2010/main" val="5306110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BH" dirty="0" smtClean="0"/>
              <a:t>حرارة التربة</a:t>
            </a:r>
            <a:endParaRPr lang="en-US" dirty="0"/>
          </a:p>
        </p:txBody>
      </p:sp>
      <p:sp>
        <p:nvSpPr>
          <p:cNvPr id="3" name="Content Placeholder 2"/>
          <p:cNvSpPr>
            <a:spLocks noGrp="1"/>
          </p:cNvSpPr>
          <p:nvPr>
            <p:ph idx="1"/>
          </p:nvPr>
        </p:nvSpPr>
        <p:spPr/>
        <p:txBody>
          <a:bodyPr>
            <a:normAutofit/>
          </a:bodyPr>
          <a:lstStyle/>
          <a:p>
            <a:pPr marL="0" indent="0" algn="just" rtl="1">
              <a:buNone/>
            </a:pPr>
            <a:r>
              <a:rPr lang="ar-BH" dirty="0" smtClean="0"/>
              <a:t>أما ما يخص العوامل التي تؤثر على درجة حرارة التربة والتي تعود لخصائص التربة ذاتها فتتمثل بالسعة الحرارية للتربة التي تعتمد بدورها على عاملين هما الحرارة النوعية للتربة وكتلتها، فالحرارة النوعية للمادة هي مقدار الحرارة اللازمة الرفع درجة حرارة غرام واحد من تلك المادة درجة مئوية واحدة وتقاس بالسعرة الحرارية. أما السعة الحرارية للمادة فهو حاصل ضرب الحرارة النوعية لها في كتلتها.</a:t>
            </a:r>
          </a:p>
          <a:p>
            <a:pPr marL="0" indent="0" algn="just" rtl="1">
              <a:buNone/>
            </a:pPr>
            <a:r>
              <a:rPr lang="ar-BH" dirty="0" smtClean="0"/>
              <a:t> وقد جرت العادة على اعتبار الحرارة النوعية للتربة مساوية ل (0.20 سعرة/غم/م</a:t>
            </a:r>
            <a:r>
              <a:rPr lang="ar-BH" sz="1200" dirty="0"/>
              <a:t>2</a:t>
            </a:r>
            <a:r>
              <a:rPr lang="ar-BH" dirty="0" smtClean="0"/>
              <a:t>) وتزداد السعة الحرارية للتربة بزيادة محتواها الرطوبي ومحتواها من المواد العضوية. أما تأثير نسبة التربة في درجة حرارتها فان زيادة نسبة دقائق الرمل من شأنها زيادة درجة حرارة التربة بالمقارنة مع دقائق الغرين والطين لان للرمل معامل توصيل حراري أعلى، ويتجلى تأثير بناء التربة في كون درجة حرارة التربة المضغوطة أكثر بالمقارنة مع التربة الرخوة لان معامل التوصيل الحراري للدقائق المعدنية أكثر من الهواء كما وجد ان التربة ذات البناء الصفحي والكتلي لها معامل توصيل حراري أكثر من ذات البناء الحبيبي.</a:t>
            </a:r>
          </a:p>
          <a:p>
            <a:pPr marL="0" indent="0" algn="just" rtl="1">
              <a:buNone/>
            </a:pPr>
            <a:endParaRPr lang="en-US" dirty="0"/>
          </a:p>
        </p:txBody>
      </p:sp>
      <p:sp>
        <p:nvSpPr>
          <p:cNvPr id="4" name="Date Placeholder 3"/>
          <p:cNvSpPr>
            <a:spLocks noGrp="1"/>
          </p:cNvSpPr>
          <p:nvPr>
            <p:ph type="dt" sz="half" idx="10"/>
          </p:nvPr>
        </p:nvSpPr>
        <p:spPr/>
        <p:txBody>
          <a:bodyPr/>
          <a:lstStyle/>
          <a:p>
            <a:fld id="{6DC39853-CF6F-4EE9-8423-2233AA06ACF1}"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13</a:t>
            </a:fld>
            <a:endParaRPr lang="en-US"/>
          </a:p>
        </p:txBody>
      </p:sp>
    </p:spTree>
    <p:extLst>
      <p:ext uri="{BB962C8B-B14F-4D97-AF65-F5344CB8AC3E}">
        <p14:creationId xmlns:p14="http://schemas.microsoft.com/office/powerpoint/2010/main" val="6931581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BH" dirty="0" smtClean="0"/>
              <a:t>حرارة التربة</a:t>
            </a:r>
            <a:endParaRPr lang="en-US" dirty="0"/>
          </a:p>
        </p:txBody>
      </p:sp>
      <p:sp>
        <p:nvSpPr>
          <p:cNvPr id="3" name="Content Placeholder 2"/>
          <p:cNvSpPr>
            <a:spLocks noGrp="1"/>
          </p:cNvSpPr>
          <p:nvPr>
            <p:ph idx="1"/>
          </p:nvPr>
        </p:nvSpPr>
        <p:spPr>
          <a:xfrm>
            <a:off x="628650" y="1944733"/>
            <a:ext cx="7886700" cy="3781697"/>
          </a:xfrm>
        </p:spPr>
        <p:txBody>
          <a:bodyPr>
            <a:normAutofit/>
          </a:bodyPr>
          <a:lstStyle/>
          <a:p>
            <a:pPr marL="0" indent="0" algn="just" rtl="1">
              <a:buNone/>
            </a:pPr>
            <a:r>
              <a:rPr lang="ar-BH" dirty="0" smtClean="0"/>
              <a:t>ويؤثر المحتوى الرطوبي للتربة على درجة حرارتها حيث أن المحتوى الرطوبي العالي للتربة من شأنه زيادة توصيلها الحراري على اعتبار أن الماء أفضل في إرسال الحرارة من الهواء فانتقال الحرارة من خلاله عن طريق التوصيل أسرع من انتقالها من خلال الهواء بطريقه الحمل</a:t>
            </a:r>
          </a:p>
          <a:p>
            <a:pPr marL="0" indent="0" algn="just" rtl="1">
              <a:buNone/>
            </a:pPr>
            <a:r>
              <a:rPr lang="ar-BH" dirty="0" smtClean="0"/>
              <a:t>ويؤثر لون التربة في تحديد درجة حرارتها فالتربة ذات اللون الداكن تمتص من الحرارة أكثر مما تمتصه التربة ذات اللون الفاتح، وهذه الأخيرة تعكس من الإشعاع الشمسي أكثر من التربة الداكنة فتكون التربة الداكنة أدفأ من التربة الفاتحة. </a:t>
            </a:r>
          </a:p>
          <a:p>
            <a:pPr marL="0" indent="0" algn="just" rtl="1">
              <a:buNone/>
            </a:pPr>
            <a:r>
              <a:rPr lang="ar-BH" dirty="0" smtClean="0"/>
              <a:t>وأخيرا لابد من الإشارة إلى أن التربة الغنية بالمواد العضوية والعناصر الغذائية تكون ذات درجات حرارية أعلى مما سواها بسبب زيادة النشاط الحيوي الذي يولد الحرارة للتربة ذات النسبة العالية من المواد العضوية تنطلق أهمية دراستنا لدرجة حرارة التربة من تأثيرها المباشر وغير المباشر على نمو المحاصيل الزراعية وذلك من خلال:</a:t>
            </a:r>
          </a:p>
          <a:p>
            <a:pPr marL="0" indent="0" algn="just" rtl="1">
              <a:buNone/>
            </a:pPr>
            <a:endParaRPr lang="en-US" dirty="0"/>
          </a:p>
        </p:txBody>
      </p:sp>
      <p:sp>
        <p:nvSpPr>
          <p:cNvPr id="4" name="Date Placeholder 3"/>
          <p:cNvSpPr>
            <a:spLocks noGrp="1"/>
          </p:cNvSpPr>
          <p:nvPr>
            <p:ph type="dt" sz="half" idx="10"/>
          </p:nvPr>
        </p:nvSpPr>
        <p:spPr/>
        <p:txBody>
          <a:bodyPr/>
          <a:lstStyle/>
          <a:p>
            <a:fld id="{41FAF8ED-5074-48C3-A265-6D9673EDAC6A}"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14</a:t>
            </a:fld>
            <a:endParaRPr lang="en-US"/>
          </a:p>
        </p:txBody>
      </p:sp>
    </p:spTree>
    <p:extLst>
      <p:ext uri="{BB962C8B-B14F-4D97-AF65-F5344CB8AC3E}">
        <p14:creationId xmlns:p14="http://schemas.microsoft.com/office/powerpoint/2010/main" val="347318788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BH" dirty="0" smtClean="0"/>
              <a:t>حرارة التربة</a:t>
            </a:r>
            <a:endParaRPr lang="en-US" dirty="0"/>
          </a:p>
        </p:txBody>
      </p:sp>
      <p:sp>
        <p:nvSpPr>
          <p:cNvPr id="3" name="Content Placeholder 2"/>
          <p:cNvSpPr>
            <a:spLocks noGrp="1"/>
          </p:cNvSpPr>
          <p:nvPr>
            <p:ph idx="1"/>
          </p:nvPr>
        </p:nvSpPr>
        <p:spPr/>
        <p:txBody>
          <a:bodyPr>
            <a:normAutofit/>
          </a:bodyPr>
          <a:lstStyle/>
          <a:p>
            <a:pPr marL="0" indent="0" algn="just" rtl="1">
              <a:buNone/>
            </a:pPr>
            <a:r>
              <a:rPr lang="ar-BH" dirty="0" smtClean="0"/>
              <a:t>1- وجود علاقة قوية بين درجة حرارة التربة من جانب وإنبات بذور المحاصيل الزراعية من جانب آخر حيث يكون الإنبات أسرع كلما ازدادت درجة الحرارة حتى تصل إلى الحد الأمثل على الرغم من اختلاف بذور المحاصيل في المتطلبات الحرارية لإنباتها فهي مثلا تبلغ لبذور الجت والشوفان (10 م) ولبذور القطن (20 م).</a:t>
            </a:r>
          </a:p>
          <a:p>
            <a:pPr marL="0" indent="0" algn="just" rtl="1">
              <a:buNone/>
            </a:pPr>
            <a:r>
              <a:rPr lang="ar-BH" dirty="0" smtClean="0"/>
              <a:t>وتشير احدى المصادر أن نمو معظم المحاصيل الزراعية عموما يبدأ عندما تكون درجة حرارة التربة (4 م) ويزداد النمو مع زيادة درجات الحرارة إلى أن تصل إلى ما بين (20 - 35) حيث يبدأ الانخفاض في إنتاجية هذه المحاصيل بعد هذا الحد. </a:t>
            </a:r>
          </a:p>
          <a:p>
            <a:pPr marL="0" indent="0" algn="just" rtl="1">
              <a:buNone/>
            </a:pPr>
            <a:r>
              <a:rPr lang="ar-BH" dirty="0" smtClean="0"/>
              <a:t> 2- تؤثر درجة حرارة التربة على نمو جذور النباتات فيزداد نموها مع زيادة درجة الحرارة حتى الوصول إلى درجة الحرارة المثلى ثم يقل نموها بعد هذه الدرجة كما أن قابلية الجذور على امتصاص الماء والعناصر الغذائية تقل مع انخفاض درجات الحرارة وتزداد بارتفاعها. </a:t>
            </a:r>
          </a:p>
          <a:p>
            <a:pPr marL="0" indent="0" algn="just" rtl="1">
              <a:buNone/>
            </a:pPr>
            <a:endParaRPr lang="en-US" dirty="0"/>
          </a:p>
        </p:txBody>
      </p:sp>
      <p:sp>
        <p:nvSpPr>
          <p:cNvPr id="4" name="Date Placeholder 3"/>
          <p:cNvSpPr>
            <a:spLocks noGrp="1"/>
          </p:cNvSpPr>
          <p:nvPr>
            <p:ph type="dt" sz="half" idx="10"/>
          </p:nvPr>
        </p:nvSpPr>
        <p:spPr/>
        <p:txBody>
          <a:bodyPr/>
          <a:lstStyle/>
          <a:p>
            <a:fld id="{7EE01EFC-721E-48DE-A398-B367BDADF47B}"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15</a:t>
            </a:fld>
            <a:endParaRPr lang="en-US"/>
          </a:p>
        </p:txBody>
      </p:sp>
    </p:spTree>
    <p:extLst>
      <p:ext uri="{BB962C8B-B14F-4D97-AF65-F5344CB8AC3E}">
        <p14:creationId xmlns:p14="http://schemas.microsoft.com/office/powerpoint/2010/main" val="79809387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BH" dirty="0" smtClean="0"/>
              <a:t>حرارة التربة</a:t>
            </a:r>
            <a:endParaRPr lang="en-US" dirty="0"/>
          </a:p>
        </p:txBody>
      </p:sp>
      <p:sp>
        <p:nvSpPr>
          <p:cNvPr id="3" name="Content Placeholder 2"/>
          <p:cNvSpPr>
            <a:spLocks noGrp="1"/>
          </p:cNvSpPr>
          <p:nvPr>
            <p:ph idx="1"/>
          </p:nvPr>
        </p:nvSpPr>
        <p:spPr/>
        <p:txBody>
          <a:bodyPr>
            <a:normAutofit/>
          </a:bodyPr>
          <a:lstStyle/>
          <a:p>
            <a:pPr marL="0" indent="0" algn="just" rtl="1">
              <a:buNone/>
            </a:pPr>
            <a:r>
              <a:rPr lang="ar-BH" dirty="0" smtClean="0"/>
              <a:t>وأشارت بعض المصادر إلى إن جاهزية العناصر الرئيسية التغذية النبات النتروجين، الفسفور، البوتاسيوم) تزداد عندما تكون درجة حرارة التربة عند حدها الأمثل ولكنها تقل كثيرا عند انخفاض هذه الدرجة </a:t>
            </a:r>
          </a:p>
          <a:p>
            <a:pPr marL="0" indent="0" algn="just" rtl="1">
              <a:buNone/>
            </a:pPr>
            <a:r>
              <a:rPr lang="ar-BH" dirty="0" smtClean="0"/>
              <a:t> 3- تلعب درجة حرارة التربة دورا مهما في نشاط الأحياء الدقيقة للتربة الذي ينتج عنه سرعة تحلل المواد العضوية للتربة وبالتالي تحويل العناصر الغذائية المهمة للنبات من صورتها غير الجاهزة إلى صورتها الجاهزة، ويمكن اعتبار درجة حرارة التربة التي تتراوح بين (18 - 30م) هي التي تمثل النشاط الأقصى لهذه الأحياء، بينما يقل هذا النشاط كثيرا عندما تنخفض درجة حرارة التربة عن (10 م). </a:t>
            </a:r>
          </a:p>
          <a:p>
            <a:pPr marL="0" indent="0" algn="just" rtl="1">
              <a:buNone/>
            </a:pPr>
            <a:r>
              <a:rPr lang="ar-BH" dirty="0" smtClean="0"/>
              <a:t>4- لدرجة حرارة التربة علاقة قوية بنمو النباتات، فعلى سبيل المثال لا الحصر تعد درجة حرارة التربة (18 م) ملائمة لنمو محصول الشعير و(۱5 - 20م) المحصول الشوفان و(20 م) لمحصول القمح و(20 – 30 م°) لمحصول الرز و(20 م) لمحصول البطاطا و(28 م) لمحصول الجت.</a:t>
            </a:r>
          </a:p>
          <a:p>
            <a:pPr marL="0" indent="0" algn="just" rtl="1">
              <a:buNone/>
            </a:pPr>
            <a:endParaRPr lang="en-US" dirty="0"/>
          </a:p>
        </p:txBody>
      </p:sp>
      <p:sp>
        <p:nvSpPr>
          <p:cNvPr id="4" name="Date Placeholder 3"/>
          <p:cNvSpPr>
            <a:spLocks noGrp="1"/>
          </p:cNvSpPr>
          <p:nvPr>
            <p:ph type="dt" sz="half" idx="10"/>
          </p:nvPr>
        </p:nvSpPr>
        <p:spPr/>
        <p:txBody>
          <a:bodyPr/>
          <a:lstStyle/>
          <a:p>
            <a:fld id="{2F683252-7E6C-4A37-8496-E7025059CA67}"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16</a:t>
            </a:fld>
            <a:endParaRPr lang="en-US"/>
          </a:p>
        </p:txBody>
      </p:sp>
    </p:spTree>
    <p:extLst>
      <p:ext uri="{BB962C8B-B14F-4D97-AF65-F5344CB8AC3E}">
        <p14:creationId xmlns:p14="http://schemas.microsoft.com/office/powerpoint/2010/main" val="18498201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BH" dirty="0" smtClean="0"/>
              <a:t>حرارة التربة</a:t>
            </a:r>
            <a:endParaRPr lang="en-US" dirty="0"/>
          </a:p>
        </p:txBody>
      </p:sp>
      <p:sp>
        <p:nvSpPr>
          <p:cNvPr id="3" name="Content Placeholder 2"/>
          <p:cNvSpPr>
            <a:spLocks noGrp="1"/>
          </p:cNvSpPr>
          <p:nvPr>
            <p:ph idx="1"/>
          </p:nvPr>
        </p:nvSpPr>
        <p:spPr/>
        <p:txBody>
          <a:bodyPr/>
          <a:lstStyle/>
          <a:p>
            <a:pPr marL="0" indent="0" algn="r" rtl="1">
              <a:buNone/>
            </a:pPr>
            <a:r>
              <a:rPr lang="ar-BH" dirty="0" smtClean="0"/>
              <a:t>وفضلا عما تقدم فان انخفاض درجة حرارة التربة يؤدي إلى تباطؤ نقل نواتج عملية التركيب الضوئي إلى أجزاء النبات المختلفة، كما وجد أيضا أن درجة حرارة التربة المحيطة بالجذور لها أثر في تمثيل النتروجين في النبات فإذا كانت هذه الدرجة غير مناسبة فإن ذلك يؤدي إلى تجمع النترات في جسم النبات </a:t>
            </a:r>
          </a:p>
          <a:p>
            <a:pPr marL="0" indent="0" algn="r" rtl="1">
              <a:buNone/>
            </a:pPr>
            <a:r>
              <a:rPr lang="ar-BH" dirty="0" smtClean="0"/>
              <a:t>إن طبيعة العلاقات بين درجة حرارة التربة ونمو المحاصيل الزراعية وإنتاجيتها والمذكورة آنفا تضع المزارعين أمام مسؤولية اختيار الوقت الملائم لزراعة المحاصيل الزراعية حيث تعطي المحاصيل إنبات سريعة وجيدة وبذلك تتوفر فرصة مناسبة لمقاومة المحاصيل الزراعية لانخفاض درجات الحرارة في فصل الشتاء من جانب، ويقلل من احتمال تعرض هذه المحاصيل لدرجات الحرارة العالية في فصل الصيف من جانب آخر.</a:t>
            </a:r>
          </a:p>
          <a:p>
            <a:pPr marL="0" indent="0" algn="r" rtl="1">
              <a:buNone/>
            </a:pPr>
            <a:endParaRPr lang="en-US" dirty="0"/>
          </a:p>
        </p:txBody>
      </p:sp>
      <p:sp>
        <p:nvSpPr>
          <p:cNvPr id="4" name="Date Placeholder 3"/>
          <p:cNvSpPr>
            <a:spLocks noGrp="1"/>
          </p:cNvSpPr>
          <p:nvPr>
            <p:ph type="dt" sz="half" idx="10"/>
          </p:nvPr>
        </p:nvSpPr>
        <p:spPr/>
        <p:txBody>
          <a:bodyPr/>
          <a:lstStyle/>
          <a:p>
            <a:fld id="{31E5E491-46E0-4948-8070-A9E9B4C012AE}"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17</a:t>
            </a:fld>
            <a:endParaRPr lang="en-US"/>
          </a:p>
        </p:txBody>
      </p:sp>
    </p:spTree>
    <p:extLst>
      <p:ext uri="{BB962C8B-B14F-4D97-AF65-F5344CB8AC3E}">
        <p14:creationId xmlns:p14="http://schemas.microsoft.com/office/powerpoint/2010/main" val="143320621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BH" dirty="0" smtClean="0"/>
              <a:t>لون التربة : </a:t>
            </a:r>
            <a:r>
              <a:rPr lang="en-US" dirty="0" smtClean="0"/>
              <a:t>Soil color</a:t>
            </a:r>
            <a:endParaRPr lang="en-US" dirty="0"/>
          </a:p>
        </p:txBody>
      </p:sp>
      <p:sp>
        <p:nvSpPr>
          <p:cNvPr id="3" name="Content Placeholder 2"/>
          <p:cNvSpPr>
            <a:spLocks noGrp="1"/>
          </p:cNvSpPr>
          <p:nvPr>
            <p:ph idx="1"/>
          </p:nvPr>
        </p:nvSpPr>
        <p:spPr/>
        <p:txBody>
          <a:bodyPr/>
          <a:lstStyle/>
          <a:p>
            <a:pPr marL="0" indent="0" algn="r" rtl="1">
              <a:buNone/>
            </a:pPr>
            <a:r>
              <a:rPr lang="ar-BH" dirty="0" smtClean="0"/>
              <a:t>يعد اللون أحد الصفات المورفولوجية المهمة للتربة والذي يمثل محصلة لصفاتها الفيزيائية والحيوية. ويؤثر لون التربة بصورة غير مباشرة على نمو النباتات، وذلك عن طريق تأثيره على تغيرات درجات الحرارة، وقد يدل اللون كذلك على كل من نسبة الرطوبة والمواد العضوية التي تؤثر على كمية العناصر الغذائية الجاهزة للنبات. وعلى الرغم من ذلك ينبغي عدم الاعتماد على اللون فقط في تحديد درجة خصوبة التربة</a:t>
            </a:r>
          </a:p>
          <a:p>
            <a:pPr marL="0" indent="0" algn="r" rtl="1">
              <a:buNone/>
            </a:pPr>
            <a:r>
              <a:rPr lang="ar-BH" dirty="0" smtClean="0"/>
              <a:t>تكتسب التربة ألوانها من مصادر مختلفة فاللون الأسود أو الغامق مثلا ينتج عن وجود نسبة عالية من المواد العضوية فكلما ازدادت هذه النسبة ازدادت التربة اسوداد، وتسبب مركبات الحديد أو معادن الحديد المتأكسدة اللون الأحمر للتربة، وينتج اللون البرتقالي من معدن الحديد المعروف الليمونات (</a:t>
            </a:r>
            <a:r>
              <a:rPr lang="en-US" dirty="0" smtClean="0"/>
              <a:t>Fe</a:t>
            </a:r>
            <a:r>
              <a:rPr lang="ar-BH" sz="1050" dirty="0"/>
              <a:t>2</a:t>
            </a:r>
            <a:r>
              <a:rPr lang="en-US" dirty="0" smtClean="0"/>
              <a:t>O</a:t>
            </a:r>
            <a:r>
              <a:rPr lang="ar-BH" sz="1050" dirty="0"/>
              <a:t>3</a:t>
            </a:r>
            <a:r>
              <a:rPr lang="ar-BH" dirty="0" smtClean="0"/>
              <a:t>) المختزل.</a:t>
            </a:r>
          </a:p>
          <a:p>
            <a:pPr marL="0" indent="0" algn="r" rtl="1">
              <a:buNone/>
            </a:pPr>
            <a:endParaRPr lang="en-US" dirty="0"/>
          </a:p>
        </p:txBody>
      </p:sp>
      <p:sp>
        <p:nvSpPr>
          <p:cNvPr id="4" name="Date Placeholder 3"/>
          <p:cNvSpPr>
            <a:spLocks noGrp="1"/>
          </p:cNvSpPr>
          <p:nvPr>
            <p:ph type="dt" sz="half" idx="10"/>
          </p:nvPr>
        </p:nvSpPr>
        <p:spPr/>
        <p:txBody>
          <a:bodyPr/>
          <a:lstStyle/>
          <a:p>
            <a:fld id="{34A7DA0B-9B8D-491B-9EC0-4036600F696B}"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2</a:t>
            </a:fld>
            <a:endParaRPr lang="en-US"/>
          </a:p>
        </p:txBody>
      </p:sp>
    </p:spTree>
    <p:extLst>
      <p:ext uri="{BB962C8B-B14F-4D97-AF65-F5344CB8AC3E}">
        <p14:creationId xmlns:p14="http://schemas.microsoft.com/office/powerpoint/2010/main" val="39173650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BH" dirty="0" smtClean="0"/>
              <a:t>لون التربة</a:t>
            </a:r>
            <a:endParaRPr lang="en-US" dirty="0"/>
          </a:p>
        </p:txBody>
      </p:sp>
      <p:sp>
        <p:nvSpPr>
          <p:cNvPr id="3" name="Content Placeholder 2"/>
          <p:cNvSpPr>
            <a:spLocks noGrp="1"/>
          </p:cNvSpPr>
          <p:nvPr>
            <p:ph idx="1"/>
          </p:nvPr>
        </p:nvSpPr>
        <p:spPr/>
        <p:txBody>
          <a:bodyPr>
            <a:normAutofit/>
          </a:bodyPr>
          <a:lstStyle/>
          <a:p>
            <a:pPr marL="0" indent="0" algn="r" rtl="1">
              <a:buNone/>
            </a:pPr>
            <a:r>
              <a:rPr lang="ar-BH" dirty="0" smtClean="0"/>
              <a:t>فالتأكسد </a:t>
            </a:r>
            <a:r>
              <a:rPr lang="en-US" dirty="0" smtClean="0"/>
              <a:t>Oxidation) </a:t>
            </a:r>
            <a:r>
              <a:rPr lang="ar-BH" dirty="0" smtClean="0"/>
              <a:t> )هو عملية اتحاد الأوكسجين مع المعادن والاختزال </a:t>
            </a:r>
            <a:r>
              <a:rPr lang="en-US" dirty="0" smtClean="0"/>
              <a:t>Reduction) </a:t>
            </a:r>
            <a:r>
              <a:rPr lang="ar-BH" dirty="0" smtClean="0"/>
              <a:t>هو عملية فصل الأوكسجين من المركب تحت الظروف اللاهوائية وتعد هاتان العمليتان من أهم عمليات التجوية الكيمياوية للصخور والمعادن وتحدثان دائما مع بعضهما لأن أحداهما هي حالة معاكسة للثانية، ويعد الحديد من العناصر الرئيسة التي تحدث فيها هاتان العمليتان، وهو أيضا من العناصر القليلة التي توجد بحالة اختزال في تركيب المعادن الأولية. </a:t>
            </a:r>
          </a:p>
          <a:p>
            <a:pPr marL="0" indent="0" algn="r" rtl="1">
              <a:buNone/>
            </a:pPr>
            <a:r>
              <a:rPr lang="ar-BH" dirty="0" smtClean="0"/>
              <a:t>أما اللون الأبيض للتربة فمصدره كاربونات الكالسيوم أو كبريتات الكالسيوم والمغنسيوم، وتكتسب التربة الألوان الرمادية والزيتونية والزرقاء بسبب وجود الحديد بحالة مختزلة أو بحالة حديدوز </a:t>
            </a:r>
            <a:r>
              <a:rPr lang="en-US" dirty="0" smtClean="0"/>
              <a:t>Ferrous </a:t>
            </a:r>
            <a:r>
              <a:rPr lang="ar-BH" dirty="0" smtClean="0"/>
              <a:t> كما في المناطق المتغدقة، وتكتسب اللون الرمادي الفاتح أو الأبيض بسبب وجود ترسبات كاربونات الكالسيوم أو الأملاح الأخر أو نتيجة لإزالة الحديد تاركا كميات كبيرة من المعادن البيضاء كالكوارتزوا الفلدسبار. </a:t>
            </a:r>
          </a:p>
          <a:p>
            <a:pPr marL="0" indent="0" algn="r" rtl="1">
              <a:buNone/>
            </a:pPr>
            <a:endParaRPr lang="en-US" dirty="0"/>
          </a:p>
        </p:txBody>
      </p:sp>
      <p:sp>
        <p:nvSpPr>
          <p:cNvPr id="4" name="Date Placeholder 3"/>
          <p:cNvSpPr>
            <a:spLocks noGrp="1"/>
          </p:cNvSpPr>
          <p:nvPr>
            <p:ph type="dt" sz="half" idx="10"/>
          </p:nvPr>
        </p:nvSpPr>
        <p:spPr/>
        <p:txBody>
          <a:bodyPr/>
          <a:lstStyle/>
          <a:p>
            <a:fld id="{967F29E4-59F0-4E57-871F-73D6D925CE61}"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3</a:t>
            </a:fld>
            <a:endParaRPr lang="en-US"/>
          </a:p>
        </p:txBody>
      </p:sp>
    </p:spTree>
    <p:extLst>
      <p:ext uri="{BB962C8B-B14F-4D97-AF65-F5344CB8AC3E}">
        <p14:creationId xmlns:p14="http://schemas.microsoft.com/office/powerpoint/2010/main" val="12782000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BH" dirty="0" smtClean="0"/>
              <a:t>لون التربة</a:t>
            </a:r>
            <a:endParaRPr lang="en-US" dirty="0"/>
          </a:p>
        </p:txBody>
      </p:sp>
      <p:sp>
        <p:nvSpPr>
          <p:cNvPr id="3" name="Content Placeholder 2"/>
          <p:cNvSpPr>
            <a:spLocks noGrp="1"/>
          </p:cNvSpPr>
          <p:nvPr>
            <p:ph idx="1"/>
          </p:nvPr>
        </p:nvSpPr>
        <p:spPr/>
        <p:txBody>
          <a:bodyPr/>
          <a:lstStyle/>
          <a:p>
            <a:pPr marL="0" indent="0" algn="just" rtl="1">
              <a:buNone/>
            </a:pPr>
            <a:r>
              <a:rPr lang="ar-BH" dirty="0" smtClean="0">
                <a:latin typeface="+mj-lt"/>
              </a:rPr>
              <a:t>وقد يعود اللون البني إلى وجود اكاسيد الحديد وبالأخص منها معدن الليمونات</a:t>
            </a:r>
            <a:r>
              <a:rPr lang="en-US" dirty="0" smtClean="0">
                <a:latin typeface="+mj-lt"/>
              </a:rPr>
              <a:t>FeYO</a:t>
            </a:r>
            <a:r>
              <a:rPr lang="en-US" sz="1500" dirty="0">
                <a:latin typeface="+mj-lt"/>
              </a:rPr>
              <a:t>3</a:t>
            </a:r>
            <a:r>
              <a:rPr lang="en-US" dirty="0" smtClean="0">
                <a:latin typeface="+mj-lt"/>
              </a:rPr>
              <a:t>)</a:t>
            </a:r>
            <a:r>
              <a:rPr lang="ar-BH" dirty="0" smtClean="0">
                <a:latin typeface="+mj-lt"/>
              </a:rPr>
              <a:t>)بمراحل متقدمة من الأكسدة، ومن المعلوم أن التربة تكتسب هذا اللون في الحالات التي تتعرض فيها للجفاف لفترة طويلة من السنة وقد يكون هذا اللون ناتجة عن وقوع هذه التربة في مناطق مرتفعة طبوغرافية أو إنها تتميز بنشاط بايلوجي كبير. وتشير أحد المصادر إلى أن هناك الكثير من الترب يتحول لونها من الأصفر أو الأحمر إلى اللون البني عندما تجهز بكميات مناسبة من الأسمدة الحيوانية والأسمدة الخضراء.</a:t>
            </a:r>
            <a:endParaRPr lang="en-US" dirty="0">
              <a:latin typeface="+mj-lt"/>
            </a:endParaRPr>
          </a:p>
        </p:txBody>
      </p:sp>
      <p:sp>
        <p:nvSpPr>
          <p:cNvPr id="4" name="Date Placeholder 3"/>
          <p:cNvSpPr>
            <a:spLocks noGrp="1"/>
          </p:cNvSpPr>
          <p:nvPr>
            <p:ph type="dt" sz="half" idx="10"/>
          </p:nvPr>
        </p:nvSpPr>
        <p:spPr/>
        <p:txBody>
          <a:bodyPr/>
          <a:lstStyle/>
          <a:p>
            <a:fld id="{1D917EBF-81A0-42D8-AFB3-F9DCE9BC151D}"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4</a:t>
            </a:fld>
            <a:endParaRPr lang="en-US"/>
          </a:p>
        </p:txBody>
      </p:sp>
    </p:spTree>
    <p:extLst>
      <p:ext uri="{BB962C8B-B14F-4D97-AF65-F5344CB8AC3E}">
        <p14:creationId xmlns:p14="http://schemas.microsoft.com/office/powerpoint/2010/main" val="41098285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BH" dirty="0" smtClean="0"/>
              <a:t>لون التربة</a:t>
            </a:r>
            <a:endParaRPr lang="en-US" dirty="0"/>
          </a:p>
        </p:txBody>
      </p:sp>
      <p:sp>
        <p:nvSpPr>
          <p:cNvPr id="3" name="Content Placeholder 2"/>
          <p:cNvSpPr>
            <a:spLocks noGrp="1"/>
          </p:cNvSpPr>
          <p:nvPr>
            <p:ph idx="1"/>
          </p:nvPr>
        </p:nvSpPr>
        <p:spPr/>
        <p:txBody>
          <a:bodyPr/>
          <a:lstStyle/>
          <a:p>
            <a:pPr marL="0" indent="0" algn="r" rtl="1">
              <a:buNone/>
            </a:pPr>
            <a:r>
              <a:rPr lang="ar-BH" dirty="0" smtClean="0"/>
              <a:t> ويعود اللون البني المصفر الغامق إلى وجود نسبة من اكاسيد الليمونات عند مرحلة تلي مرحلة ظروف الاختزال، حيث يبدأ اللون الأصفر بالتحول وتحت ظروف الجفاف من حالة الأكسدة إلى حالة الأكسدة التامة وبشكل بطيء وتدريجي فيصبح اللون غامق. وفيما يتعلق باللون البرتقالي المصفر الغامق فإنه يدل على سيادة الظروف الاختزالية بسبب حالات التغدق للتربة وارتفاع مستوى الماء الأرضي ونقص الأوكسجين فيها فيؤدي ذلك إلى سيادة معدن الليمونات صورة الحديد المختزلة). </a:t>
            </a:r>
            <a:endParaRPr lang="en-US" dirty="0"/>
          </a:p>
        </p:txBody>
      </p:sp>
      <p:sp>
        <p:nvSpPr>
          <p:cNvPr id="4" name="Date Placeholder 3"/>
          <p:cNvSpPr>
            <a:spLocks noGrp="1"/>
          </p:cNvSpPr>
          <p:nvPr>
            <p:ph type="dt" sz="half" idx="10"/>
          </p:nvPr>
        </p:nvSpPr>
        <p:spPr/>
        <p:txBody>
          <a:bodyPr/>
          <a:lstStyle/>
          <a:p>
            <a:fld id="{12A58F9C-F5E5-44A3-BCE3-3D9FD5E40E6E}"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5</a:t>
            </a:fld>
            <a:endParaRPr lang="en-US"/>
          </a:p>
        </p:txBody>
      </p:sp>
    </p:spTree>
    <p:extLst>
      <p:ext uri="{BB962C8B-B14F-4D97-AF65-F5344CB8AC3E}">
        <p14:creationId xmlns:p14="http://schemas.microsoft.com/office/powerpoint/2010/main" val="5490335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BH" dirty="0" smtClean="0"/>
              <a:t>لون التربة</a:t>
            </a:r>
            <a:endParaRPr lang="en-US" dirty="0"/>
          </a:p>
        </p:txBody>
      </p:sp>
      <p:sp>
        <p:nvSpPr>
          <p:cNvPr id="3" name="Content Placeholder 2"/>
          <p:cNvSpPr>
            <a:spLocks noGrp="1"/>
          </p:cNvSpPr>
          <p:nvPr>
            <p:ph idx="1"/>
          </p:nvPr>
        </p:nvSpPr>
        <p:spPr/>
        <p:txBody>
          <a:bodyPr/>
          <a:lstStyle/>
          <a:p>
            <a:pPr marL="0" indent="0" algn="r" rtl="1">
              <a:buNone/>
            </a:pPr>
            <a:r>
              <a:rPr lang="ar-BH" dirty="0" smtClean="0"/>
              <a:t>يتضح مما سبق أن لون التربة يعتمد على عوامل كثيرة منها نوع المعادن التي تتكون منها التربة، الصورة التي تكون عليها هذه المعادن، إضافة إلى المواد العضوية للتربة من حيث نسبتها ودرجة تحللها، كما وجدت علاقة بين لون التربة ودرجة تفاعلها وحالة القواعد فيها. فالأفق الحامضي التفاعل (درجة تفاعله اقل من 7) ذو المحتوى القليل من الكالسيوم والمواد العضوية غالبا ما يكون ذو لون شاحب، في حين يكون لونه غامقة في حالة وجود محتوى عالي من الكالسيوم أو الصوديوم حتى في حالة وجود كمية من المواد العضوية كما يعد التوزيع الحجمي لدقائق التربة عاملا مؤثرة على لون التربة حيث تكتسب التربة لون فاتح مع زيادة نسبة الحقائق الخشنة، ولون غامقة مع زيادة نسبة الدقائق الناعمة.</a:t>
            </a:r>
            <a:endParaRPr lang="en-US" dirty="0"/>
          </a:p>
        </p:txBody>
      </p:sp>
      <p:sp>
        <p:nvSpPr>
          <p:cNvPr id="4" name="Date Placeholder 3"/>
          <p:cNvSpPr>
            <a:spLocks noGrp="1"/>
          </p:cNvSpPr>
          <p:nvPr>
            <p:ph type="dt" sz="half" idx="10"/>
          </p:nvPr>
        </p:nvSpPr>
        <p:spPr/>
        <p:txBody>
          <a:bodyPr/>
          <a:lstStyle/>
          <a:p>
            <a:fld id="{05C408CA-FA00-4AF9-B53A-3BE64B5B5D9D}"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6</a:t>
            </a:fld>
            <a:endParaRPr lang="en-US"/>
          </a:p>
        </p:txBody>
      </p:sp>
    </p:spTree>
    <p:extLst>
      <p:ext uri="{BB962C8B-B14F-4D97-AF65-F5344CB8AC3E}">
        <p14:creationId xmlns:p14="http://schemas.microsoft.com/office/powerpoint/2010/main" val="23115206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BH" dirty="0" smtClean="0"/>
              <a:t>لون التربة</a:t>
            </a:r>
            <a:endParaRPr lang="en-US" dirty="0"/>
          </a:p>
        </p:txBody>
      </p:sp>
      <p:sp>
        <p:nvSpPr>
          <p:cNvPr id="3" name="Content Placeholder 2"/>
          <p:cNvSpPr>
            <a:spLocks noGrp="1"/>
          </p:cNvSpPr>
          <p:nvPr>
            <p:ph idx="1"/>
          </p:nvPr>
        </p:nvSpPr>
        <p:spPr/>
        <p:txBody>
          <a:bodyPr/>
          <a:lstStyle/>
          <a:p>
            <a:pPr marL="0" indent="0" algn="r" rtl="1">
              <a:buNone/>
            </a:pPr>
            <a:r>
              <a:rPr lang="ar-BH" dirty="0" smtClean="0"/>
              <a:t>ولتحديد لون التربة تتم الاستعانة بما يسمى أطلس ألوان التربة </a:t>
            </a:r>
            <a:r>
              <a:rPr lang="en-US" dirty="0" smtClean="0"/>
              <a:t>Mansell color charts </a:t>
            </a:r>
            <a:r>
              <a:rPr lang="ar-BH" dirty="0" smtClean="0"/>
              <a:t>ويستند إلى ثلاثة عناصر لونية هي: (</a:t>
            </a:r>
            <a:r>
              <a:rPr lang="en-US" dirty="0" smtClean="0"/>
              <a:t>Hue) </a:t>
            </a:r>
            <a:r>
              <a:rPr lang="ar-BH" dirty="0" smtClean="0"/>
              <a:t>ويعني لون الطيف السائد ويعتمد على طول الموجة اللونية و(</a:t>
            </a:r>
            <a:r>
              <a:rPr lang="en-US" dirty="0" smtClean="0"/>
              <a:t>Value) </a:t>
            </a:r>
            <a:r>
              <a:rPr lang="ar-BH" dirty="0" smtClean="0"/>
              <a:t>وتعني شدة اللون وتعتمد على كمية اللون المنعكس و(</a:t>
            </a:r>
            <a:r>
              <a:rPr lang="en-US" dirty="0" smtClean="0"/>
              <a:t>Chroma) </a:t>
            </a:r>
            <a:r>
              <a:rPr lang="ar-BH" dirty="0" smtClean="0"/>
              <a:t>وتعني نقاوة أو قوة لون الطيف، وقد يلاحظ ما يسمى بالتبقع اللوني للتربة </a:t>
            </a:r>
            <a:r>
              <a:rPr lang="en-US" dirty="0" smtClean="0"/>
              <a:t>Mottling </a:t>
            </a:r>
            <a:r>
              <a:rPr lang="ar-BH" dirty="0" smtClean="0"/>
              <a:t>التي لها علاقة بمدى تجوية التربة وحركة الموائع لذا يتوجب تسجيلها بعد تحديد لون التربة (شكل 10) ويوصف تبقع التربة بالعناصر الآتية:</a:t>
            </a:r>
            <a:endParaRPr lang="en-US" dirty="0"/>
          </a:p>
        </p:txBody>
      </p:sp>
      <p:sp>
        <p:nvSpPr>
          <p:cNvPr id="4" name="Date Placeholder 3"/>
          <p:cNvSpPr>
            <a:spLocks noGrp="1"/>
          </p:cNvSpPr>
          <p:nvPr>
            <p:ph type="dt" sz="half" idx="10"/>
          </p:nvPr>
        </p:nvSpPr>
        <p:spPr/>
        <p:txBody>
          <a:bodyPr/>
          <a:lstStyle/>
          <a:p>
            <a:fld id="{881CAAF7-724C-4408-B430-68C9609120A2}"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7</a:t>
            </a:fld>
            <a:endParaRPr lang="en-US"/>
          </a:p>
        </p:txBody>
      </p:sp>
    </p:spTree>
    <p:extLst>
      <p:ext uri="{BB962C8B-B14F-4D97-AF65-F5344CB8AC3E}">
        <p14:creationId xmlns:p14="http://schemas.microsoft.com/office/powerpoint/2010/main" val="572019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BH" dirty="0" smtClean="0"/>
              <a:t>لون التربة</a:t>
            </a:r>
            <a:endParaRPr lang="en-US" dirty="0"/>
          </a:p>
        </p:txBody>
      </p:sp>
      <p:sp>
        <p:nvSpPr>
          <p:cNvPr id="3" name="Content Placeholder 2"/>
          <p:cNvSpPr>
            <a:spLocks noGrp="1"/>
          </p:cNvSpPr>
          <p:nvPr>
            <p:ph idx="1"/>
          </p:nvPr>
        </p:nvSpPr>
        <p:spPr/>
        <p:txBody>
          <a:bodyPr>
            <a:normAutofit/>
          </a:bodyPr>
          <a:lstStyle/>
          <a:p>
            <a:pPr marL="0" indent="0" algn="just" rtl="1">
              <a:buNone/>
            </a:pPr>
            <a:r>
              <a:rPr lang="ar-BH" dirty="0" smtClean="0"/>
              <a:t> 1- الوفرة: ويقصد بها المساحة التي تشغلها البقع بالنسبة للمساحة الكلية النموذج التربة المراد دراسته فهي أما أن تكون قليلة إذا كانت المساحة المشغولة بالبقع اللونية اقل من 2% وشائعة إذا تراوحت بين 2 - 20% وكثيرة إذا كانت تلك المساحة أكثر من 20%.</a:t>
            </a:r>
          </a:p>
          <a:p>
            <a:pPr marL="0" indent="0" algn="just" rtl="1">
              <a:buNone/>
            </a:pPr>
            <a:r>
              <a:rPr lang="ar-BH" dirty="0" smtClean="0"/>
              <a:t> 2 - الحجم: ويقصد به القطر التقريبي للبقع المنفصلة وهو أما أن يكون دقيقة إذا كان قطر التبقعات اقل من (5 ملم) ومتوسطة إذا تراوح بين (5 - 15 ملم) وخشنة إذا كان هذا القطر أكبر من (15 ملم).</a:t>
            </a:r>
          </a:p>
          <a:p>
            <a:pPr marL="0" indent="0" algn="just" rtl="1">
              <a:buNone/>
            </a:pPr>
            <a:r>
              <a:rPr lang="ar-BH" dirty="0" smtClean="0"/>
              <a:t> 3- التباين: ويقصد به درجة التضارب في الألوان وهذه الدرجة أما أن تكون باهتة عندما تكون التبقعات غير واضحة وتمييزها يحتاج للتدقيق عن قرب وقد تكون متميزة إذا أمكن تمييز التبقعات بسهولة وقد تكون بارزة عندما تكون التبقعات واضحة في آفاق التربة. </a:t>
            </a:r>
          </a:p>
          <a:p>
            <a:pPr marL="0" indent="0" algn="just" rtl="1">
              <a:buNone/>
            </a:pPr>
            <a:endParaRPr lang="en-US" dirty="0"/>
          </a:p>
        </p:txBody>
      </p:sp>
      <p:sp>
        <p:nvSpPr>
          <p:cNvPr id="4" name="Date Placeholder 3"/>
          <p:cNvSpPr>
            <a:spLocks noGrp="1"/>
          </p:cNvSpPr>
          <p:nvPr>
            <p:ph type="dt" sz="half" idx="10"/>
          </p:nvPr>
        </p:nvSpPr>
        <p:spPr/>
        <p:txBody>
          <a:bodyPr/>
          <a:lstStyle/>
          <a:p>
            <a:fld id="{E2DC5E0B-0E84-4F63-A226-0E0340B25E3D}"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8</a:t>
            </a:fld>
            <a:endParaRPr lang="en-US"/>
          </a:p>
        </p:txBody>
      </p:sp>
    </p:spTree>
    <p:extLst>
      <p:ext uri="{BB962C8B-B14F-4D97-AF65-F5344CB8AC3E}">
        <p14:creationId xmlns:p14="http://schemas.microsoft.com/office/powerpoint/2010/main" val="133041211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561" y="1232297"/>
            <a:ext cx="4416878" cy="994172"/>
          </a:xfrm>
        </p:spPr>
        <p:txBody>
          <a:bodyPr>
            <a:normAutofit fontScale="90000"/>
          </a:bodyPr>
          <a:lstStyle/>
          <a:p>
            <a:pPr algn="just" rtl="1">
              <a:lnSpc>
                <a:spcPct val="107000"/>
              </a:lnSpc>
              <a:spcBef>
                <a:spcPts val="0"/>
              </a:spcBef>
              <a:spcAft>
                <a:spcPts val="600"/>
              </a:spcAft>
            </a:pPr>
            <a:r>
              <a:rPr lang="ar-BH" dirty="0" smtClean="0"/>
              <a:t>حرارة التربة</a:t>
            </a:r>
            <a:r>
              <a:rPr lang="en-US" b="1" dirty="0" smtClean="0">
                <a:latin typeface="Calibri" panose="020F0502020204030204" pitchFamily="34" charset="0"/>
                <a:ea typeface="Calibri" panose="020F0502020204030204" pitchFamily="34" charset="0"/>
                <a:cs typeface="Calibri" panose="020F0502020204030204" pitchFamily="34" charset="0"/>
              </a:rPr>
              <a:t>Soil</a:t>
            </a:r>
            <a:r>
              <a:rPr lang="ar-BH" b="1" dirty="0" smtClean="0">
                <a:latin typeface="Calibri" panose="020F0502020204030204" pitchFamily="34" charset="0"/>
                <a:ea typeface="Calibri" panose="020F0502020204030204" pitchFamily="34" charset="0"/>
                <a:cs typeface="Calibri" panose="020F0502020204030204" pitchFamily="34" charset="0"/>
              </a:rPr>
              <a:t> </a:t>
            </a:r>
            <a:r>
              <a:rPr lang="en-US" b="1" dirty="0" smtClean="0">
                <a:latin typeface="Calibri" panose="020F0502020204030204" pitchFamily="34" charset="0"/>
                <a:ea typeface="Calibri" panose="020F0502020204030204" pitchFamily="34" charset="0"/>
                <a:cs typeface="Calibri" panose="020F0502020204030204" pitchFamily="34" charset="0"/>
              </a:rPr>
              <a:t>Temperature</a:t>
            </a:r>
            <a:r>
              <a:rPr lang="ar-BH" b="1" dirty="0" smtClean="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618853" y="2263276"/>
            <a:ext cx="7886700" cy="3263504"/>
          </a:xfrm>
        </p:spPr>
        <p:txBody>
          <a:bodyPr/>
          <a:lstStyle/>
          <a:p>
            <a:pPr marL="0" indent="0" algn="just" rtl="1">
              <a:buNone/>
            </a:pPr>
            <a:r>
              <a:rPr lang="ar-BH" dirty="0" smtClean="0"/>
              <a:t>تعد درجة حرارة التربة أحد العوامل المهمة المؤثرة بشكل مباشر في نمو النباتات وبشكل غير مباشر من خلال تأثيرها على الصفات الفيزيائية والكيميائية والحيوية للتربة، والتي تؤثر بدورها في نمو النبات وتطوره. تقدر درجة حرارة التربة عن طريق التوازن بين الحرارة المكتسبة من خلال امتصاص أشعة الشمس المباشر والامتصاص من الهواء الدافئ، وبين الحرارة التي تفقد إلى الجو بالإشعاع وكذلك تبادل الحرارة بين التربة والهواء بطريقتي التوصيل والحمل. تتأثر درجة حرارة التربة بعوامل كثيرة منها ما يتعلق بالظروف الخارجية المحيطة بها ومنها ما يتعلق بالتربة ذاتها.</a:t>
            </a:r>
            <a:endParaRPr lang="en-US" dirty="0"/>
          </a:p>
        </p:txBody>
      </p:sp>
      <p:sp>
        <p:nvSpPr>
          <p:cNvPr id="4" name="Date Placeholder 3"/>
          <p:cNvSpPr>
            <a:spLocks noGrp="1"/>
          </p:cNvSpPr>
          <p:nvPr>
            <p:ph type="dt" sz="half" idx="10"/>
          </p:nvPr>
        </p:nvSpPr>
        <p:spPr/>
        <p:txBody>
          <a:bodyPr/>
          <a:lstStyle/>
          <a:p>
            <a:fld id="{932FC26E-8490-439A-9E00-0688848E2E35}" type="datetime1">
              <a:rPr lang="en-US" smtClean="0"/>
              <a:t>4/7/2020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 العذاري</a:t>
            </a:r>
            <a:endParaRPr lang="en-US"/>
          </a:p>
        </p:txBody>
      </p:sp>
      <p:sp>
        <p:nvSpPr>
          <p:cNvPr id="6" name="Slide Number Placeholder 5"/>
          <p:cNvSpPr>
            <a:spLocks noGrp="1"/>
          </p:cNvSpPr>
          <p:nvPr>
            <p:ph type="sldNum" sz="quarter" idx="12"/>
          </p:nvPr>
        </p:nvSpPr>
        <p:spPr/>
        <p:txBody>
          <a:bodyPr/>
          <a:lstStyle/>
          <a:p>
            <a:fld id="{90E7DB17-00A5-492F-AF50-7B6DD6BF4103}" type="slidenum">
              <a:rPr lang="en-US" smtClean="0"/>
              <a:t>9</a:t>
            </a:fld>
            <a:endParaRPr lang="en-US"/>
          </a:p>
        </p:txBody>
      </p:sp>
    </p:spTree>
    <p:extLst>
      <p:ext uri="{BB962C8B-B14F-4D97-AF65-F5344CB8AC3E}">
        <p14:creationId xmlns:p14="http://schemas.microsoft.com/office/powerpoint/2010/main" val="34810793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30</TotalTime>
  <Words>2095</Words>
  <Application>Microsoft Office PowerPoint</Application>
  <PresentationFormat>On-screen Show (4:3)</PresentationFormat>
  <Paragraphs>99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Celestial</vt:lpstr>
      <vt:lpstr>حرارة ولون التربة محاضرة 13  اعداد الأستاذ المساعد الدكتور احمد عبد الستار العذاري</vt:lpstr>
      <vt:lpstr>لون التربة : Soil color</vt:lpstr>
      <vt:lpstr>لون التربة</vt:lpstr>
      <vt:lpstr>لون التربة</vt:lpstr>
      <vt:lpstr>لون التربة</vt:lpstr>
      <vt:lpstr>لون التربة</vt:lpstr>
      <vt:lpstr>لون التربة</vt:lpstr>
      <vt:lpstr>لون التربة</vt:lpstr>
      <vt:lpstr>حرارة التربةSoil Temperature   </vt:lpstr>
      <vt:lpstr>حرارة التربة</vt:lpstr>
      <vt:lpstr>PowerPoint Presentation</vt:lpstr>
      <vt:lpstr>حرارة التربة</vt:lpstr>
      <vt:lpstr>حرارة التربة</vt:lpstr>
      <vt:lpstr>حرارة التربة</vt:lpstr>
      <vt:lpstr>حرارة التربة</vt:lpstr>
      <vt:lpstr>حرارة التربة</vt:lpstr>
      <vt:lpstr>حرارة التربة</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حرارة ولون التربة محاضرة 13  اعداد الأستاذ المساعد الدكتور احمد عبد الستار العذاري</dc:title>
  <dc:creator>Maher</dc:creator>
  <cp:lastModifiedBy>Maher</cp:lastModifiedBy>
  <cp:revision>5</cp:revision>
  <dcterms:created xsi:type="dcterms:W3CDTF">2020-04-07T10:42:57Z</dcterms:created>
  <dcterms:modified xsi:type="dcterms:W3CDTF">2020-04-07T11:13:55Z</dcterms:modified>
</cp:coreProperties>
</file>