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E4531-1513-4C00-A9AF-093F0DD3A9FA}" type="doc">
      <dgm:prSet loTypeId="urn:microsoft.com/office/officeart/2005/8/layout/cycle6" loCatId="cycle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CC2F1877-753F-4404-A1FD-AED26E2D1268}">
      <dgm:prSet phldrT="[نص]" custT="1"/>
      <dgm:spPr/>
      <dgm:t>
        <a:bodyPr/>
        <a:lstStyle/>
        <a:p>
          <a:pPr rtl="1"/>
          <a:r>
            <a:rPr lang="ar-IQ" sz="3600" dirty="0" smtClean="0"/>
            <a:t>اختيار المشروع</a:t>
          </a:r>
          <a:endParaRPr lang="ar-IQ" sz="3600" dirty="0"/>
        </a:p>
      </dgm:t>
    </dgm:pt>
    <dgm:pt modelId="{20F37FAC-4E74-45C2-83C1-8E4DCA09E926}" type="parTrans" cxnId="{5F0EBBB9-28F4-4B80-92ED-C28C4F2EDEE6}">
      <dgm:prSet/>
      <dgm:spPr/>
      <dgm:t>
        <a:bodyPr/>
        <a:lstStyle/>
        <a:p>
          <a:pPr rtl="1"/>
          <a:endParaRPr lang="ar-IQ"/>
        </a:p>
      </dgm:t>
    </dgm:pt>
    <dgm:pt modelId="{2F26BDF5-6D97-4172-93B9-51FBFE4A66BD}" type="sibTrans" cxnId="{5F0EBBB9-28F4-4B80-92ED-C28C4F2EDEE6}">
      <dgm:prSet/>
      <dgm:spPr/>
      <dgm:t>
        <a:bodyPr/>
        <a:lstStyle/>
        <a:p>
          <a:pPr rtl="1"/>
          <a:endParaRPr lang="ar-IQ" sz="2400"/>
        </a:p>
      </dgm:t>
    </dgm:pt>
    <dgm:pt modelId="{652B1EB2-6B19-4E03-9D77-0ED0FCBF06AD}">
      <dgm:prSet phldrT="[نص]" custT="1"/>
      <dgm:spPr/>
      <dgm:t>
        <a:bodyPr/>
        <a:lstStyle/>
        <a:p>
          <a:pPr rtl="1"/>
          <a:r>
            <a:rPr lang="ar-IQ" sz="3600" dirty="0" smtClean="0"/>
            <a:t>تخطيط المشروع</a:t>
          </a:r>
          <a:endParaRPr lang="ar-IQ" sz="3600" dirty="0"/>
        </a:p>
      </dgm:t>
    </dgm:pt>
    <dgm:pt modelId="{2F505748-57FF-45E9-ADC4-2F3C20BDD22B}" type="parTrans" cxnId="{CB697528-6295-4B8B-98F9-2BB7C87ED7F7}">
      <dgm:prSet/>
      <dgm:spPr/>
      <dgm:t>
        <a:bodyPr/>
        <a:lstStyle/>
        <a:p>
          <a:pPr rtl="1"/>
          <a:endParaRPr lang="ar-IQ"/>
        </a:p>
      </dgm:t>
    </dgm:pt>
    <dgm:pt modelId="{F0409074-A9E2-4946-B95E-F5D591B6CB6A}" type="sibTrans" cxnId="{CB697528-6295-4B8B-98F9-2BB7C87ED7F7}">
      <dgm:prSet/>
      <dgm:spPr/>
      <dgm:t>
        <a:bodyPr/>
        <a:lstStyle/>
        <a:p>
          <a:pPr rtl="1"/>
          <a:endParaRPr lang="ar-IQ" sz="2400"/>
        </a:p>
      </dgm:t>
    </dgm:pt>
    <dgm:pt modelId="{6090CE5D-7C73-40F1-96B5-860DF22A898A}">
      <dgm:prSet phldrT="[نص]" custT="1"/>
      <dgm:spPr/>
      <dgm:t>
        <a:bodyPr/>
        <a:lstStyle/>
        <a:p>
          <a:pPr rtl="1"/>
          <a:r>
            <a:rPr lang="ar-IQ" sz="3600" dirty="0" smtClean="0"/>
            <a:t>تنفيذ</a:t>
          </a:r>
          <a:endParaRPr lang="ar-IQ" sz="3600" dirty="0"/>
        </a:p>
      </dgm:t>
    </dgm:pt>
    <dgm:pt modelId="{10721286-B344-4B5D-801C-7053642BA87D}" type="parTrans" cxnId="{FB4BED49-4D1C-46BC-931D-46B1B828F136}">
      <dgm:prSet/>
      <dgm:spPr/>
      <dgm:t>
        <a:bodyPr/>
        <a:lstStyle/>
        <a:p>
          <a:pPr rtl="1"/>
          <a:endParaRPr lang="ar-IQ"/>
        </a:p>
      </dgm:t>
    </dgm:pt>
    <dgm:pt modelId="{A9D3DA1A-9823-4323-A47F-52BB61FF376C}" type="sibTrans" cxnId="{FB4BED49-4D1C-46BC-931D-46B1B828F136}">
      <dgm:prSet/>
      <dgm:spPr/>
      <dgm:t>
        <a:bodyPr/>
        <a:lstStyle/>
        <a:p>
          <a:pPr rtl="1"/>
          <a:endParaRPr lang="ar-IQ" sz="2400"/>
        </a:p>
      </dgm:t>
    </dgm:pt>
    <dgm:pt modelId="{868C0586-9B63-4746-BEA6-8B72F9AFBD31}">
      <dgm:prSet phldrT="[نص]" custT="1"/>
      <dgm:spPr/>
      <dgm:t>
        <a:bodyPr/>
        <a:lstStyle/>
        <a:p>
          <a:pPr rtl="1"/>
          <a:r>
            <a:rPr lang="ar-IQ" sz="3600" dirty="0" smtClean="0"/>
            <a:t>التقويم</a:t>
          </a:r>
          <a:endParaRPr lang="ar-IQ" sz="3600" dirty="0"/>
        </a:p>
      </dgm:t>
    </dgm:pt>
    <dgm:pt modelId="{6FB6E3BC-B3F7-47A1-ACF6-EB4E066F94F9}" type="parTrans" cxnId="{F5378D18-8D9D-4D32-8155-E290EEE8B79F}">
      <dgm:prSet/>
      <dgm:spPr/>
      <dgm:t>
        <a:bodyPr/>
        <a:lstStyle/>
        <a:p>
          <a:pPr rtl="1"/>
          <a:endParaRPr lang="ar-IQ"/>
        </a:p>
      </dgm:t>
    </dgm:pt>
    <dgm:pt modelId="{CE0B46F1-C9FC-4A51-9BFD-3B8683F7EB1E}" type="sibTrans" cxnId="{F5378D18-8D9D-4D32-8155-E290EEE8B79F}">
      <dgm:prSet/>
      <dgm:spPr/>
      <dgm:t>
        <a:bodyPr/>
        <a:lstStyle/>
        <a:p>
          <a:pPr rtl="1"/>
          <a:endParaRPr lang="ar-IQ" sz="2400"/>
        </a:p>
      </dgm:t>
    </dgm:pt>
    <dgm:pt modelId="{698E444D-661D-4883-AC5F-7EE50F461402}" type="pres">
      <dgm:prSet presAssocID="{229E4531-1513-4C00-A9AF-093F0DD3A9FA}" presName="cycle" presStyleCnt="0">
        <dgm:presLayoutVars>
          <dgm:dir/>
          <dgm:resizeHandles val="exact"/>
        </dgm:presLayoutVars>
      </dgm:prSet>
      <dgm:spPr/>
    </dgm:pt>
    <dgm:pt modelId="{389D137E-73E1-4A5E-ABAB-0E5A1C0669B3}" type="pres">
      <dgm:prSet presAssocID="{CC2F1877-753F-4404-A1FD-AED26E2D126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22A242F-B8F3-4506-BFD9-FEC29D58C4F3}" type="pres">
      <dgm:prSet presAssocID="{CC2F1877-753F-4404-A1FD-AED26E2D1268}" presName="spNode" presStyleCnt="0"/>
      <dgm:spPr/>
    </dgm:pt>
    <dgm:pt modelId="{04F98800-9128-464F-86BD-D293FDDE755A}" type="pres">
      <dgm:prSet presAssocID="{2F26BDF5-6D97-4172-93B9-51FBFE4A66BD}" presName="sibTrans" presStyleLbl="sibTrans1D1" presStyleIdx="0" presStyleCnt="4"/>
      <dgm:spPr/>
    </dgm:pt>
    <dgm:pt modelId="{52DAB5EF-B2A1-45FD-81B3-E5D910BD1337}" type="pres">
      <dgm:prSet presAssocID="{652B1EB2-6B19-4E03-9D77-0ED0FCBF06A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8E37D35-8847-42A3-9C10-EF4ED935D08D}" type="pres">
      <dgm:prSet presAssocID="{652B1EB2-6B19-4E03-9D77-0ED0FCBF06AD}" presName="spNode" presStyleCnt="0"/>
      <dgm:spPr/>
    </dgm:pt>
    <dgm:pt modelId="{3656068D-1DA9-4616-9034-782BF1B1EB1D}" type="pres">
      <dgm:prSet presAssocID="{F0409074-A9E2-4946-B95E-F5D591B6CB6A}" presName="sibTrans" presStyleLbl="sibTrans1D1" presStyleIdx="1" presStyleCnt="4"/>
      <dgm:spPr/>
    </dgm:pt>
    <dgm:pt modelId="{B02350A3-C377-4CB7-8C8D-D3B10E02A53D}" type="pres">
      <dgm:prSet presAssocID="{6090CE5D-7C73-40F1-96B5-860DF22A898A}" presName="node" presStyleLbl="node1" presStyleIdx="2" presStyleCnt="4">
        <dgm:presLayoutVars>
          <dgm:bulletEnabled val="1"/>
        </dgm:presLayoutVars>
      </dgm:prSet>
      <dgm:spPr/>
    </dgm:pt>
    <dgm:pt modelId="{05DBEF54-D267-4138-A5C5-864F2510B246}" type="pres">
      <dgm:prSet presAssocID="{6090CE5D-7C73-40F1-96B5-860DF22A898A}" presName="spNode" presStyleCnt="0"/>
      <dgm:spPr/>
    </dgm:pt>
    <dgm:pt modelId="{3424CE22-4A49-4399-908C-2C77BD8193E8}" type="pres">
      <dgm:prSet presAssocID="{A9D3DA1A-9823-4323-A47F-52BB61FF376C}" presName="sibTrans" presStyleLbl="sibTrans1D1" presStyleIdx="2" presStyleCnt="4"/>
      <dgm:spPr/>
    </dgm:pt>
    <dgm:pt modelId="{23619BCD-F31D-4EC3-9D87-DD7A5462DDD0}" type="pres">
      <dgm:prSet presAssocID="{868C0586-9B63-4746-BEA6-8B72F9AFBD31}" presName="node" presStyleLbl="node1" presStyleIdx="3" presStyleCnt="4">
        <dgm:presLayoutVars>
          <dgm:bulletEnabled val="1"/>
        </dgm:presLayoutVars>
      </dgm:prSet>
      <dgm:spPr/>
    </dgm:pt>
    <dgm:pt modelId="{7E561A8C-F339-480F-9D87-D6E0B57412EB}" type="pres">
      <dgm:prSet presAssocID="{868C0586-9B63-4746-BEA6-8B72F9AFBD31}" presName="spNode" presStyleCnt="0"/>
      <dgm:spPr/>
    </dgm:pt>
    <dgm:pt modelId="{F7CDA5D2-F26F-41D7-89BB-36ED013D2B13}" type="pres">
      <dgm:prSet presAssocID="{CE0B46F1-C9FC-4A51-9BFD-3B8683F7EB1E}" presName="sibTrans" presStyleLbl="sibTrans1D1" presStyleIdx="3" presStyleCnt="4"/>
      <dgm:spPr/>
    </dgm:pt>
  </dgm:ptLst>
  <dgm:cxnLst>
    <dgm:cxn modelId="{5C1251B7-31E4-42D0-992A-4D4DBDE95721}" type="presOf" srcId="{2F26BDF5-6D97-4172-93B9-51FBFE4A66BD}" destId="{04F98800-9128-464F-86BD-D293FDDE755A}" srcOrd="0" destOrd="0" presId="urn:microsoft.com/office/officeart/2005/8/layout/cycle6"/>
    <dgm:cxn modelId="{9A5FD9AA-5F79-43AD-8D94-AB2C8809DBCE}" type="presOf" srcId="{652B1EB2-6B19-4E03-9D77-0ED0FCBF06AD}" destId="{52DAB5EF-B2A1-45FD-81B3-E5D910BD1337}" srcOrd="0" destOrd="0" presId="urn:microsoft.com/office/officeart/2005/8/layout/cycle6"/>
    <dgm:cxn modelId="{5E80926A-CD4C-4E9C-AA94-2669514902D1}" type="presOf" srcId="{F0409074-A9E2-4946-B95E-F5D591B6CB6A}" destId="{3656068D-1DA9-4616-9034-782BF1B1EB1D}" srcOrd="0" destOrd="0" presId="urn:microsoft.com/office/officeart/2005/8/layout/cycle6"/>
    <dgm:cxn modelId="{F08BBEA0-0E26-404D-90AC-EFA9A1EEBCBA}" type="presOf" srcId="{CE0B46F1-C9FC-4A51-9BFD-3B8683F7EB1E}" destId="{F7CDA5D2-F26F-41D7-89BB-36ED013D2B13}" srcOrd="0" destOrd="0" presId="urn:microsoft.com/office/officeart/2005/8/layout/cycle6"/>
    <dgm:cxn modelId="{5F0EBBB9-28F4-4B80-92ED-C28C4F2EDEE6}" srcId="{229E4531-1513-4C00-A9AF-093F0DD3A9FA}" destId="{CC2F1877-753F-4404-A1FD-AED26E2D1268}" srcOrd="0" destOrd="0" parTransId="{20F37FAC-4E74-45C2-83C1-8E4DCA09E926}" sibTransId="{2F26BDF5-6D97-4172-93B9-51FBFE4A66BD}"/>
    <dgm:cxn modelId="{DC3C3354-2996-4912-8DD1-09F85789D5F2}" type="presOf" srcId="{6090CE5D-7C73-40F1-96B5-860DF22A898A}" destId="{B02350A3-C377-4CB7-8C8D-D3B10E02A53D}" srcOrd="0" destOrd="0" presId="urn:microsoft.com/office/officeart/2005/8/layout/cycle6"/>
    <dgm:cxn modelId="{CD9FF024-A516-45E0-BB02-D257F52FB7A2}" type="presOf" srcId="{A9D3DA1A-9823-4323-A47F-52BB61FF376C}" destId="{3424CE22-4A49-4399-908C-2C77BD8193E8}" srcOrd="0" destOrd="0" presId="urn:microsoft.com/office/officeart/2005/8/layout/cycle6"/>
    <dgm:cxn modelId="{32A37FBF-83C3-4464-9524-36C6D47CCD2B}" type="presOf" srcId="{CC2F1877-753F-4404-A1FD-AED26E2D1268}" destId="{389D137E-73E1-4A5E-ABAB-0E5A1C0669B3}" srcOrd="0" destOrd="0" presId="urn:microsoft.com/office/officeart/2005/8/layout/cycle6"/>
    <dgm:cxn modelId="{CB697528-6295-4B8B-98F9-2BB7C87ED7F7}" srcId="{229E4531-1513-4C00-A9AF-093F0DD3A9FA}" destId="{652B1EB2-6B19-4E03-9D77-0ED0FCBF06AD}" srcOrd="1" destOrd="0" parTransId="{2F505748-57FF-45E9-ADC4-2F3C20BDD22B}" sibTransId="{F0409074-A9E2-4946-B95E-F5D591B6CB6A}"/>
    <dgm:cxn modelId="{F5378D18-8D9D-4D32-8155-E290EEE8B79F}" srcId="{229E4531-1513-4C00-A9AF-093F0DD3A9FA}" destId="{868C0586-9B63-4746-BEA6-8B72F9AFBD31}" srcOrd="3" destOrd="0" parTransId="{6FB6E3BC-B3F7-47A1-ACF6-EB4E066F94F9}" sibTransId="{CE0B46F1-C9FC-4A51-9BFD-3B8683F7EB1E}"/>
    <dgm:cxn modelId="{5E13D839-5C79-425A-BC3E-4B6DEC05E075}" type="presOf" srcId="{229E4531-1513-4C00-A9AF-093F0DD3A9FA}" destId="{698E444D-661D-4883-AC5F-7EE50F461402}" srcOrd="0" destOrd="0" presId="urn:microsoft.com/office/officeart/2005/8/layout/cycle6"/>
    <dgm:cxn modelId="{CDD1E557-443E-4846-9178-109C5C6CB2B7}" type="presOf" srcId="{868C0586-9B63-4746-BEA6-8B72F9AFBD31}" destId="{23619BCD-F31D-4EC3-9D87-DD7A5462DDD0}" srcOrd="0" destOrd="0" presId="urn:microsoft.com/office/officeart/2005/8/layout/cycle6"/>
    <dgm:cxn modelId="{FB4BED49-4D1C-46BC-931D-46B1B828F136}" srcId="{229E4531-1513-4C00-A9AF-093F0DD3A9FA}" destId="{6090CE5D-7C73-40F1-96B5-860DF22A898A}" srcOrd="2" destOrd="0" parTransId="{10721286-B344-4B5D-801C-7053642BA87D}" sibTransId="{A9D3DA1A-9823-4323-A47F-52BB61FF376C}"/>
    <dgm:cxn modelId="{1788D812-7F57-4482-93DB-754905BF3C5C}" type="presParOf" srcId="{698E444D-661D-4883-AC5F-7EE50F461402}" destId="{389D137E-73E1-4A5E-ABAB-0E5A1C0669B3}" srcOrd="0" destOrd="0" presId="urn:microsoft.com/office/officeart/2005/8/layout/cycle6"/>
    <dgm:cxn modelId="{0BC72045-452E-451A-81B8-83C6B319188C}" type="presParOf" srcId="{698E444D-661D-4883-AC5F-7EE50F461402}" destId="{222A242F-B8F3-4506-BFD9-FEC29D58C4F3}" srcOrd="1" destOrd="0" presId="urn:microsoft.com/office/officeart/2005/8/layout/cycle6"/>
    <dgm:cxn modelId="{6724E949-9018-4C44-900A-D4C4CC0D7B6C}" type="presParOf" srcId="{698E444D-661D-4883-AC5F-7EE50F461402}" destId="{04F98800-9128-464F-86BD-D293FDDE755A}" srcOrd="2" destOrd="0" presId="urn:microsoft.com/office/officeart/2005/8/layout/cycle6"/>
    <dgm:cxn modelId="{EB3019C2-560F-4464-8ADF-A93EDF0454CF}" type="presParOf" srcId="{698E444D-661D-4883-AC5F-7EE50F461402}" destId="{52DAB5EF-B2A1-45FD-81B3-E5D910BD1337}" srcOrd="3" destOrd="0" presId="urn:microsoft.com/office/officeart/2005/8/layout/cycle6"/>
    <dgm:cxn modelId="{701ADD08-378A-4B69-BFDD-3CA8367CCEED}" type="presParOf" srcId="{698E444D-661D-4883-AC5F-7EE50F461402}" destId="{38E37D35-8847-42A3-9C10-EF4ED935D08D}" srcOrd="4" destOrd="0" presId="urn:microsoft.com/office/officeart/2005/8/layout/cycle6"/>
    <dgm:cxn modelId="{D34D7ACB-5F26-4899-B6D5-D5E850E81489}" type="presParOf" srcId="{698E444D-661D-4883-AC5F-7EE50F461402}" destId="{3656068D-1DA9-4616-9034-782BF1B1EB1D}" srcOrd="5" destOrd="0" presId="urn:microsoft.com/office/officeart/2005/8/layout/cycle6"/>
    <dgm:cxn modelId="{F25A732B-2E0B-4843-84F4-9CB7667E5D46}" type="presParOf" srcId="{698E444D-661D-4883-AC5F-7EE50F461402}" destId="{B02350A3-C377-4CB7-8C8D-D3B10E02A53D}" srcOrd="6" destOrd="0" presId="urn:microsoft.com/office/officeart/2005/8/layout/cycle6"/>
    <dgm:cxn modelId="{87CE5FC9-2D8B-4772-871D-141B423F7849}" type="presParOf" srcId="{698E444D-661D-4883-AC5F-7EE50F461402}" destId="{05DBEF54-D267-4138-A5C5-864F2510B246}" srcOrd="7" destOrd="0" presId="urn:microsoft.com/office/officeart/2005/8/layout/cycle6"/>
    <dgm:cxn modelId="{E1CDFAFF-836B-4817-A8F6-CFE5F2F9FA3F}" type="presParOf" srcId="{698E444D-661D-4883-AC5F-7EE50F461402}" destId="{3424CE22-4A49-4399-908C-2C77BD8193E8}" srcOrd="8" destOrd="0" presId="urn:microsoft.com/office/officeart/2005/8/layout/cycle6"/>
    <dgm:cxn modelId="{0242616A-1727-4654-9CC3-05A38DDC130B}" type="presParOf" srcId="{698E444D-661D-4883-AC5F-7EE50F461402}" destId="{23619BCD-F31D-4EC3-9D87-DD7A5462DDD0}" srcOrd="9" destOrd="0" presId="urn:microsoft.com/office/officeart/2005/8/layout/cycle6"/>
    <dgm:cxn modelId="{242F4CA3-EE39-465E-B746-26BCE9BE121B}" type="presParOf" srcId="{698E444D-661D-4883-AC5F-7EE50F461402}" destId="{7E561A8C-F339-480F-9D87-D6E0B57412EB}" srcOrd="10" destOrd="0" presId="urn:microsoft.com/office/officeart/2005/8/layout/cycle6"/>
    <dgm:cxn modelId="{D9308F1C-8E84-423B-B311-F5921F89C880}" type="presParOf" srcId="{698E444D-661D-4883-AC5F-7EE50F461402}" destId="{F7CDA5D2-F26F-41D7-89BB-36ED013D2B1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8EA713-1325-4E8E-88AC-B1AD60984F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AFB9A7A-B002-46C5-8A3A-A87906F9F1D0}">
      <dgm:prSet phldrT="[نص]"/>
      <dgm:spPr/>
      <dgm:t>
        <a:bodyPr/>
        <a:lstStyle/>
        <a:p>
          <a:pPr rtl="1"/>
          <a:r>
            <a:rPr lang="ar-IQ" dirty="0" smtClean="0"/>
            <a:t>1</a:t>
          </a:r>
          <a:endParaRPr lang="ar-IQ" dirty="0"/>
        </a:p>
      </dgm:t>
    </dgm:pt>
    <dgm:pt modelId="{CF36FA69-19AF-41AA-9883-B53683C6D87D}" type="parTrans" cxnId="{5095A4A2-D7BE-4628-85BF-BAF2123AC5D4}">
      <dgm:prSet/>
      <dgm:spPr/>
      <dgm:t>
        <a:bodyPr/>
        <a:lstStyle/>
        <a:p>
          <a:pPr rtl="1"/>
          <a:endParaRPr lang="ar-IQ"/>
        </a:p>
      </dgm:t>
    </dgm:pt>
    <dgm:pt modelId="{6B6D7FBC-60DD-4BC6-8699-55392EDFAC7D}" type="sibTrans" cxnId="{5095A4A2-D7BE-4628-85BF-BAF2123AC5D4}">
      <dgm:prSet/>
      <dgm:spPr/>
      <dgm:t>
        <a:bodyPr/>
        <a:lstStyle/>
        <a:p>
          <a:pPr rtl="1"/>
          <a:endParaRPr lang="ar-IQ"/>
        </a:p>
      </dgm:t>
    </dgm:pt>
    <dgm:pt modelId="{52630E09-9836-44CA-9836-36653FE8418A}">
      <dgm:prSet phldrT="[نص]"/>
      <dgm:spPr/>
      <dgm:t>
        <a:bodyPr/>
        <a:lstStyle/>
        <a:p>
          <a:pPr rtl="1"/>
          <a:r>
            <a:rPr lang="ar-IQ" dirty="0" smtClean="0"/>
            <a:t>اسئلة التفكير</a:t>
          </a:r>
          <a:endParaRPr lang="ar-IQ" dirty="0"/>
        </a:p>
      </dgm:t>
    </dgm:pt>
    <dgm:pt modelId="{AD09FDC0-779E-4DB9-9698-FF84883944E4}" type="parTrans" cxnId="{EFF74CF7-2CC4-49AE-B64D-9AE5C512162E}">
      <dgm:prSet/>
      <dgm:spPr/>
      <dgm:t>
        <a:bodyPr/>
        <a:lstStyle/>
        <a:p>
          <a:pPr rtl="1"/>
          <a:endParaRPr lang="ar-IQ"/>
        </a:p>
      </dgm:t>
    </dgm:pt>
    <dgm:pt modelId="{56899219-F694-4F16-B027-BD8CA3F911A3}" type="sibTrans" cxnId="{EFF74CF7-2CC4-49AE-B64D-9AE5C512162E}">
      <dgm:prSet/>
      <dgm:spPr/>
      <dgm:t>
        <a:bodyPr/>
        <a:lstStyle/>
        <a:p>
          <a:pPr rtl="1"/>
          <a:endParaRPr lang="ar-IQ"/>
        </a:p>
      </dgm:t>
    </dgm:pt>
    <dgm:pt modelId="{BA0A17BE-7872-41A3-B695-35B2DCE3EF17}">
      <dgm:prSet phldrT="[نص]"/>
      <dgm:spPr/>
      <dgm:t>
        <a:bodyPr/>
        <a:lstStyle/>
        <a:p>
          <a:pPr rtl="1"/>
          <a:r>
            <a:rPr lang="ar-IQ" dirty="0" smtClean="0"/>
            <a:t>2</a:t>
          </a:r>
          <a:endParaRPr lang="ar-IQ" dirty="0"/>
        </a:p>
      </dgm:t>
    </dgm:pt>
    <dgm:pt modelId="{8E7D9C00-37C4-466C-ACF7-173B55E2AA1A}" type="parTrans" cxnId="{5C8508C7-2F8B-429E-9947-91F7FDFFD07B}">
      <dgm:prSet/>
      <dgm:spPr/>
      <dgm:t>
        <a:bodyPr/>
        <a:lstStyle/>
        <a:p>
          <a:pPr rtl="1"/>
          <a:endParaRPr lang="ar-IQ"/>
        </a:p>
      </dgm:t>
    </dgm:pt>
    <dgm:pt modelId="{0F8D40FB-7DE1-4F62-A4AC-ABE8404D3A02}" type="sibTrans" cxnId="{5C8508C7-2F8B-429E-9947-91F7FDFFD07B}">
      <dgm:prSet/>
      <dgm:spPr/>
      <dgm:t>
        <a:bodyPr/>
        <a:lstStyle/>
        <a:p>
          <a:pPr rtl="1"/>
          <a:endParaRPr lang="ar-IQ"/>
        </a:p>
      </dgm:t>
    </dgm:pt>
    <dgm:pt modelId="{1D310A52-4107-4A65-8156-B396163FC910}">
      <dgm:prSet/>
      <dgm:spPr/>
      <dgm:t>
        <a:bodyPr/>
        <a:lstStyle/>
        <a:p>
          <a:pPr rtl="1"/>
          <a:r>
            <a:rPr lang="ar-IQ" smtClean="0"/>
            <a:t>اسئلة التذكرالاختبارية</a:t>
          </a:r>
          <a:endParaRPr lang="ar-IQ"/>
        </a:p>
      </dgm:t>
    </dgm:pt>
    <dgm:pt modelId="{4230F7FB-70CD-4601-9D5D-09AA58900C46}" type="parTrans" cxnId="{74C2BC91-59F0-4155-8E85-4A19DBB923B1}">
      <dgm:prSet/>
      <dgm:spPr/>
      <dgm:t>
        <a:bodyPr/>
        <a:lstStyle/>
        <a:p>
          <a:pPr rtl="1"/>
          <a:endParaRPr lang="ar-IQ"/>
        </a:p>
      </dgm:t>
    </dgm:pt>
    <dgm:pt modelId="{EC8A80F6-0C66-48AA-9BFC-BEBE11445865}" type="sibTrans" cxnId="{74C2BC91-59F0-4155-8E85-4A19DBB923B1}">
      <dgm:prSet/>
      <dgm:spPr/>
      <dgm:t>
        <a:bodyPr/>
        <a:lstStyle/>
        <a:p>
          <a:pPr rtl="1"/>
          <a:endParaRPr lang="ar-IQ"/>
        </a:p>
      </dgm:t>
    </dgm:pt>
    <dgm:pt modelId="{5650A9FE-4D28-4954-9D64-17219C1B6DA0}">
      <dgm:prSet phldrT="[نص]"/>
      <dgm:spPr/>
      <dgm:t>
        <a:bodyPr/>
        <a:lstStyle/>
        <a:p>
          <a:pPr rtl="1"/>
          <a:r>
            <a:rPr lang="ar-IQ" dirty="0" smtClean="0"/>
            <a:t>الاستكشافية</a:t>
          </a:r>
          <a:endParaRPr lang="ar-IQ" dirty="0"/>
        </a:p>
      </dgm:t>
    </dgm:pt>
    <dgm:pt modelId="{673DC8A1-A638-46C6-9FF2-A69214226873}" type="parTrans" cxnId="{85BBE0DE-6A10-4954-B5DC-93C5A7739E22}">
      <dgm:prSet/>
      <dgm:spPr/>
      <dgm:t>
        <a:bodyPr/>
        <a:lstStyle/>
        <a:p>
          <a:pPr rtl="1"/>
          <a:endParaRPr lang="ar-IQ"/>
        </a:p>
      </dgm:t>
    </dgm:pt>
    <dgm:pt modelId="{D07F8C18-600A-4AE7-998F-F6FC2AB85F1D}" type="sibTrans" cxnId="{85BBE0DE-6A10-4954-B5DC-93C5A7739E22}">
      <dgm:prSet/>
      <dgm:spPr/>
      <dgm:t>
        <a:bodyPr/>
        <a:lstStyle/>
        <a:p>
          <a:pPr rtl="1"/>
          <a:endParaRPr lang="ar-IQ"/>
        </a:p>
      </dgm:t>
    </dgm:pt>
    <dgm:pt modelId="{A279795D-F232-4EE5-8E79-912A9C6B3C82}" type="pres">
      <dgm:prSet presAssocID="{BA8EA713-1325-4E8E-88AC-B1AD60984F45}" presName="Name0" presStyleCnt="0">
        <dgm:presLayoutVars>
          <dgm:dir/>
          <dgm:animLvl val="lvl"/>
          <dgm:resizeHandles/>
        </dgm:presLayoutVars>
      </dgm:prSet>
      <dgm:spPr/>
    </dgm:pt>
    <dgm:pt modelId="{1CB3E075-B401-4151-A72C-E8601DA81506}" type="pres">
      <dgm:prSet presAssocID="{CAFB9A7A-B002-46C5-8A3A-A87906F9F1D0}" presName="linNode" presStyleCnt="0"/>
      <dgm:spPr/>
    </dgm:pt>
    <dgm:pt modelId="{D6784A84-4946-4743-B99C-E7A335C0BE90}" type="pres">
      <dgm:prSet presAssocID="{CAFB9A7A-B002-46C5-8A3A-A87906F9F1D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93948A1-F196-41AB-8F6F-349C5EEFDCBC}" type="pres">
      <dgm:prSet presAssocID="{CAFB9A7A-B002-46C5-8A3A-A87906F9F1D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4C35626-C5C7-452E-B6F8-E793ED7BF8C3}" type="pres">
      <dgm:prSet presAssocID="{6B6D7FBC-60DD-4BC6-8699-55392EDFAC7D}" presName="spacing" presStyleCnt="0"/>
      <dgm:spPr/>
    </dgm:pt>
    <dgm:pt modelId="{44598E14-5950-4E72-835E-1DA0E8F53712}" type="pres">
      <dgm:prSet presAssocID="{BA0A17BE-7872-41A3-B695-35B2DCE3EF17}" presName="linNode" presStyleCnt="0"/>
      <dgm:spPr/>
    </dgm:pt>
    <dgm:pt modelId="{DFB92FA8-AE3D-41F5-B3DB-A76DB863D201}" type="pres">
      <dgm:prSet presAssocID="{BA0A17BE-7872-41A3-B695-35B2DCE3EF1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A7B7205-ECF5-4228-934F-8366FE1C78E8}" type="pres">
      <dgm:prSet presAssocID="{BA0A17BE-7872-41A3-B695-35B2DCE3EF17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74C2BC91-59F0-4155-8E85-4A19DBB923B1}" srcId="{BA0A17BE-7872-41A3-B695-35B2DCE3EF17}" destId="{1D310A52-4107-4A65-8156-B396163FC910}" srcOrd="0" destOrd="0" parTransId="{4230F7FB-70CD-4601-9D5D-09AA58900C46}" sibTransId="{EC8A80F6-0C66-48AA-9BFC-BEBE11445865}"/>
    <dgm:cxn modelId="{5095A4A2-D7BE-4628-85BF-BAF2123AC5D4}" srcId="{BA8EA713-1325-4E8E-88AC-B1AD60984F45}" destId="{CAFB9A7A-B002-46C5-8A3A-A87906F9F1D0}" srcOrd="0" destOrd="0" parTransId="{CF36FA69-19AF-41AA-9883-B53683C6D87D}" sibTransId="{6B6D7FBC-60DD-4BC6-8699-55392EDFAC7D}"/>
    <dgm:cxn modelId="{F79F347F-8021-4B39-9FFB-4829D3EC7BDF}" type="presOf" srcId="{CAFB9A7A-B002-46C5-8A3A-A87906F9F1D0}" destId="{D6784A84-4946-4743-B99C-E7A335C0BE90}" srcOrd="0" destOrd="0" presId="urn:microsoft.com/office/officeart/2005/8/layout/vList6"/>
    <dgm:cxn modelId="{85BBE0DE-6A10-4954-B5DC-93C5A7739E22}" srcId="{CAFB9A7A-B002-46C5-8A3A-A87906F9F1D0}" destId="{5650A9FE-4D28-4954-9D64-17219C1B6DA0}" srcOrd="1" destOrd="0" parTransId="{673DC8A1-A638-46C6-9FF2-A69214226873}" sibTransId="{D07F8C18-600A-4AE7-998F-F6FC2AB85F1D}"/>
    <dgm:cxn modelId="{71F28910-F288-492A-A7AA-B193E4619095}" type="presOf" srcId="{1D310A52-4107-4A65-8156-B396163FC910}" destId="{EA7B7205-ECF5-4228-934F-8366FE1C78E8}" srcOrd="0" destOrd="0" presId="urn:microsoft.com/office/officeart/2005/8/layout/vList6"/>
    <dgm:cxn modelId="{5C8508C7-2F8B-429E-9947-91F7FDFFD07B}" srcId="{BA8EA713-1325-4E8E-88AC-B1AD60984F45}" destId="{BA0A17BE-7872-41A3-B695-35B2DCE3EF17}" srcOrd="1" destOrd="0" parTransId="{8E7D9C00-37C4-466C-ACF7-173B55E2AA1A}" sibTransId="{0F8D40FB-7DE1-4F62-A4AC-ABE8404D3A02}"/>
    <dgm:cxn modelId="{71B0DB3E-12A8-4EF0-9F7F-F1C3E0FE8C82}" type="presOf" srcId="{BA8EA713-1325-4E8E-88AC-B1AD60984F45}" destId="{A279795D-F232-4EE5-8E79-912A9C6B3C82}" srcOrd="0" destOrd="0" presId="urn:microsoft.com/office/officeart/2005/8/layout/vList6"/>
    <dgm:cxn modelId="{8D9C90B0-798A-48EC-841F-9B18C9F6D6BE}" type="presOf" srcId="{5650A9FE-4D28-4954-9D64-17219C1B6DA0}" destId="{A93948A1-F196-41AB-8F6F-349C5EEFDCBC}" srcOrd="0" destOrd="1" presId="urn:microsoft.com/office/officeart/2005/8/layout/vList6"/>
    <dgm:cxn modelId="{EFF74CF7-2CC4-49AE-B64D-9AE5C512162E}" srcId="{CAFB9A7A-B002-46C5-8A3A-A87906F9F1D0}" destId="{52630E09-9836-44CA-9836-36653FE8418A}" srcOrd="0" destOrd="0" parTransId="{AD09FDC0-779E-4DB9-9698-FF84883944E4}" sibTransId="{56899219-F694-4F16-B027-BD8CA3F911A3}"/>
    <dgm:cxn modelId="{E9594E16-2A83-4814-9E8F-1FC35D8407B9}" type="presOf" srcId="{52630E09-9836-44CA-9836-36653FE8418A}" destId="{A93948A1-F196-41AB-8F6F-349C5EEFDCBC}" srcOrd="0" destOrd="0" presId="urn:microsoft.com/office/officeart/2005/8/layout/vList6"/>
    <dgm:cxn modelId="{D7E26C7E-5B88-45C0-85E4-CE6771480769}" type="presOf" srcId="{BA0A17BE-7872-41A3-B695-35B2DCE3EF17}" destId="{DFB92FA8-AE3D-41F5-B3DB-A76DB863D201}" srcOrd="0" destOrd="0" presId="urn:microsoft.com/office/officeart/2005/8/layout/vList6"/>
    <dgm:cxn modelId="{3E53FE00-3198-48BE-BE32-97B5AB7D64AE}" type="presParOf" srcId="{A279795D-F232-4EE5-8E79-912A9C6B3C82}" destId="{1CB3E075-B401-4151-A72C-E8601DA81506}" srcOrd="0" destOrd="0" presId="urn:microsoft.com/office/officeart/2005/8/layout/vList6"/>
    <dgm:cxn modelId="{A1CE9C6A-C4CD-4B81-9931-2CAB9F3BA01A}" type="presParOf" srcId="{1CB3E075-B401-4151-A72C-E8601DA81506}" destId="{D6784A84-4946-4743-B99C-E7A335C0BE90}" srcOrd="0" destOrd="0" presId="urn:microsoft.com/office/officeart/2005/8/layout/vList6"/>
    <dgm:cxn modelId="{0C2C7A66-BC35-41CB-B999-7F9BFA79B802}" type="presParOf" srcId="{1CB3E075-B401-4151-A72C-E8601DA81506}" destId="{A93948A1-F196-41AB-8F6F-349C5EEFDCBC}" srcOrd="1" destOrd="0" presId="urn:microsoft.com/office/officeart/2005/8/layout/vList6"/>
    <dgm:cxn modelId="{F3849F90-438C-4B3E-A72A-66DBE534B39A}" type="presParOf" srcId="{A279795D-F232-4EE5-8E79-912A9C6B3C82}" destId="{24C35626-C5C7-452E-B6F8-E793ED7BF8C3}" srcOrd="1" destOrd="0" presId="urn:microsoft.com/office/officeart/2005/8/layout/vList6"/>
    <dgm:cxn modelId="{E3AB9D11-50AC-4718-B87D-37F3F29F401C}" type="presParOf" srcId="{A279795D-F232-4EE5-8E79-912A9C6B3C82}" destId="{44598E14-5950-4E72-835E-1DA0E8F53712}" srcOrd="2" destOrd="0" presId="urn:microsoft.com/office/officeart/2005/8/layout/vList6"/>
    <dgm:cxn modelId="{6E93DD7E-B3D3-47DB-9BE0-6989D5A208C9}" type="presParOf" srcId="{44598E14-5950-4E72-835E-1DA0E8F53712}" destId="{DFB92FA8-AE3D-41F5-B3DB-A76DB863D201}" srcOrd="0" destOrd="0" presId="urn:microsoft.com/office/officeart/2005/8/layout/vList6"/>
    <dgm:cxn modelId="{76266532-B293-4729-8E56-396B6606EE67}" type="presParOf" srcId="{44598E14-5950-4E72-835E-1DA0E8F53712}" destId="{EA7B7205-ECF5-4228-934F-8366FE1C78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D137E-73E1-4A5E-ABAB-0E5A1C0669B3}">
      <dsp:nvSpPr>
        <dsp:cNvPr id="0" name=""/>
        <dsp:cNvSpPr/>
      </dsp:nvSpPr>
      <dsp:spPr>
        <a:xfrm>
          <a:off x="3273958" y="1786"/>
          <a:ext cx="1681683" cy="10930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اختيار المشروع</a:t>
          </a:r>
          <a:endParaRPr lang="ar-IQ" sz="3600" kern="1200" dirty="0"/>
        </a:p>
      </dsp:txBody>
      <dsp:txXfrm>
        <a:off x="3327318" y="55146"/>
        <a:ext cx="1574963" cy="986374"/>
      </dsp:txXfrm>
    </dsp:sp>
    <dsp:sp modelId="{04F98800-9128-464F-86BD-D293FDDE755A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2658884" y="214123"/>
              </a:moveTo>
              <a:arcTo wR="1805928" hR="1805928" stAng="17891055" swAng="26258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AB5EF-B2A1-45FD-81B3-E5D910BD1337}">
      <dsp:nvSpPr>
        <dsp:cNvPr id="0" name=""/>
        <dsp:cNvSpPr/>
      </dsp:nvSpPr>
      <dsp:spPr>
        <a:xfrm>
          <a:off x="5079886" y="1807715"/>
          <a:ext cx="1681683" cy="10930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تخطيط المشروع</a:t>
          </a:r>
          <a:endParaRPr lang="ar-IQ" sz="3600" kern="1200" dirty="0"/>
        </a:p>
      </dsp:txBody>
      <dsp:txXfrm>
        <a:off x="5133246" y="1861075"/>
        <a:ext cx="1574963" cy="986374"/>
      </dsp:txXfrm>
    </dsp:sp>
    <dsp:sp modelId="{3656068D-1DA9-4616-9034-782BF1B1EB1D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3522967" y="2365532"/>
              </a:moveTo>
              <a:arcTo wR="1805928" hR="1805928" stAng="1083085" swAng="262586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350A3-C377-4CB7-8C8D-D3B10E02A53D}">
      <dsp:nvSpPr>
        <dsp:cNvPr id="0" name=""/>
        <dsp:cNvSpPr/>
      </dsp:nvSpPr>
      <dsp:spPr>
        <a:xfrm>
          <a:off x="3273958" y="3613643"/>
          <a:ext cx="1681683" cy="109309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تنفيذ</a:t>
          </a:r>
          <a:endParaRPr lang="ar-IQ" sz="3600" kern="1200" dirty="0"/>
        </a:p>
      </dsp:txBody>
      <dsp:txXfrm>
        <a:off x="3327318" y="3667003"/>
        <a:ext cx="1574963" cy="986374"/>
      </dsp:txXfrm>
    </dsp:sp>
    <dsp:sp modelId="{3424CE22-4A49-4399-908C-2C77BD8193E8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952973" y="3397734"/>
              </a:moveTo>
              <a:arcTo wR="1805928" hR="1805928" stAng="7091055" swAng="262586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19BCD-F31D-4EC3-9D87-DD7A5462DDD0}">
      <dsp:nvSpPr>
        <dsp:cNvPr id="0" name=""/>
        <dsp:cNvSpPr/>
      </dsp:nvSpPr>
      <dsp:spPr>
        <a:xfrm>
          <a:off x="1468029" y="1807715"/>
          <a:ext cx="1681683" cy="10930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/>
            <a:t>التقويم</a:t>
          </a:r>
          <a:endParaRPr lang="ar-IQ" sz="3600" kern="1200" dirty="0"/>
        </a:p>
      </dsp:txBody>
      <dsp:txXfrm>
        <a:off x="1521389" y="1861075"/>
        <a:ext cx="1574963" cy="986374"/>
      </dsp:txXfrm>
    </dsp:sp>
    <dsp:sp modelId="{F7CDA5D2-F26F-41D7-89BB-36ED013D2B13}">
      <dsp:nvSpPr>
        <dsp:cNvPr id="0" name=""/>
        <dsp:cNvSpPr/>
      </dsp:nvSpPr>
      <dsp:spPr>
        <a:xfrm>
          <a:off x="2308871" y="548333"/>
          <a:ext cx="3611857" cy="3611857"/>
        </a:xfrm>
        <a:custGeom>
          <a:avLst/>
          <a:gdLst/>
          <a:ahLst/>
          <a:cxnLst/>
          <a:rect l="0" t="0" r="0" b="0"/>
          <a:pathLst>
            <a:path>
              <a:moveTo>
                <a:pt x="88889" y="1246324"/>
              </a:moveTo>
              <a:arcTo wR="1805928" hR="1805928" stAng="11883085" swAng="262586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948A1-F196-41AB-8F6F-349C5EEFDCBC}">
      <dsp:nvSpPr>
        <dsp:cNvPr id="0" name=""/>
        <dsp:cNvSpPr/>
      </dsp:nvSpPr>
      <dsp:spPr>
        <a:xfrm>
          <a:off x="3474720" y="574"/>
          <a:ext cx="5212080" cy="2241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4800" kern="1200" dirty="0" smtClean="0"/>
            <a:t>اسئلة التفكير</a:t>
          </a:r>
          <a:endParaRPr lang="ar-IQ" sz="4800" kern="1200" dirty="0"/>
        </a:p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4800" kern="1200" dirty="0" smtClean="0"/>
            <a:t>الاستكشافية</a:t>
          </a:r>
          <a:endParaRPr lang="ar-IQ" sz="4800" kern="1200" dirty="0"/>
        </a:p>
      </dsp:txBody>
      <dsp:txXfrm>
        <a:off x="3474720" y="280775"/>
        <a:ext cx="4371477" cy="1681205"/>
      </dsp:txXfrm>
    </dsp:sp>
    <dsp:sp modelId="{D6784A84-4946-4743-B99C-E7A335C0BE90}">
      <dsp:nvSpPr>
        <dsp:cNvPr id="0" name=""/>
        <dsp:cNvSpPr/>
      </dsp:nvSpPr>
      <dsp:spPr>
        <a:xfrm>
          <a:off x="0" y="574"/>
          <a:ext cx="3474720" cy="224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1</a:t>
          </a:r>
          <a:endParaRPr lang="ar-IQ" sz="6500" kern="1200" dirty="0"/>
        </a:p>
      </dsp:txBody>
      <dsp:txXfrm>
        <a:off x="109426" y="110000"/>
        <a:ext cx="3255868" cy="2022755"/>
      </dsp:txXfrm>
    </dsp:sp>
    <dsp:sp modelId="{EA7B7205-ECF5-4228-934F-8366FE1C78E8}">
      <dsp:nvSpPr>
        <dsp:cNvPr id="0" name=""/>
        <dsp:cNvSpPr/>
      </dsp:nvSpPr>
      <dsp:spPr>
        <a:xfrm>
          <a:off x="3474720" y="2466342"/>
          <a:ext cx="5212080" cy="2241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4800" kern="1200" smtClean="0"/>
            <a:t>اسئلة التذكرالاختبارية</a:t>
          </a:r>
          <a:endParaRPr lang="ar-IQ" sz="4800" kern="1200"/>
        </a:p>
      </dsp:txBody>
      <dsp:txXfrm>
        <a:off x="3474720" y="2746543"/>
        <a:ext cx="4371477" cy="1681205"/>
      </dsp:txXfrm>
    </dsp:sp>
    <dsp:sp modelId="{DFB92FA8-AE3D-41F5-B3DB-A76DB863D201}">
      <dsp:nvSpPr>
        <dsp:cNvPr id="0" name=""/>
        <dsp:cNvSpPr/>
      </dsp:nvSpPr>
      <dsp:spPr>
        <a:xfrm>
          <a:off x="0" y="2466342"/>
          <a:ext cx="3474720" cy="2241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2</a:t>
          </a:r>
          <a:endParaRPr lang="ar-IQ" sz="6500" kern="1200" dirty="0"/>
        </a:p>
      </dsp:txBody>
      <dsp:txXfrm>
        <a:off x="109426" y="2575768"/>
        <a:ext cx="3255868" cy="2022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29600" cy="3371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SA" sz="4900" dirty="0" smtClean="0"/>
              <a:t>الجامعة </a:t>
            </a:r>
            <a:r>
              <a:rPr lang="ar-SA" sz="4900" dirty="0"/>
              <a:t>المستنصرية/كلية التربية</a:t>
            </a:r>
            <a:br>
              <a:rPr lang="ar-SA" sz="4900" dirty="0"/>
            </a:br>
            <a:r>
              <a:rPr lang="ar-SA" sz="4900" dirty="0"/>
              <a:t>قسم </a:t>
            </a:r>
            <a:r>
              <a:rPr lang="ar-SA" sz="4900" dirty="0" smtClean="0"/>
              <a:t>الجغرافية</a:t>
            </a:r>
            <a:r>
              <a:rPr lang="ar-IQ" sz="4900" dirty="0" smtClean="0"/>
              <a:t> </a:t>
            </a:r>
            <a:r>
              <a:rPr lang="ar-SA" sz="4900" dirty="0" smtClean="0"/>
              <a:t>المادة:</a:t>
            </a:r>
            <a:r>
              <a:rPr lang="ar-IQ" sz="4900" dirty="0" smtClean="0"/>
              <a:t> </a:t>
            </a:r>
            <a:r>
              <a:rPr lang="ar-SA" sz="4900" dirty="0" smtClean="0"/>
              <a:t>طرائق </a:t>
            </a:r>
            <a:r>
              <a:rPr lang="ar-SA" sz="4900" dirty="0"/>
              <a:t>تدريس </a:t>
            </a:r>
            <a:br>
              <a:rPr lang="ar-SA" sz="4900" dirty="0"/>
            </a:br>
            <a:r>
              <a:rPr lang="ar-SA" sz="4900" dirty="0"/>
              <a:t>المرحلة الثالثة :مسائي</a:t>
            </a:r>
            <a:r>
              <a:rPr lang="ar-SA" dirty="0"/>
              <a:t/>
            </a:r>
            <a:br>
              <a:rPr lang="ar-SA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/>
          </a:bodyPr>
          <a:lstStyle/>
          <a:p>
            <a:r>
              <a:rPr lang="ar-SA" sz="5400" b="1" dirty="0" err="1">
                <a:solidFill>
                  <a:srgbClr val="FF0000"/>
                </a:solidFill>
              </a:rPr>
              <a:t>م.د</a:t>
            </a:r>
            <a:r>
              <a:rPr lang="ar-SA" sz="5400" b="1" dirty="0" smtClean="0">
                <a:solidFill>
                  <a:srgbClr val="FF0000"/>
                </a:solidFill>
              </a:rPr>
              <a:t>.</a:t>
            </a:r>
            <a:r>
              <a:rPr lang="ar-IQ" sz="5400" b="1" dirty="0" smtClean="0">
                <a:solidFill>
                  <a:srgbClr val="FF0000"/>
                </a:solidFill>
              </a:rPr>
              <a:t> </a:t>
            </a:r>
            <a:r>
              <a:rPr lang="ar-SA" sz="5400" b="1" dirty="0" smtClean="0">
                <a:solidFill>
                  <a:srgbClr val="FF0000"/>
                </a:solidFill>
              </a:rPr>
              <a:t>رشا </a:t>
            </a:r>
            <a:r>
              <a:rPr lang="ar-SA" sz="5400" b="1" dirty="0">
                <a:solidFill>
                  <a:srgbClr val="FF0000"/>
                </a:solidFill>
              </a:rPr>
              <a:t>علي فهد</a:t>
            </a:r>
            <a:endParaRPr lang="ar-IQ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3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dirty="0" smtClean="0"/>
              <a:t>مميزات طريقة المشروع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544616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المواقف التعليمي : في هذه الطريقة يستمد حيويته من ميول وحاجات الطلبة وتوظيف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/>
              <a:t>المعلومات والمعارف التي يحصل عليها الطلبة داخل الفصل، حيث أنه لا يعترف بوجود </a:t>
            </a:r>
            <a:r>
              <a:rPr lang="ar-IQ" dirty="0" smtClean="0"/>
              <a:t>مواد منفصلة</a:t>
            </a:r>
            <a:r>
              <a:rPr lang="ar-IQ" dirty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يقوم </a:t>
            </a:r>
            <a:r>
              <a:rPr lang="ar-IQ" dirty="0"/>
              <a:t>الطلبة بوضع الخطط ولذا يتدربون على التخطيط ، كما يقومون بنشاطات </a:t>
            </a:r>
            <a:r>
              <a:rPr lang="ar-IQ" dirty="0" smtClean="0"/>
              <a:t>متعددة تؤدي </a:t>
            </a:r>
            <a:r>
              <a:rPr lang="ar-IQ" dirty="0"/>
              <a:t>إلى إكسابهم خبرات جديدة </a:t>
            </a:r>
            <a:r>
              <a:rPr lang="ar-IQ" dirty="0" smtClean="0"/>
              <a:t>متنوعة.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تنمي </a:t>
            </a:r>
            <a:r>
              <a:rPr lang="ar-IQ" dirty="0"/>
              <a:t>بعض العادات الجيدة عند الطلبة : مثل تحمل المسئولية، التعاون ، الإنتاج ، </a:t>
            </a:r>
            <a:r>
              <a:rPr lang="ar-IQ" dirty="0" smtClean="0"/>
              <a:t>التحمس للعمل </a:t>
            </a:r>
            <a:r>
              <a:rPr lang="ar-IQ" dirty="0"/>
              <a:t>، الاستعانة بالمصادر والكتب والمراجع المختلفة.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تتيح حرية التفكير وتنمي الثقة بالنفس، وتراعي الفروق ا بين الطلبة حيث أنهم يختارون </a:t>
            </a:r>
            <a:r>
              <a:rPr lang="ar-IQ" dirty="0" smtClean="0"/>
              <a:t>ما يناسبهم </a:t>
            </a:r>
            <a:r>
              <a:rPr lang="ar-IQ" dirty="0"/>
              <a:t>من المشروعات بحسب ميولهم وقدراتهم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945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dirty="0" smtClean="0"/>
              <a:t>عيوب طريقة المشروع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ar-IQ" sz="3200" b="1" dirty="0" smtClean="0"/>
              <a:t>صعوبة </a:t>
            </a:r>
            <a:r>
              <a:rPr lang="ar-IQ" sz="3200" b="1" dirty="0"/>
              <a:t>تنفيذه في ظل السياسة التعليمية الحالية، لوجود الحصص الدراسية </a:t>
            </a:r>
            <a:r>
              <a:rPr lang="ar-IQ" sz="3200" b="1" dirty="0" smtClean="0"/>
              <a:t>والمناهج المنفصلة</a:t>
            </a:r>
            <a:r>
              <a:rPr lang="ar-IQ" sz="3200" b="1" dirty="0"/>
              <a:t>، وكثرة المواد المقررة.</a:t>
            </a:r>
          </a:p>
          <a:p>
            <a:pPr marL="651510" indent="-514350">
              <a:buFont typeface="+mj-lt"/>
              <a:buAutoNum type="arabicPeriod"/>
            </a:pPr>
            <a:r>
              <a:rPr lang="ar-IQ" sz="3200" b="1" dirty="0" smtClean="0"/>
              <a:t> </a:t>
            </a:r>
            <a:r>
              <a:rPr lang="ar-IQ" sz="3200" b="1" dirty="0"/>
              <a:t>تحتاج المشروعات إلى إمكانات ضخمة من حيث الموارد المالية، وتلبية </a:t>
            </a:r>
            <a:r>
              <a:rPr lang="ar-IQ" sz="3200" b="1" dirty="0" smtClean="0"/>
              <a:t>متطلبات المراجع والأدوات </a:t>
            </a:r>
            <a:r>
              <a:rPr lang="ar-IQ" sz="3200" b="1" dirty="0"/>
              <a:t>والأجهزة </a:t>
            </a:r>
            <a:r>
              <a:rPr lang="ar-IQ" sz="3200" b="1" dirty="0" smtClean="0"/>
              <a:t>وغيرها.</a:t>
            </a:r>
          </a:p>
          <a:p>
            <a:pPr marL="651510" indent="-514350">
              <a:buFont typeface="+mj-lt"/>
              <a:buAutoNum type="arabicPeriod"/>
            </a:pPr>
            <a:r>
              <a:rPr lang="ar-IQ" sz="3200" b="1" dirty="0" smtClean="0"/>
              <a:t>افتقار </a:t>
            </a:r>
            <a:r>
              <a:rPr lang="ar-IQ" sz="3200" b="1" dirty="0"/>
              <a:t>الطريقة إلى التنظيم والتسلسل : فتكرر الدراسة في بعض المشروعات فكثير ما </a:t>
            </a:r>
            <a:r>
              <a:rPr lang="ar-IQ" sz="3200" b="1" dirty="0" smtClean="0"/>
              <a:t>يتشعب المشروع </a:t>
            </a:r>
            <a:r>
              <a:rPr lang="ar-IQ" sz="3200" b="1" dirty="0"/>
              <a:t>في عدة اتجاهات مما يجعل الخبرات الممكن الحصول عليها سطحية غير </a:t>
            </a:r>
            <a:r>
              <a:rPr lang="ar-IQ" sz="3200" b="1" dirty="0" smtClean="0"/>
              <a:t>منتظمة.</a:t>
            </a:r>
          </a:p>
          <a:p>
            <a:pPr marL="651510" indent="-514350">
              <a:buFont typeface="+mj-lt"/>
              <a:buAutoNum type="arabicPeriod"/>
            </a:pPr>
            <a:r>
              <a:rPr lang="ar-IQ" sz="3200" b="1" dirty="0" smtClean="0"/>
              <a:t>المبالغة </a:t>
            </a:r>
            <a:r>
              <a:rPr lang="ar-IQ" sz="3200" b="1" dirty="0"/>
              <a:t>في إعطاء الحرية للطلبة، وتركيز العملية حول ميول الطلبة وترك القيم </a:t>
            </a:r>
            <a:r>
              <a:rPr lang="ar-IQ" sz="3200" b="1" dirty="0" smtClean="0"/>
              <a:t>الاجتماعية والاتجاهات </a:t>
            </a:r>
            <a:r>
              <a:rPr lang="ar-IQ" sz="3200" b="1" dirty="0"/>
              <a:t>الثقافية للصدفة وحدها.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51583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4.طريقة الاستجواب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68863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ar-IQ" sz="3200" b="1" dirty="0"/>
              <a:t>مفهومها : هو فن توجيه الاسئلة من المدرس الى الطلبة وتلقي اجوبتهم طيلة فترة الدرس </a:t>
            </a:r>
            <a:r>
              <a:rPr lang="ar-IQ" sz="3200" b="1" dirty="0" smtClean="0"/>
              <a:t>بحيث تغطي </a:t>
            </a:r>
            <a:r>
              <a:rPr lang="ar-IQ" sz="3200" b="1" dirty="0"/>
              <a:t>عناصر الدرس واجرائه بصور كاملة ، تسمى </a:t>
            </a:r>
            <a:r>
              <a:rPr lang="ar-IQ" sz="3200" b="1" dirty="0" smtClean="0"/>
              <a:t>طريقة( </a:t>
            </a:r>
            <a:r>
              <a:rPr lang="ar-IQ" sz="3200" b="1" u="sng" dirty="0">
                <a:solidFill>
                  <a:srgbClr val="FF0000"/>
                </a:solidFill>
              </a:rPr>
              <a:t>الأسئلة </a:t>
            </a:r>
            <a:r>
              <a:rPr lang="ar-IQ" sz="3200" b="1" u="sng" dirty="0" smtClean="0">
                <a:solidFill>
                  <a:srgbClr val="FF0000"/>
                </a:solidFill>
              </a:rPr>
              <a:t>الصفية) </a:t>
            </a:r>
            <a:r>
              <a:rPr lang="ar-IQ" sz="3200" b="1" dirty="0"/>
              <a:t>، وهي طريقة </a:t>
            </a:r>
            <a:r>
              <a:rPr lang="ar-IQ" sz="3200" b="1" dirty="0" smtClean="0"/>
              <a:t>قديمة قدم </a:t>
            </a:r>
            <a:r>
              <a:rPr lang="ar-IQ" sz="3200" b="1" dirty="0"/>
              <a:t>التربية نفسها ، يقوم فيها المدرس بإلقاء الاسئلة على الطلبة . ولا تزال هذه الطريقة من </a:t>
            </a:r>
            <a:r>
              <a:rPr lang="ar-IQ" sz="3200" b="1" dirty="0" smtClean="0"/>
              <a:t>أكثر حتى </a:t>
            </a:r>
            <a:r>
              <a:rPr lang="ar-IQ" sz="3200" b="1" dirty="0"/>
              <a:t>يومنا الحاضر، </a:t>
            </a:r>
            <a:r>
              <a:rPr lang="ar-IQ" sz="3200" b="1" dirty="0" smtClean="0"/>
              <a:t>هذه من  الطرائق </a:t>
            </a:r>
            <a:r>
              <a:rPr lang="ar-IQ" sz="3200" b="1" dirty="0"/>
              <a:t>التدريس شيوعا </a:t>
            </a:r>
            <a:r>
              <a:rPr lang="ar-IQ" sz="3200" b="1" dirty="0" smtClean="0"/>
              <a:t>الطريقة </a:t>
            </a:r>
            <a:r>
              <a:rPr lang="ar-IQ" sz="3200" b="1" dirty="0"/>
              <a:t>تعتبر أداة </a:t>
            </a:r>
            <a:r>
              <a:rPr lang="ar-IQ" sz="3200" b="1" dirty="0" smtClean="0"/>
              <a:t>طيبة إنعاش </a:t>
            </a:r>
            <a:r>
              <a:rPr lang="ar-IQ" sz="3200" b="1" dirty="0"/>
              <a:t>ذاكرة الطلبة ، ولجعلهم أكثر فهمًا ، بل ولتوصيلهم إلى مستويات عالية من التعليم </a:t>
            </a:r>
            <a:r>
              <a:rPr lang="ar-IQ" sz="3200" b="1" dirty="0" smtClean="0"/>
              <a:t>. وتقوم </a:t>
            </a:r>
            <a:r>
              <a:rPr lang="ar-IQ" sz="3200" b="1" dirty="0"/>
              <a:t>طريقة الاستجواب على الاتصال اللفظي بين المدرس والطلبة أو الطلبة أنفسهم ، </a:t>
            </a:r>
            <a:r>
              <a:rPr lang="ar-IQ" sz="3200" b="1" dirty="0" smtClean="0"/>
              <a:t>وتعتمد على </a:t>
            </a:r>
            <a:r>
              <a:rPr lang="ar-IQ" sz="3200" b="1" dirty="0"/>
              <a:t>ما لدى المدرس من معلومات وأفكار يترجمها في أسئلة بسيطة يسألها للطلبة كي يجيبوا </a:t>
            </a:r>
            <a:r>
              <a:rPr lang="ar-IQ" sz="3200" b="1" dirty="0" smtClean="0"/>
              <a:t>عنها من </a:t>
            </a:r>
            <a:r>
              <a:rPr lang="ar-IQ" sz="3200" b="1" dirty="0"/>
              <a:t>خلال خبراتهم ، وتحدد الإجابات عنها كما تكشف عن ميولهم واتجاهاتهم ومستوى تفكيرهم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97859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ar-IQ" dirty="0"/>
              <a:t>أهمية طريقة الاستجواب 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الكشف </a:t>
            </a:r>
            <a:r>
              <a:rPr lang="ar-IQ" sz="3200" b="1" dirty="0"/>
              <a:t>عن ميول الطلبة وإثارتها وتوجيهها. -</a:t>
            </a:r>
          </a:p>
          <a:p>
            <a:r>
              <a:rPr lang="ar-IQ" sz="3200" b="1" dirty="0"/>
              <a:t>تنمية اتجاه الطلبة نحو حب العلم والرغبة في الاستزادة منه. -</a:t>
            </a:r>
          </a:p>
          <a:p>
            <a:r>
              <a:rPr lang="ar-IQ" sz="3200" b="1" dirty="0"/>
              <a:t>الكشف عن مدى فهم الطلبة وصحة معلوماتهم وأفكارهم ، وتعويدهم على التفكير السليم. -</a:t>
            </a:r>
          </a:p>
          <a:p>
            <a:r>
              <a:rPr lang="ar-IQ" sz="3200" b="1" dirty="0"/>
              <a:t>تنمية روح التعاون بين المدرس والطلبة ، وتوفير الأساس لهم للحكم على النتائج التي توصلوا -</a:t>
            </a:r>
          </a:p>
          <a:p>
            <a:r>
              <a:rPr lang="ar-IQ" sz="3200" b="1" dirty="0"/>
              <a:t>إليها، ومدى فاعلية أسلوب التدريس والتعلم.</a:t>
            </a:r>
          </a:p>
          <a:p>
            <a:r>
              <a:rPr lang="ar-IQ" sz="3200" b="1" dirty="0"/>
              <a:t>تحقيق الفهم الصحيح ، وضمان صحة معلومات الطلبة وأفكارهم ودقتها ووضوحها.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918576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998453"/>
              </p:ext>
            </p:extLst>
          </p:nvPr>
        </p:nvGraphicFramePr>
        <p:xfrm>
          <a:off x="457200" y="1600200"/>
          <a:ext cx="86868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27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أنواع </a:t>
            </a:r>
            <a:r>
              <a:rPr lang="ar-IQ" dirty="0" smtClean="0"/>
              <a:t>الاستجواب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ar-IQ" b="1" dirty="0"/>
              <a:t>(</a:t>
            </a:r>
            <a:r>
              <a:rPr lang="ar-IQ" b="1" dirty="0" smtClean="0"/>
              <a:t>أسئلة </a:t>
            </a:r>
            <a:r>
              <a:rPr lang="ar-IQ" b="1" dirty="0"/>
              <a:t>التفكير اسئلة </a:t>
            </a:r>
            <a:r>
              <a:rPr lang="ar-IQ" b="1" dirty="0" smtClean="0"/>
              <a:t>الاستكشاف</a:t>
            </a:r>
            <a:r>
              <a:rPr lang="ar-IQ" b="1" dirty="0"/>
              <a:t>)</a:t>
            </a:r>
            <a:r>
              <a:rPr lang="ar-IQ" b="1" dirty="0" smtClean="0"/>
              <a:t> :</a:t>
            </a:r>
            <a:r>
              <a:rPr lang="ar-IQ" b="1" dirty="0"/>
              <a:t> </a:t>
            </a:r>
            <a:r>
              <a:rPr lang="ar-IQ" b="1" dirty="0" smtClean="0"/>
              <a:t>اولا </a:t>
            </a:r>
            <a:r>
              <a:rPr lang="ar-IQ" dirty="0"/>
              <a:t>ويهدف إلى استدراج الطلبة بواسطة الأسئلة </a:t>
            </a:r>
            <a:r>
              <a:rPr lang="ar-IQ" dirty="0" smtClean="0"/>
              <a:t>لغرض اكتشاف </a:t>
            </a:r>
            <a:r>
              <a:rPr lang="ar-IQ" dirty="0"/>
              <a:t>قدراتهم على استخدام الحقائق المعلومات بأنفسهم وبشكل ذكي يعتمد التأمل </a:t>
            </a:r>
            <a:r>
              <a:rPr lang="ar-IQ" dirty="0" smtClean="0"/>
              <a:t>والتفكير قبل </a:t>
            </a:r>
            <a:r>
              <a:rPr lang="ar-IQ" dirty="0"/>
              <a:t>الاجابة . وهذا النوع يرجع إلى) سقراط ( ، ويمكن الاستفادة منه بتحويل بعض الدروس </a:t>
            </a:r>
            <a:r>
              <a:rPr lang="ar-IQ" dirty="0" smtClean="0"/>
              <a:t>إلى محاورات شيقة </a:t>
            </a:r>
            <a:r>
              <a:rPr lang="ar-IQ" dirty="0"/>
              <a:t>ينزل فيها المدرس إلى مستوى الطلبة </a:t>
            </a:r>
            <a:r>
              <a:rPr lang="ar-IQ" dirty="0" smtClean="0"/>
              <a:t>تاركا لهم </a:t>
            </a:r>
            <a:r>
              <a:rPr lang="ar-IQ" dirty="0"/>
              <a:t>الحرية في إبداء آرائهم</a:t>
            </a:r>
            <a:r>
              <a:rPr lang="ar-IQ" dirty="0" smtClean="0"/>
              <a:t>.</a:t>
            </a:r>
            <a:endParaRPr lang="ar-IQ" dirty="0"/>
          </a:p>
          <a:p>
            <a:pPr marL="137160" indent="0">
              <a:buNone/>
            </a:pPr>
            <a:r>
              <a:rPr lang="ar-IQ" b="1" dirty="0" smtClean="0"/>
              <a:t>ثانيا </a:t>
            </a:r>
            <a:r>
              <a:rPr lang="ar-IQ" b="1" dirty="0"/>
              <a:t>: </a:t>
            </a:r>
            <a:r>
              <a:rPr lang="ar-IQ" b="1" dirty="0" smtClean="0"/>
              <a:t>(اسئلة </a:t>
            </a:r>
            <a:r>
              <a:rPr lang="ar-IQ" b="1" dirty="0"/>
              <a:t>التذكر </a:t>
            </a:r>
            <a:r>
              <a:rPr lang="ar-IQ" b="1" dirty="0" smtClean="0"/>
              <a:t>)الاختباري </a:t>
            </a:r>
            <a:r>
              <a:rPr lang="ar-IQ" b="1" dirty="0"/>
              <a:t>: </a:t>
            </a:r>
            <a:r>
              <a:rPr lang="ar-IQ" dirty="0"/>
              <a:t>ويهدف إلى اختبار مدى استيعاب الطلبة لشرح المدرس </a:t>
            </a:r>
            <a:r>
              <a:rPr lang="ar-IQ" dirty="0" smtClean="0"/>
              <a:t>،وقدرتهم </a:t>
            </a:r>
            <a:r>
              <a:rPr lang="ar-IQ" dirty="0"/>
              <a:t>على تذكر واسترجاع المعلومات والدروس السابقة.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7754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إيجابيات الطريقة الاستجوابية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يستطيع المدرس أن يتعرف الى كثير من الأمور التي تدور في أذهان الطلبة ، وذلك في </a:t>
            </a:r>
            <a:r>
              <a:rPr lang="ar-IQ" dirty="0" smtClean="0"/>
              <a:t>ضوء اجاباتهم </a:t>
            </a:r>
            <a:r>
              <a:rPr lang="ar-IQ" dirty="0"/>
              <a:t>عن أسئلته.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يمكن </a:t>
            </a:r>
            <a:r>
              <a:rPr lang="ar-IQ" dirty="0"/>
              <a:t>للمدرس اكتشاف فيما إذا كان الطلبة يعون شيئًا من الحقائق حول موضوع الدرس أم لا</a:t>
            </a:r>
            <a:r>
              <a:rPr lang="ar-IQ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يستطيع المدرس من خلال طريقة الأسئلة أن ينمي في الطلبة القدرة على التفكير.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يستطيع </a:t>
            </a:r>
            <a:r>
              <a:rPr lang="ar-IQ" dirty="0"/>
              <a:t>المدرس من خلال طريقة الأسئلة أن يستثير الدافعية في التعلم عند </a:t>
            </a:r>
            <a:r>
              <a:rPr lang="ar-IQ" dirty="0" smtClean="0"/>
              <a:t>الطلبة.</a:t>
            </a:r>
          </a:p>
          <a:p>
            <a:pPr marL="651510" indent="-514350">
              <a:buFont typeface="+mj-lt"/>
              <a:buAutoNum type="arabicPeriod"/>
            </a:pPr>
            <a:r>
              <a:rPr lang="ar-IQ" dirty="0" smtClean="0"/>
              <a:t>يمكن </a:t>
            </a:r>
            <a:r>
              <a:rPr lang="ar-IQ" dirty="0"/>
              <a:t>للمدرس أن يجعل الطلبة ينظمون أفكارهم إذا اتبع </a:t>
            </a:r>
            <a:r>
              <a:rPr lang="ar-IQ" dirty="0" smtClean="0"/>
              <a:t>أسلوبا تربويا في طرح اسئلة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618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031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3.طريقةالمشروعات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Autofit/>
          </a:bodyPr>
          <a:lstStyle/>
          <a:p>
            <a:r>
              <a:rPr lang="ar-IQ" sz="3200" b="1" dirty="0"/>
              <a:t>مفهومها : هو أي عمل ميداني يقوم به الطلبة ويتسم بالناحية العلمية وتحت إشراف </a:t>
            </a:r>
            <a:r>
              <a:rPr lang="ar-IQ" sz="3200" b="1" dirty="0" smtClean="0"/>
              <a:t>المدرس ويخدم </a:t>
            </a:r>
            <a:r>
              <a:rPr lang="ar-IQ" sz="3200" b="1" dirty="0"/>
              <a:t>المادة العلمية ، وأن يتم في البيئة الاجتماعية. ويمكن القول بأن تسمية </a:t>
            </a:r>
            <a:r>
              <a:rPr lang="ar-IQ" sz="3200" b="1" dirty="0" smtClean="0"/>
              <a:t>الطريقة </a:t>
            </a:r>
            <a:r>
              <a:rPr lang="ar-IQ" sz="3200" b="1" dirty="0"/>
              <a:t>بالمشروعات لأن الطلبة يقومون فيها بتنفيذ بعض المشروعات التي يختارونها </a:t>
            </a:r>
            <a:r>
              <a:rPr lang="ar-IQ" sz="3200" b="1" dirty="0" smtClean="0"/>
              <a:t>بأنفسهم ويشعرون </a:t>
            </a:r>
            <a:r>
              <a:rPr lang="ar-IQ" sz="3200" b="1" dirty="0"/>
              <a:t>برغبة صادقة في تنفيذها. لذلك فهي أسلوب من أساليب التدريس والتنفيذ </a:t>
            </a:r>
            <a:r>
              <a:rPr lang="ar-IQ" sz="3200" b="1" dirty="0" smtClean="0"/>
              <a:t>للمناهج من </a:t>
            </a:r>
            <a:r>
              <a:rPr lang="ar-IQ" sz="3200" b="1" dirty="0"/>
              <a:t>دراسة المنهج بصورة دروس يقوم المدرس بشرحها وعلى الطلبة الإصغاء إليها ثم </a:t>
            </a:r>
            <a:r>
              <a:rPr lang="ar-IQ" sz="3200" b="1" dirty="0" smtClean="0"/>
              <a:t>حفظها بدلا</a:t>
            </a:r>
            <a:r>
              <a:rPr lang="ar-IQ" sz="3200" b="1" dirty="0"/>
              <a:t> </a:t>
            </a:r>
            <a:r>
              <a:rPr lang="ar-IQ" sz="3200" b="1" dirty="0" smtClean="0"/>
              <a:t>يكلف </a:t>
            </a:r>
            <a:r>
              <a:rPr lang="ar-IQ" sz="3200" b="1" dirty="0"/>
              <a:t>الطلبة من وجوه النشاط </a:t>
            </a:r>
            <a:r>
              <a:rPr lang="ar-IQ" sz="3200" b="1" dirty="0" smtClean="0"/>
              <a:t>ويستخدم بالقيام </a:t>
            </a:r>
            <a:r>
              <a:rPr lang="ar-IQ" sz="3200" b="1" dirty="0"/>
              <a:t>بالعمل في صورة مشروع يضم </a:t>
            </a:r>
            <a:r>
              <a:rPr lang="ar-IQ" sz="3200" b="1" dirty="0" smtClean="0"/>
              <a:t>عددا الطلبة </a:t>
            </a:r>
            <a:r>
              <a:rPr lang="ar-IQ" sz="3200" b="1" dirty="0"/>
              <a:t>الكتب وتحصيل المعلومات أ و المعارف وسيلة نحو تحقيق أهداف محددة لها أهميتها </a:t>
            </a:r>
            <a:r>
              <a:rPr lang="ar-IQ" sz="3200" b="1" dirty="0" smtClean="0"/>
              <a:t>من وجهة </a:t>
            </a:r>
            <a:r>
              <a:rPr lang="ar-IQ" sz="3200" b="1" dirty="0"/>
              <a:t>نظر الطلبة.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91240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س/ ماذا نعني بالمشروعات؟</a:t>
            </a:r>
          </a:p>
          <a:p>
            <a:r>
              <a:rPr lang="ar-IQ" sz="3600" b="1" dirty="0" smtClean="0"/>
              <a:t>س/ لماذا سميت طريقة المشروعات بهذا الاسم؟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190139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تطبيق المشروع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890869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078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انواع المشروعات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44522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IQ" sz="3000" b="1" dirty="0" smtClean="0">
                <a:solidFill>
                  <a:schemeClr val="bg1"/>
                </a:solidFill>
              </a:rPr>
              <a:t>مشروعات بنائية(إنشائية ): </a:t>
            </a:r>
            <a:r>
              <a:rPr lang="ar-IQ" sz="3000" b="1" dirty="0">
                <a:solidFill>
                  <a:schemeClr val="bg1"/>
                </a:solidFill>
              </a:rPr>
              <a:t>وهي ذات صلة علمية، تتجه فيها المشروعات نحو </a:t>
            </a:r>
            <a:r>
              <a:rPr lang="ar-IQ" sz="3000" b="1" dirty="0" smtClean="0">
                <a:solidFill>
                  <a:schemeClr val="bg1"/>
                </a:solidFill>
              </a:rPr>
              <a:t>العمل والإنتاج </a:t>
            </a:r>
            <a:r>
              <a:rPr lang="ar-IQ" sz="3000" b="1" dirty="0">
                <a:solidFill>
                  <a:schemeClr val="bg1"/>
                </a:solidFill>
              </a:rPr>
              <a:t>أو صنع الأشياء ) صناعة الصابون ، الجبن ، تربية الدواجن ، وإنشاء حديقة … الخ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IQ" sz="3000" b="1" dirty="0" smtClean="0">
                <a:solidFill>
                  <a:schemeClr val="bg1"/>
                </a:solidFill>
              </a:rPr>
              <a:t>مشروعات </a:t>
            </a:r>
            <a:r>
              <a:rPr lang="ar-IQ" sz="3000" b="1" dirty="0" err="1">
                <a:solidFill>
                  <a:schemeClr val="bg1"/>
                </a:solidFill>
              </a:rPr>
              <a:t>استمتاعية</a:t>
            </a:r>
            <a:r>
              <a:rPr lang="ar-IQ" sz="3000" b="1" dirty="0">
                <a:solidFill>
                  <a:schemeClr val="bg1"/>
                </a:solidFill>
              </a:rPr>
              <a:t> : مثل الرحلات التعليمية ، والزيارات الميدانية التي تخدم </a:t>
            </a:r>
            <a:r>
              <a:rPr lang="ar-IQ" sz="3000" b="1" dirty="0" smtClean="0">
                <a:solidFill>
                  <a:schemeClr val="bg1"/>
                </a:solidFill>
              </a:rPr>
              <a:t>مجال الدراسة </a:t>
            </a:r>
            <a:r>
              <a:rPr lang="ar-IQ" sz="3000" b="1" dirty="0">
                <a:solidFill>
                  <a:schemeClr val="bg1"/>
                </a:solidFill>
              </a:rPr>
              <a:t>ويكون الطلبة في تلك الرحلة كما يعود عليه بالشعور بالاستمتاع ويدفعه ذلك </a:t>
            </a:r>
            <a:r>
              <a:rPr lang="ar-IQ" sz="3000" b="1" dirty="0" smtClean="0">
                <a:solidFill>
                  <a:schemeClr val="bg1"/>
                </a:solidFill>
              </a:rPr>
              <a:t>إلى</a:t>
            </a:r>
            <a:r>
              <a:rPr lang="ar-IQ" sz="3000" b="1" dirty="0">
                <a:solidFill>
                  <a:schemeClr val="bg1"/>
                </a:solidFill>
              </a:rPr>
              <a:t> </a:t>
            </a:r>
            <a:r>
              <a:rPr lang="ar-IQ" sz="3000" b="1" dirty="0" smtClean="0">
                <a:solidFill>
                  <a:schemeClr val="bg1"/>
                </a:solidFill>
              </a:rPr>
              <a:t>لمشاركة </a:t>
            </a:r>
            <a:r>
              <a:rPr lang="ar-IQ" sz="3000" b="1" dirty="0">
                <a:solidFill>
                  <a:schemeClr val="bg1"/>
                </a:solidFill>
              </a:rPr>
              <a:t>الفعلية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IQ" sz="3000" b="1" dirty="0" smtClean="0">
                <a:solidFill>
                  <a:schemeClr val="bg1"/>
                </a:solidFill>
              </a:rPr>
              <a:t> </a:t>
            </a:r>
            <a:r>
              <a:rPr lang="ar-IQ" sz="3000" b="1" dirty="0">
                <a:solidFill>
                  <a:schemeClr val="bg1"/>
                </a:solidFill>
              </a:rPr>
              <a:t>مشروعات في صورة مشكلات : وتهدف لحل مشكلة فكرية معقدة، أو حل مشكلة </a:t>
            </a:r>
            <a:r>
              <a:rPr lang="ar-IQ" sz="3000" b="1" dirty="0" smtClean="0">
                <a:solidFill>
                  <a:schemeClr val="bg1"/>
                </a:solidFill>
              </a:rPr>
              <a:t>من المشكلات </a:t>
            </a:r>
            <a:r>
              <a:rPr lang="ar-IQ" sz="3000" b="1" dirty="0">
                <a:solidFill>
                  <a:schemeClr val="bg1"/>
                </a:solidFill>
              </a:rPr>
              <a:t>التي يهتم بها الطلبة أو محاولة الكشف عن أسبابها، مثل مشروع تربية الأسماك </a:t>
            </a:r>
            <a:r>
              <a:rPr lang="ar-IQ" sz="3000" b="1" dirty="0" smtClean="0">
                <a:solidFill>
                  <a:schemeClr val="bg1"/>
                </a:solidFill>
              </a:rPr>
              <a:t>أو الدواجن </a:t>
            </a:r>
            <a:r>
              <a:rPr lang="ar-IQ" sz="3000" b="1" dirty="0">
                <a:solidFill>
                  <a:schemeClr val="bg1"/>
                </a:solidFill>
              </a:rPr>
              <a:t>أو مشروع لمحاربة الذباب والأمراض في المدرسة وغير ذلك.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IQ" sz="3000" b="1" dirty="0" smtClean="0">
                <a:solidFill>
                  <a:schemeClr val="bg1"/>
                </a:solidFill>
              </a:rPr>
              <a:t>مشروعات </a:t>
            </a:r>
            <a:r>
              <a:rPr lang="ar-IQ" sz="3000" b="1" dirty="0">
                <a:solidFill>
                  <a:schemeClr val="bg1"/>
                </a:solidFill>
              </a:rPr>
              <a:t>يقصد منه كسب مهارة : والهدف منها اكتساب بعض المهارات العلمية أو </a:t>
            </a:r>
            <a:r>
              <a:rPr lang="ar-IQ" sz="3000" b="1" dirty="0" smtClean="0">
                <a:solidFill>
                  <a:schemeClr val="bg1"/>
                </a:solidFill>
              </a:rPr>
              <a:t>مهارات اجتماعية </a:t>
            </a:r>
            <a:r>
              <a:rPr lang="ar-IQ" sz="3000" b="1" dirty="0">
                <a:solidFill>
                  <a:schemeClr val="bg1"/>
                </a:solidFill>
              </a:rPr>
              <a:t>مثل </a:t>
            </a:r>
            <a:r>
              <a:rPr lang="ar-IQ" sz="3000" b="1" dirty="0" smtClean="0">
                <a:solidFill>
                  <a:schemeClr val="bg1"/>
                </a:solidFill>
              </a:rPr>
              <a:t>مشروع </a:t>
            </a:r>
            <a:r>
              <a:rPr lang="ar-IQ" sz="3000" b="1" dirty="0">
                <a:solidFill>
                  <a:schemeClr val="bg1"/>
                </a:solidFill>
              </a:rPr>
              <a:t>إسعاف المصابين</a:t>
            </a:r>
            <a:r>
              <a:rPr lang="ar-IQ" sz="2400" b="1" dirty="0"/>
              <a:t>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55114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760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خطوات تطبيق المشروع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IQ" b="1" dirty="0" smtClean="0"/>
              <a:t>اختيار </a:t>
            </a:r>
            <a:r>
              <a:rPr lang="ar-IQ" b="1" dirty="0"/>
              <a:t>المشروع : وهي أهم مرحلة في مراحل المشروع إذ يتوقف عليها مدى جديدة </a:t>
            </a:r>
            <a:r>
              <a:rPr lang="ar-IQ" b="1" dirty="0" smtClean="0"/>
              <a:t>المشروع مع </a:t>
            </a:r>
            <a:r>
              <a:rPr lang="ar-IQ" b="1" dirty="0"/>
              <a:t>ميول الطلبة، وأن يعالج ناحية هامة في </a:t>
            </a:r>
            <a:r>
              <a:rPr lang="ar-IQ" b="1" dirty="0" smtClean="0"/>
              <a:t>حياة ولذلك </a:t>
            </a:r>
            <a:r>
              <a:rPr lang="ar-IQ" b="1" dirty="0"/>
              <a:t>: يجب أن يكون </a:t>
            </a:r>
            <a:r>
              <a:rPr lang="ar-IQ" b="1" dirty="0" err="1"/>
              <a:t>يكون</a:t>
            </a:r>
            <a:r>
              <a:rPr lang="ar-IQ" b="1" dirty="0"/>
              <a:t> المشروع </a:t>
            </a:r>
            <a:r>
              <a:rPr lang="ar-IQ" b="1" dirty="0" smtClean="0"/>
              <a:t>متفقا الطلبة</a:t>
            </a:r>
            <a:r>
              <a:rPr lang="ar-IQ" b="1" dirty="0"/>
              <a:t>، وأن يؤدي إلى خبرة وفيرة متعددة الجوانب ، وأن يكون مناسب لمستوى الطلبة ، </a:t>
            </a:r>
            <a:r>
              <a:rPr lang="ar-IQ" b="1" dirty="0" smtClean="0"/>
              <a:t>وأن تكون </a:t>
            </a:r>
            <a:r>
              <a:rPr lang="ar-IQ" b="1" dirty="0"/>
              <a:t>المشروعات المختارة متنوعة، وتراعي ظروف المدرسة والطلبة، وإمكانيات العمل.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IQ" b="1" dirty="0" smtClean="0"/>
              <a:t> </a:t>
            </a:r>
            <a:r>
              <a:rPr lang="ar-IQ" b="1" dirty="0"/>
              <a:t>التخطيط للمشروع : إذ يقوم الطلبة بإشراف مدرسهم بوضع الخطة ومناقشة تفاصيلها </a:t>
            </a:r>
            <a:r>
              <a:rPr lang="ar-IQ" b="1" dirty="0" smtClean="0"/>
              <a:t>من أهداف </a:t>
            </a:r>
            <a:r>
              <a:rPr lang="ar-IQ" b="1" dirty="0"/>
              <a:t>وألوان النشاط والمعرفة ومصادرها والمهارات والصعوبات المحتملة، ويدون في الخطة </a:t>
            </a:r>
            <a:r>
              <a:rPr lang="ar-IQ" b="1" dirty="0" smtClean="0"/>
              <a:t>وما يحتاج </a:t>
            </a:r>
            <a:r>
              <a:rPr lang="ar-IQ" b="1" dirty="0"/>
              <a:t>إليه في التنفيذ، ويسجل دور كل تلميذ في العلم، على أن يقسم الطلبة إلى مجموعات </a:t>
            </a:r>
            <a:r>
              <a:rPr lang="ar-IQ" b="1" dirty="0" smtClean="0"/>
              <a:t>، وتدون </a:t>
            </a:r>
            <a:r>
              <a:rPr lang="ar-IQ" b="1" dirty="0"/>
              <a:t>كل مجموعة عملها في تنفيذ الخطة، ويكون دور المدرس في رسم الخطة هو </a:t>
            </a:r>
            <a:r>
              <a:rPr lang="ar-IQ" b="1" dirty="0" smtClean="0"/>
              <a:t>الإرشاد والتصحيح </a:t>
            </a:r>
            <a:r>
              <a:rPr lang="ar-IQ" b="1" dirty="0"/>
              <a:t>وإكمال النقص فقط.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91543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المشروع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IQ" b="1" dirty="0"/>
              <a:t>التنفيذ : وهي المرحلة التي تنقل بها الخطة والمقترحات من عالم التفكير والتخيل إلى حيز </a:t>
            </a:r>
            <a:r>
              <a:rPr lang="ar-IQ" b="1" dirty="0" smtClean="0"/>
              <a:t>- الوجود</a:t>
            </a:r>
            <a:r>
              <a:rPr lang="ar-IQ" b="1" dirty="0"/>
              <a:t>، وهي مرحلة النشاط والحيوية ، حيث يبدأ الطلبة الحركة والعمل ويقوم كل </a:t>
            </a:r>
            <a:r>
              <a:rPr lang="ar-IQ" b="1" dirty="0" smtClean="0"/>
              <a:t>تلميذ بالمسئولية </a:t>
            </a:r>
            <a:r>
              <a:rPr lang="ar-IQ" b="1" dirty="0"/>
              <a:t>المكلف بها، ودور المدرس تهيئة الظروف وتذليل الصعوبات كما يقوم بعملية </a:t>
            </a:r>
            <a:r>
              <a:rPr lang="ar-IQ" b="1" dirty="0" smtClean="0"/>
              <a:t>التوجيه التربوي </a:t>
            </a:r>
            <a:r>
              <a:rPr lang="ar-IQ" b="1" dirty="0"/>
              <a:t>ويسمح بالوقت المناسب للتنفيذ حسب قدرات كل منهم. ويلاحظهم أثناء </a:t>
            </a:r>
            <a:r>
              <a:rPr lang="ar-IQ" b="1" dirty="0" smtClean="0"/>
              <a:t>التنفيذ وتشجيعهم </a:t>
            </a:r>
            <a:r>
              <a:rPr lang="ar-IQ" b="1" dirty="0"/>
              <a:t>على العمل والاجتماع معهم إذا دعت الضرورة لمناقشة بعض الصعوبات </a:t>
            </a:r>
            <a:r>
              <a:rPr lang="ar-IQ" b="1" dirty="0" smtClean="0"/>
              <a:t>ويقوم بالتعديل </a:t>
            </a:r>
            <a:r>
              <a:rPr lang="ar-IQ" b="1" dirty="0"/>
              <a:t>في سير المشروع.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IQ" b="1" dirty="0" smtClean="0"/>
              <a:t>التقويم </a:t>
            </a:r>
            <a:r>
              <a:rPr lang="ar-IQ" b="1" dirty="0"/>
              <a:t>: تقويم ما وصل إليه الطلبة أثناء تنفيذ المشروع . والتقويم عملية مستمرة مع </a:t>
            </a:r>
            <a:r>
              <a:rPr lang="ar-IQ" b="1" dirty="0" smtClean="0"/>
              <a:t>سير المشروع </a:t>
            </a:r>
            <a:r>
              <a:rPr lang="ar-IQ" b="1" dirty="0"/>
              <a:t>منذ البداية وأثناء المراحل السابقة، إذ في نهاية المشروع يستعرض كل تلميذ ما قام </a:t>
            </a:r>
            <a:r>
              <a:rPr lang="ar-IQ" b="1" dirty="0" smtClean="0"/>
              <a:t>به من عمل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18462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ar-IQ" dirty="0" smtClean="0"/>
          </a:p>
          <a:p>
            <a:pPr marL="137160" indent="0" algn="ctr">
              <a:buNone/>
            </a:pPr>
            <a:r>
              <a:rPr lang="ar-IQ" sz="4000" b="1" dirty="0" smtClean="0"/>
              <a:t>س/ صنف خطوات  تنفيذ المشروع في مخطط توضيحي؟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431218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1082</Words>
  <Application>Microsoft Office PowerPoint</Application>
  <PresentationFormat>عرض على الشاشة (3:4)‏</PresentationFormat>
  <Paragraphs>60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ذروة</vt:lpstr>
      <vt:lpstr>                                           الجامعة المستنصرية/كلية التربية قسم الجغرافية المادة: طرائق تدريس  المرحلة الثالثة :مسائي </vt:lpstr>
      <vt:lpstr>3.طريقةالمشروعات</vt:lpstr>
      <vt:lpstr>اسئلة</vt:lpstr>
      <vt:lpstr>خطوات تطبيق المشروع</vt:lpstr>
      <vt:lpstr>انواع المشروعات</vt:lpstr>
      <vt:lpstr>عرض تقديمي في PowerPoint</vt:lpstr>
      <vt:lpstr>خطوات تطبيق المشروع : </vt:lpstr>
      <vt:lpstr>خطوات المشروع</vt:lpstr>
      <vt:lpstr>عرض تقديمي في PowerPoint</vt:lpstr>
      <vt:lpstr>مميزات طريقة المشروع</vt:lpstr>
      <vt:lpstr>عيوب طريقة المشروع</vt:lpstr>
      <vt:lpstr>4.طريقة الاستجواب </vt:lpstr>
      <vt:lpstr>أهمية طريقة الاستجواب  </vt:lpstr>
      <vt:lpstr>عرض تقديمي في PowerPoint</vt:lpstr>
      <vt:lpstr>أنواع الاستجواب </vt:lpstr>
      <vt:lpstr>إيجابيات الطريقة الاستجوابية </vt:lpstr>
      <vt:lpstr>نهاية المحاضرة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8</cp:revision>
  <dcterms:created xsi:type="dcterms:W3CDTF">2024-01-01T14:02:10Z</dcterms:created>
  <dcterms:modified xsi:type="dcterms:W3CDTF">2024-01-01T14:42:01Z</dcterms:modified>
</cp:coreProperties>
</file>