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71" r:id="rId18"/>
    <p:sldId id="272" r:id="rId19"/>
    <p:sldId id="277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28/07/1445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406640" cy="2492896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الجامعة المستنصرية-كلية التربية</a:t>
            </a:r>
            <a:br>
              <a:rPr lang="ar-IQ" dirty="0" smtClean="0"/>
            </a:br>
            <a:r>
              <a:rPr lang="ar-IQ" dirty="0" smtClean="0"/>
              <a:t>قسم جغرافية</a:t>
            </a:r>
            <a:br>
              <a:rPr lang="ar-IQ" dirty="0" smtClean="0"/>
            </a:br>
            <a:r>
              <a:rPr lang="ar-IQ" dirty="0" smtClean="0"/>
              <a:t>محاضرة طرائق تدريس </a:t>
            </a:r>
            <a:br>
              <a:rPr lang="ar-IQ" dirty="0" smtClean="0"/>
            </a:br>
            <a:r>
              <a:rPr lang="ar-IQ" dirty="0" smtClean="0"/>
              <a:t>المرحلة الثالثة-مسائي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7406640" cy="1109768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err="1" smtClean="0">
                <a:solidFill>
                  <a:srgbClr val="FF0000"/>
                </a:solidFill>
              </a:rPr>
              <a:t>م.د</a:t>
            </a:r>
            <a:r>
              <a:rPr lang="ar-IQ" sz="4000" b="1" dirty="0" smtClean="0">
                <a:solidFill>
                  <a:srgbClr val="FF0000"/>
                </a:solidFill>
              </a:rPr>
              <a:t>. رشا علي فهد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8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ماهي عيوب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954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5.</a:t>
            </a:r>
            <a:r>
              <a:rPr lang="ar-IQ" b="1" dirty="0">
                <a:solidFill>
                  <a:srgbClr val="0D0D0D"/>
                </a:solidFill>
                <a:latin typeface="Sakkal Majalla,Bold"/>
              </a:rPr>
              <a:t> </a:t>
            </a:r>
            <a:r>
              <a:rPr lang="ar-IQ" b="1" dirty="0" smtClean="0">
                <a:solidFill>
                  <a:srgbClr val="0D0D0D"/>
                </a:solidFill>
                <a:latin typeface="Sakkal Majalla,Bold"/>
              </a:rPr>
              <a:t>طريقة </a:t>
            </a:r>
            <a:r>
              <a:rPr lang="ar-IQ" b="1" dirty="0">
                <a:solidFill>
                  <a:srgbClr val="0D0D0D"/>
                </a:solidFill>
                <a:latin typeface="Sakkal Majalla,Bold"/>
              </a:rPr>
              <a:t>حل </a:t>
            </a:r>
            <a:r>
              <a:rPr lang="ar-IQ" b="1" dirty="0" smtClean="0">
                <a:solidFill>
                  <a:srgbClr val="0D0D0D"/>
                </a:solidFill>
                <a:latin typeface="Sakkal Majalla,Bold"/>
              </a:rPr>
              <a:t>المشكلات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طريقة </a:t>
            </a:r>
            <a:r>
              <a:rPr lang="ar-IQ" dirty="0"/>
              <a:t>من طرائق التدريس التي تهتم بالمشكلات التعليمية وطرائق التفكير في ايجاد </a:t>
            </a:r>
            <a:r>
              <a:rPr lang="ar-IQ" dirty="0" smtClean="0"/>
              <a:t>حلول علمية </a:t>
            </a:r>
            <a:r>
              <a:rPr lang="ar-IQ" dirty="0"/>
              <a:t>لها وذلك من خلال التفكير في جوهر المشكلة والتعاون بين الطلبة انفسهم، وبينهم وبين </a:t>
            </a:r>
            <a:r>
              <a:rPr lang="ar-IQ" dirty="0" smtClean="0"/>
              <a:t>المدرس وفيها </a:t>
            </a:r>
            <a:r>
              <a:rPr lang="ar-IQ" dirty="0"/>
              <a:t>يكون دور المدرس منظما للخبرات التعليمية، وموجها الطلبة نحو افضل السبل لتحقيق </a:t>
            </a:r>
            <a:r>
              <a:rPr lang="ar-IQ" dirty="0" smtClean="0"/>
              <a:t>الاهداف والوصول </a:t>
            </a:r>
            <a:r>
              <a:rPr lang="ar-IQ" dirty="0"/>
              <a:t>للحل.</a:t>
            </a:r>
          </a:p>
        </p:txBody>
      </p:sp>
    </p:spTree>
    <p:extLst>
      <p:ext uri="{BB962C8B-B14F-4D97-AF65-F5344CB8AC3E}">
        <p14:creationId xmlns:p14="http://schemas.microsoft.com/office/powerpoint/2010/main" val="3621333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وضح مفهوم طريقة حل المشكلات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522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dirty="0" smtClean="0">
                <a:solidFill>
                  <a:prstClr val="black"/>
                </a:solidFill>
                <a:ea typeface="+mn-ea"/>
                <a:cs typeface="Arial"/>
              </a:rPr>
              <a:t>أنواع </a:t>
            </a:r>
            <a:r>
              <a:rPr lang="ar-IQ" sz="3000" dirty="0">
                <a:solidFill>
                  <a:prstClr val="black"/>
                </a:solidFill>
                <a:ea typeface="+mn-ea"/>
                <a:cs typeface="Arial"/>
              </a:rPr>
              <a:t>المشكلات :</a:t>
            </a:r>
            <a:br>
              <a:rPr lang="ar-IQ" sz="3000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مشكلات </a:t>
            </a:r>
            <a:r>
              <a:rPr lang="ar-IQ" dirty="0"/>
              <a:t>تحدد فيها المعطيات والأهداف بوضوح تام.</a:t>
            </a:r>
          </a:p>
          <a:p>
            <a:r>
              <a:rPr lang="ar-IQ" dirty="0"/>
              <a:t>مشكلات توضح فيها المعطيات، والأهداف غير محددة بوضوح.</a:t>
            </a:r>
          </a:p>
          <a:p>
            <a:r>
              <a:rPr lang="ar-IQ" dirty="0"/>
              <a:t>مشكلات أهدافها محدد وواضحة، ومعطياتها غير واضحة.</a:t>
            </a:r>
          </a:p>
          <a:p>
            <a:r>
              <a:rPr lang="ar-IQ" dirty="0"/>
              <a:t>مشكلات تفتقر إلى وضوح الأهداف والمعطيات.</a:t>
            </a:r>
          </a:p>
          <a:p>
            <a:r>
              <a:rPr lang="ar-IQ" dirty="0"/>
              <a:t>مشكلات لها إجابة صحيحة، ولكن ا لإجراءات اللازمة للانتقال من الوضع القائم إلى الوضع النهائي </a:t>
            </a:r>
            <a:r>
              <a:rPr lang="ar-IQ" dirty="0" err="1" smtClean="0"/>
              <a:t>غيرواضحة</a:t>
            </a:r>
            <a:r>
              <a:rPr lang="ar-IQ" dirty="0"/>
              <a:t>، وتعرف بمشكلات الاستبصار .</a:t>
            </a:r>
          </a:p>
        </p:txBody>
      </p:sp>
    </p:spTree>
    <p:extLst>
      <p:ext uri="{BB962C8B-B14F-4D97-AF65-F5344CB8AC3E}">
        <p14:creationId xmlns:p14="http://schemas.microsoft.com/office/powerpoint/2010/main" val="108207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يوجد نوعين من الحلول للمشكلات ماهي؟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4016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طرائق حل المشكلات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/>
              <a:t>اولا </a:t>
            </a:r>
            <a:r>
              <a:rPr lang="ar-IQ" dirty="0"/>
              <a:t>طريقة حل المشكلات بالأسلوب العادي الاتفاقي أو النمطية : وهذا الاسلوب أقرب إلى </a:t>
            </a:r>
            <a:r>
              <a:rPr lang="ar-IQ" dirty="0" smtClean="0"/>
              <a:t>- أسلوب </a:t>
            </a:r>
            <a:r>
              <a:rPr lang="ar-IQ" dirty="0"/>
              <a:t>الطلبة في التفكير بطريقة علمية عندما تواجهه مشكلة ما، وعلى ذلك تعرف بأنها: </a:t>
            </a:r>
            <a:r>
              <a:rPr lang="ar-IQ" dirty="0" smtClean="0"/>
              <a:t>كل شاط </a:t>
            </a:r>
            <a:r>
              <a:rPr lang="ar-IQ" dirty="0"/>
              <a:t>عقلي هادف مرن بتصرف فيه الطلبة بشكل منتظم في محاولة لحل المشكلة </a:t>
            </a:r>
            <a:r>
              <a:rPr lang="ar-IQ" dirty="0" smtClean="0"/>
              <a:t>من خلال.(إثارة </a:t>
            </a:r>
            <a:r>
              <a:rPr lang="ar-IQ" dirty="0"/>
              <a:t>المشكلة والشعور بها، تحديد المشكلة، جمع المعلومات والبيانات المتصلة </a:t>
            </a:r>
            <a:r>
              <a:rPr lang="ar-IQ" dirty="0" smtClean="0"/>
              <a:t>بالمشكلة، فرض </a:t>
            </a:r>
            <a:r>
              <a:rPr lang="ar-IQ" dirty="0"/>
              <a:t>الفروض المحتملة، اختبار صحة الفروض واختيار الأكثر احتمالا ليكون حل </a:t>
            </a:r>
            <a:r>
              <a:rPr lang="ar-IQ" dirty="0" smtClean="0"/>
              <a:t>المشكلة)</a:t>
            </a:r>
            <a:endParaRPr lang="ar-IQ" dirty="0"/>
          </a:p>
          <a:p>
            <a:r>
              <a:rPr lang="ar-IQ" dirty="0" smtClean="0"/>
              <a:t>ثانيا </a:t>
            </a:r>
            <a:r>
              <a:rPr lang="ar-IQ" dirty="0"/>
              <a:t>هذه الطريقة تحتاج إلى درجة ( طريقة حل المشكلات بالأسلوب الابتكاري، أو الإبداعي </a:t>
            </a:r>
            <a:r>
              <a:rPr lang="ar-IQ" dirty="0" smtClean="0"/>
              <a:t>: هذه الطريقة تحتاج الى درجة عالية </a:t>
            </a:r>
            <a:r>
              <a:rPr lang="ar-IQ" dirty="0"/>
              <a:t>من الحساسية لدى الطلبة أو من يتعامل مع المشكلة في تحديدها وتحديد أبعادها </a:t>
            </a:r>
            <a:r>
              <a:rPr lang="ar-IQ" dirty="0" smtClean="0"/>
              <a:t>ولا يستطيع </a:t>
            </a:r>
            <a:r>
              <a:rPr lang="ar-IQ" dirty="0"/>
              <a:t>أن يدركها العاديون من الطلبة أو الطلبة وذلك ما أطلق عليه أحد الباحثين دركها العاديون من الطلبة أو الطلبة وذلك ما أطلق عليه أحد الباحثين </a:t>
            </a:r>
            <a:r>
              <a:rPr lang="ar-IQ" dirty="0" smtClean="0"/>
              <a:t>الحساسية للمشكلات</a:t>
            </a:r>
            <a:r>
              <a:rPr lang="ar-IQ" dirty="0"/>
              <a:t>، كما تحتاج </a:t>
            </a:r>
            <a:r>
              <a:rPr lang="ar-IQ" dirty="0" smtClean="0"/>
              <a:t>الى درجة عالية من استنباط </a:t>
            </a:r>
            <a:r>
              <a:rPr lang="ar-IQ" dirty="0"/>
              <a:t>العلاقات </a:t>
            </a:r>
            <a:r>
              <a:rPr lang="ar-IQ" dirty="0" smtClean="0"/>
              <a:t>واستنباط المتعلقات في </a:t>
            </a:r>
            <a:r>
              <a:rPr lang="ar-IQ" dirty="0"/>
              <a:t>صياغة الفروض أو التوصل إلى الناتج الابتكاري.</a:t>
            </a:r>
          </a:p>
        </p:txBody>
      </p:sp>
    </p:spTree>
    <p:extLst>
      <p:ext uri="{BB962C8B-B14F-4D97-AF65-F5344CB8AC3E}">
        <p14:creationId xmlns:p14="http://schemas.microsoft.com/office/powerpoint/2010/main" val="153779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1500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1500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2200" b="1" dirty="0" smtClean="0">
                <a:solidFill>
                  <a:prstClr val="black"/>
                </a:solidFill>
                <a:ea typeface="+mn-ea"/>
                <a:cs typeface="Arial"/>
              </a:rPr>
              <a:t>خطوات </a:t>
            </a:r>
            <a:r>
              <a:rPr lang="ar-IQ" sz="2200" b="1" dirty="0">
                <a:solidFill>
                  <a:prstClr val="black"/>
                </a:solidFill>
                <a:ea typeface="+mn-ea"/>
                <a:cs typeface="Arial"/>
              </a:rPr>
              <a:t>حل المشكلة :</a:t>
            </a:r>
            <a: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-</a:t>
            </a:r>
            <a:r>
              <a:rPr lang="ar-IQ" dirty="0"/>
              <a:t>1 الشعور بالمشكلة : وهذه الخطوة تتمثل في إدراك معوق أو عقبة تحول دون الوصول إلى </a:t>
            </a:r>
            <a:r>
              <a:rPr lang="ar-IQ" dirty="0" smtClean="0"/>
              <a:t>هدف محدد</a:t>
            </a:r>
            <a:r>
              <a:rPr lang="ar-IQ" dirty="0"/>
              <a:t>.</a:t>
            </a:r>
          </a:p>
          <a:p>
            <a:r>
              <a:rPr lang="ar-IQ" dirty="0"/>
              <a:t>-2 تحديد المشكلة : هو ما يعني وصفها بدقة مما يتيح لنا رسم حدودها وما يميزها عن سواها.</a:t>
            </a:r>
          </a:p>
          <a:p>
            <a:r>
              <a:rPr lang="ar-IQ" dirty="0"/>
              <a:t>-3 تحليل المشكلة : التي تتمثل في تعرف الطلبة/ الطلبة على العناصر الأساسية في مشكلة ما،</a:t>
            </a:r>
          </a:p>
          <a:p>
            <a:r>
              <a:rPr lang="ar-IQ" dirty="0"/>
              <a:t>واستبعاد العناصر التي لا تتضمنها المشكلة.</a:t>
            </a:r>
          </a:p>
          <a:p>
            <a:r>
              <a:rPr lang="ar-IQ" dirty="0"/>
              <a:t>-4 جمع البيانات المرتبطة بالمشكلة : وتتمثل في مدى تحديد الطلبة / الطلبة لأفضل المصادر</a:t>
            </a:r>
          </a:p>
          <a:p>
            <a:r>
              <a:rPr lang="ar-IQ" dirty="0"/>
              <a:t>المتاحة لجمع المعلومات والبيانات في الميدان المتعلق بالمشكلة.</a:t>
            </a:r>
          </a:p>
          <a:p>
            <a:r>
              <a:rPr lang="ar-IQ" dirty="0"/>
              <a:t>-5 اقتراح الحلول : وتتمثل في قدرة الطلبة على التمييز والتحديد لعدد من الفروض المقترحة لحل</a:t>
            </a:r>
          </a:p>
          <a:p>
            <a:r>
              <a:rPr lang="ar-IQ" dirty="0"/>
              <a:t>مشكلة ما.</a:t>
            </a:r>
          </a:p>
          <a:p>
            <a:r>
              <a:rPr lang="ar-IQ" dirty="0"/>
              <a:t>-6 دراسة الحلول المقترحة دراسة نافذة </a:t>
            </a:r>
            <a:r>
              <a:rPr lang="ar-IQ" dirty="0" smtClean="0"/>
              <a:t>:وهنا </a:t>
            </a:r>
            <a:r>
              <a:rPr lang="ar-IQ" dirty="0"/>
              <a:t>يكون الحل واضحا فيتم اعتماده، </a:t>
            </a:r>
            <a:r>
              <a:rPr lang="ar-IQ" dirty="0" smtClean="0"/>
              <a:t>وقد ، </a:t>
            </a:r>
            <a:r>
              <a:rPr lang="ar-IQ" dirty="0"/>
              <a:t>ومألوفا</a:t>
            </a:r>
          </a:p>
          <a:p>
            <a:r>
              <a:rPr lang="ar-IQ" dirty="0"/>
              <a:t>يكون هناك احتمال لعدة أبدال ممكنة، فيتم المفاضلة بينها بناءً على معايير نحددها.</a:t>
            </a:r>
          </a:p>
          <a:p>
            <a:r>
              <a:rPr lang="ar-IQ" dirty="0"/>
              <a:t>-7 الحلول الإبداعية : قد لا تتوافر الحلول المألوفة أو ربما تكون غير ملائمة لحل المشكلة، ولذا</a:t>
            </a:r>
          </a:p>
          <a:p>
            <a:r>
              <a:rPr lang="ar-IQ" dirty="0"/>
              <a:t>يتعين التفكير في حل جديد يخرج عن المألوف، وللتوصل لهذا الحل تمارس منهجيات الإبداع</a:t>
            </a:r>
          </a:p>
          <a:p>
            <a:r>
              <a:rPr lang="ar-IQ" dirty="0"/>
              <a:t>المعروفة.</a:t>
            </a:r>
          </a:p>
        </p:txBody>
      </p:sp>
    </p:spTree>
    <p:extLst>
      <p:ext uri="{BB962C8B-B14F-4D97-AF65-F5344CB8AC3E}">
        <p14:creationId xmlns:p14="http://schemas.microsoft.com/office/powerpoint/2010/main" val="2186703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س/ </a:t>
            </a:r>
            <a:r>
              <a:rPr lang="ar-IQ" dirty="0" err="1" smtClean="0"/>
              <a:t>ماهو</a:t>
            </a:r>
            <a:r>
              <a:rPr lang="ar-IQ" dirty="0" smtClean="0"/>
              <a:t> نوع المشكلة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344816" cy="4536504"/>
          </a:xfrm>
        </p:spPr>
      </p:pic>
    </p:spTree>
    <p:extLst>
      <p:ext uri="{BB962C8B-B14F-4D97-AF65-F5344CB8AC3E}">
        <p14:creationId xmlns:p14="http://schemas.microsoft.com/office/powerpoint/2010/main" val="2752162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حلل أسباب المشكلة السابقة؟</a:t>
            </a:r>
          </a:p>
          <a:p>
            <a:r>
              <a:rPr lang="ar-IQ" dirty="0" smtClean="0"/>
              <a:t>س/ ماهي الحلول المقترحة لحلها؟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1686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نهاية المحاضرة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219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الطريقة </a:t>
            </a:r>
            <a:r>
              <a:rPr lang="ar-IQ" dirty="0" err="1"/>
              <a:t>الهيربارتية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مفهومها </a:t>
            </a:r>
            <a:r>
              <a:rPr lang="ar-IQ" dirty="0"/>
              <a:t>: تقوم هذه الطريقة على النمط العقلي وترتب الخطوات فيها ترتيبا تصاعديا </a:t>
            </a:r>
            <a:r>
              <a:rPr lang="ar-IQ" dirty="0" smtClean="0"/>
              <a:t>وفكريا وتبدأ </a:t>
            </a:r>
            <a:r>
              <a:rPr lang="ar-IQ" dirty="0"/>
              <a:t>بدراسة الجزئيات وفحصها وملاحظة نتائجها والموازنة بينها. واساس هذه الطريقة هي نظرية</a:t>
            </a:r>
          </a:p>
          <a:p>
            <a:pPr marL="0" indent="0">
              <a:buNone/>
            </a:pPr>
            <a:r>
              <a:rPr lang="ar-IQ" dirty="0"/>
              <a:t>تربوية ترى أن العقل البشري يتكون من المدركات الفكرية وهذه الأخيرة يتراكم بعضها فوق </a:t>
            </a:r>
            <a:r>
              <a:rPr lang="ar-IQ" dirty="0" smtClean="0"/>
              <a:t>بعض أو </a:t>
            </a:r>
            <a:r>
              <a:rPr lang="ar-IQ" dirty="0"/>
              <a:t>يرتبط بعضها بالبعض الآخر وان هذه الأفكار تتفاعل مع بعضها البعض فتنتج أفكار </a:t>
            </a:r>
            <a:r>
              <a:rPr lang="ar-IQ" dirty="0" smtClean="0"/>
              <a:t>جديدة وهكذا </a:t>
            </a:r>
            <a:r>
              <a:rPr lang="ar-IQ" dirty="0"/>
              <a:t>وضع </a:t>
            </a:r>
            <a:r>
              <a:rPr lang="ar-IQ" dirty="0" err="1"/>
              <a:t>هربارت</a:t>
            </a:r>
            <a:r>
              <a:rPr lang="ar-IQ" dirty="0"/>
              <a:t> الخطوات المنطقية الخمس وهي: المقدمة العرض والربط والاستنباط </a:t>
            </a:r>
            <a:r>
              <a:rPr lang="ar-IQ" dirty="0" smtClean="0"/>
              <a:t>-والتطبيق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7076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ميزات </a:t>
            </a:r>
            <a:r>
              <a:rPr lang="ar-IQ" dirty="0"/>
              <a:t>طريقة حل المشكلات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يثير اهتمام الطلبة لأنه يعمل على خلق حيرة مما يزيد من دافعيتهم على حل المشكلة.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يساعد على اكتساب الطلبة المهارات العقلية، مثل الملاحظة ، ووضع الفروض، وتصميم </a:t>
            </a:r>
            <a:r>
              <a:rPr lang="ar-IQ" dirty="0" smtClean="0"/>
              <a:t>وإجراء التجارب </a:t>
            </a:r>
            <a:r>
              <a:rPr lang="ar-IQ" dirty="0"/>
              <a:t>والوصول إلى الاستنتاجات والتعميمات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يتميز بالمرونة لأن الخطوات المستخدمة قابلة للتكيف.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يمكن </a:t>
            </a:r>
            <a:r>
              <a:rPr lang="ar-IQ" dirty="0"/>
              <a:t>استخدام هذا الأسلوب في الكثير من المواقف خارج المدرسة ، وبذلك يمكن أن </a:t>
            </a:r>
            <a:r>
              <a:rPr lang="ar-IQ" dirty="0" err="1"/>
              <a:t>يستفيدالطلبة</a:t>
            </a:r>
            <a:r>
              <a:rPr lang="ar-IQ" dirty="0"/>
              <a:t> مما سبق تعلمه في المدرسة ، وتطبيقه في المجالات المختلفة في الحياة.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يساعد </a:t>
            </a:r>
            <a:r>
              <a:rPr lang="ar-IQ" dirty="0"/>
              <a:t>الطلبة في الاعتماد على النفس ، وتحمل المسؤولية.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يساعد </a:t>
            </a:r>
            <a:r>
              <a:rPr lang="ar-IQ" dirty="0"/>
              <a:t>الطلبة على استخدام مصادر مختلفة للتعلم ، وعدم الاعتماد على الكتاب </a:t>
            </a:r>
            <a:r>
              <a:rPr lang="ar-IQ" dirty="0" smtClean="0"/>
              <a:t>المدرسي 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993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النقد الموجه لطريقة حل المشكلات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sz="1600" b="1" dirty="0">
                <a:solidFill>
                  <a:srgbClr val="000000"/>
                </a:solidFill>
                <a:cs typeface="PT Bold Heading"/>
              </a:rPr>
              <a:t>-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1 قد تسبب عند بعض الطلبة نوعا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من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الإحباط : عندما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يعجز الطلبة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في بعض الأحيان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عن التوصل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إلى الحل الصحيح ، فيصاب الطلبة بالإحباط نتيجة الفشل الذي أصابهم ،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والبعض الآخر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يدفعه هذا الفشل إلى مزيد من العمل للوصول إلى الحل الصحيح.</a:t>
            </a:r>
          </a:p>
          <a:p>
            <a:pPr marL="0" indent="0">
              <a:buNone/>
            </a:pPr>
            <a:r>
              <a:rPr lang="ar-IQ" sz="1600" b="1" dirty="0">
                <a:solidFill>
                  <a:srgbClr val="000000"/>
                </a:solidFill>
                <a:cs typeface="PT Bold Heading"/>
              </a:rPr>
              <a:t>-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2 يحتاج إلى وقت طويل ولاسيما أن المواد الدراسية تتميز بصفة الانفصال عن بعضها البعض.</a:t>
            </a:r>
          </a:p>
          <a:p>
            <a:pPr marL="0" indent="0">
              <a:buNone/>
            </a:pPr>
            <a:r>
              <a:rPr lang="ar-IQ" sz="1600" b="1" dirty="0">
                <a:solidFill>
                  <a:srgbClr val="000000"/>
                </a:solidFill>
                <a:cs typeface="PT Bold Heading"/>
              </a:rPr>
              <a:t>-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3 احتياج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أسلوب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حل المشكلات إلى كثير من الإمكانات وهذا لا يتوافر في مدارسنا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.</a:t>
            </a:r>
          </a:p>
          <a:p>
            <a:pPr marL="0" indent="0">
              <a:buNone/>
            </a:pP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-4 المشكلات الإدارية : وهو عدم إنجاز النشاطات في أثناء الحصص الصفية العادية والحاجة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إلى إعداد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المكان لدروس أخرى أو لمجموعات أخرى من الطلبة.</a:t>
            </a:r>
          </a:p>
          <a:p>
            <a:pPr marL="0" indent="0">
              <a:buNone/>
            </a:pP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-5 يحتاج إلى الانتباه الشديد والبقاء في حالة حذر دائم ،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وهذا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يتطلب أفراد ومجموعات صغيرة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بدلا من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الصف الكامل ، مما يلقي عليهم مسئولية أكبر في التحضير، والتخطيط ، وبذل الجهد</a:t>
            </a:r>
            <a:endParaRPr lang="ar-IQ" dirty="0" smtClean="0">
              <a:solidFill>
                <a:srgbClr val="0D0D0D"/>
              </a:solidFill>
              <a:latin typeface="Sakkal Majalla"/>
              <a:cs typeface="Sakkal Majalla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9869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ماهي مميزات الطريقة حل المشكلات؟</a:t>
            </a:r>
          </a:p>
          <a:p>
            <a:r>
              <a:rPr lang="ar-IQ" dirty="0" smtClean="0"/>
              <a:t>س/ ما هو النقد الذي وجه لطريقة حل المشكلات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954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ماذا نقصد بالطريقة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</a:p>
          <a:p>
            <a:r>
              <a:rPr lang="ar-IQ" dirty="0" smtClean="0"/>
              <a:t>س/ وضح خطوات الخمسة التي وضعها </a:t>
            </a:r>
            <a:r>
              <a:rPr lang="ar-IQ" dirty="0" err="1" smtClean="0"/>
              <a:t>هربارت</a:t>
            </a:r>
            <a:r>
              <a:rPr lang="ar-IQ" dirty="0" smtClean="0"/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562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200" b="1" dirty="0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  <a:t>خطوات التدريس بالطريقة </a:t>
            </a:r>
            <a:r>
              <a:rPr lang="ar-IQ" sz="3200" b="1" dirty="0" err="1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  <a:t>الهيربارتية</a:t>
            </a:r>
            <a:r>
              <a:rPr lang="ar-IQ" sz="3200" b="1" dirty="0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  <a:t> :</a:t>
            </a:r>
            <a:br>
              <a:rPr lang="ar-IQ" sz="3200" b="1" dirty="0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20000"/>
          </a:bodyPr>
          <a:lstStyle/>
          <a:p>
            <a:r>
              <a:rPr lang="ar-IQ" sz="2400" b="1" dirty="0" smtClean="0">
                <a:solidFill>
                  <a:srgbClr val="0D0D0D"/>
                </a:solidFill>
                <a:latin typeface="Sakkal Majalla,Bold"/>
              </a:rPr>
              <a:t>اولا </a:t>
            </a:r>
            <a:r>
              <a:rPr lang="ar-IQ" sz="2400" b="1" dirty="0">
                <a:solidFill>
                  <a:srgbClr val="0D0D0D"/>
                </a:solidFill>
                <a:latin typeface="Sakkal Majalla,Bold"/>
              </a:rPr>
              <a:t>: المقدمة او التحضير :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ومعناها التهيئة لش </a:t>
            </a:r>
            <a:r>
              <a:rPr lang="ar-IQ" sz="2400" b="1" dirty="0" err="1">
                <a:solidFill>
                  <a:srgbClr val="0D0D0D"/>
                </a:solidFill>
                <a:latin typeface="Sakkal Majalla"/>
                <a:cs typeface="Sakkal Majalla"/>
              </a:rPr>
              <a:t>يء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 جديد ، وتكون المقدمة بطرق كثيرة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وللمدرس مطلق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الحرية في اختيار انسبها ، فقد تكون بتذكير الطلبة بالد رس السابق ، او بستارة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معلوماتهم العامة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المرتبطة بموضوع الدرس الجديد وذلك عن طريق القاء بضعة اسئلة قبل البدء في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الدرس الجديد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، وذلك عن طريق القاء بضعة اسئلة قبل البدء في الدرس ، فالغرض من هذه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المرحلة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من الدرس اذن هو اعداد عقول الاطفال للمعلومات الجديدة وذلك عن طريق مناقشتهم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في المعلومات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القديمة التي لها علاقة بموضوع الدرس وجعلها وسيلة لفهم الدرس الجديد .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وفائدة المقدمة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حصر اذهان الطلبة في الموضوع الجديد ، وربط المعلومات الجديدة بالقديمة . اذ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اننا حين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نفعل ذلك لا يصبح الموضوع الجديد غريبا كل الغرابة ، ولهذا يشتاق الاطفال الى معرفته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، ولا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يعتريهم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الملل والسأم</a:t>
            </a:r>
          </a:p>
          <a:p>
            <a:r>
              <a:rPr lang="ar-IQ" sz="2400" b="1" dirty="0"/>
              <a:t>ثانيا : العرض : </a:t>
            </a:r>
            <a:r>
              <a:rPr lang="ar-IQ" sz="2400" dirty="0"/>
              <a:t>هو نفس موضوع الدرس ولذا فأنه يشمل الجزء الاكبر من الزمن </a:t>
            </a:r>
            <a:r>
              <a:rPr lang="ar-IQ" sz="2400" dirty="0" smtClean="0"/>
              <a:t>المخصص للدرس </a:t>
            </a:r>
            <a:r>
              <a:rPr lang="ar-IQ" sz="2400" dirty="0"/>
              <a:t>. والغرض من هذه الخطوة هو القاء الحقائق الجديدة ، او القيام بتجارب توصل اليها</a:t>
            </a:r>
          </a:p>
          <a:p>
            <a:pPr marL="0" indent="0">
              <a:buNone/>
            </a:pPr>
            <a:r>
              <a:rPr lang="ar-IQ" sz="2400" dirty="0"/>
              <a:t>حتى يصل الطلبة الى استنباط القواعد العامة والحكم الصحيح ، وتختلف طريقة العرض</a:t>
            </a:r>
          </a:p>
          <a:p>
            <a:pPr marL="0" indent="0">
              <a:buNone/>
            </a:pPr>
            <a:r>
              <a:rPr lang="ar-IQ" sz="2400" dirty="0"/>
              <a:t>باختلاف الدروس والمادة ومدارك الطلبة ، ففي الدروس التي يقصد منها كسب المهارة والتدريب</a:t>
            </a:r>
          </a:p>
          <a:p>
            <a:pPr marL="0" indent="0">
              <a:buNone/>
            </a:pPr>
            <a:r>
              <a:rPr lang="ar-IQ" sz="2400" dirty="0"/>
              <a:t>(</a:t>
            </a:r>
            <a:r>
              <a:rPr lang="ar-IQ" sz="2400" dirty="0" smtClean="0"/>
              <a:t>كدروس </a:t>
            </a:r>
            <a:r>
              <a:rPr lang="ar-IQ" sz="2400" dirty="0"/>
              <a:t>الاشغال ، الرسم والتربية البدنية </a:t>
            </a:r>
            <a:r>
              <a:rPr lang="ar-IQ" sz="2400" dirty="0" smtClean="0"/>
              <a:t>)، </a:t>
            </a:r>
            <a:r>
              <a:rPr lang="ar-IQ" sz="2400" dirty="0"/>
              <a:t>يمكن اغفال هذه الخطوة وخاصة اذا كان </a:t>
            </a:r>
            <a:r>
              <a:rPr lang="ar-IQ" sz="2400" dirty="0" smtClean="0"/>
              <a:t>الدرس كله </a:t>
            </a:r>
            <a:r>
              <a:rPr lang="ar-IQ" sz="2400" dirty="0"/>
              <a:t>في تطبيق نظرية او قاعدة خاصة اعطيت مقدمتها في درس سابق . وفي بعض دروس </a:t>
            </a:r>
            <a:r>
              <a:rPr lang="ar-IQ" sz="2400" dirty="0" smtClean="0"/>
              <a:t>التاريخ مكننا </a:t>
            </a:r>
            <a:r>
              <a:rPr lang="ar-IQ" sz="2400" dirty="0"/>
              <a:t>ان نعتمد في العرض على الطريقة الاستنباطية ، وكذلك في دروس الجغرافية </a:t>
            </a:r>
            <a:r>
              <a:rPr lang="ar-IQ" sz="2400" dirty="0" smtClean="0"/>
              <a:t>يمكن استخدام </a:t>
            </a:r>
            <a:r>
              <a:rPr lang="ar-IQ" sz="2400" dirty="0"/>
              <a:t>هذه الطريقة الى حد البعيد ،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48260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sz="2900" b="1" dirty="0">
                <a:solidFill>
                  <a:srgbClr val="0D0D0D"/>
                </a:solidFill>
                <a:latin typeface="Sakkal Majalla,Bold"/>
                <a:cs typeface="Arial"/>
              </a:rPr>
              <a:t>خطوات التدريس بالطريقة </a:t>
            </a:r>
            <a:r>
              <a:rPr lang="ar-IQ" sz="2900" b="1" dirty="0" err="1">
                <a:solidFill>
                  <a:srgbClr val="0D0D0D"/>
                </a:solidFill>
                <a:latin typeface="Sakkal Majalla,Bold"/>
                <a:cs typeface="Arial"/>
              </a:rPr>
              <a:t>الهيربارتية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r>
              <a:rPr lang="ar-IQ" sz="2000" b="1" dirty="0">
                <a:latin typeface="Andalus" panose="02020603050405020304" pitchFamily="18" charset="-78"/>
                <a:cs typeface="+mj-cs"/>
              </a:rPr>
              <a:t>ثالثا : الربط :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هذه المرحلة يجب ان نربط المعلومات الجديدة ، ونوازن بينها وبين ما يشبهها</a:t>
            </a:r>
          </a:p>
          <a:p>
            <a:pPr marL="0" indent="0">
              <a:buNone/>
            </a:pPr>
            <a:r>
              <a:rPr lang="ar-IQ" sz="2000" dirty="0">
                <a:latin typeface="Andalus" panose="02020603050405020304" pitchFamily="18" charset="-78"/>
                <a:cs typeface="+mj-cs"/>
              </a:rPr>
              <a:t>مما سبق ، والغرض من هذه الخطوة هو البحث عن الصلة بين الجزئيات وموازنة بعضها ببعض</a:t>
            </a:r>
          </a:p>
          <a:p>
            <a:pPr marL="0" indent="0">
              <a:buNone/>
            </a:pP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وهذا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ليس مقصورا على الحقائق الجديدة بل على القديم والجديد في وقت واحد كموازنة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بين محمد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علي ونابليون .</a:t>
            </a:r>
          </a:p>
          <a:p>
            <a:r>
              <a:rPr lang="ar-IQ" sz="2000" b="1" dirty="0">
                <a:latin typeface="Andalus" panose="02020603050405020304" pitchFamily="18" charset="-78"/>
                <a:cs typeface="+mj-cs"/>
              </a:rPr>
              <a:t>رابعا : الاستنباط او التعميم :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هذه الخطوة نصل الى القوانين العامة اي الى القضايا الكلية</a:t>
            </a:r>
          </a:p>
          <a:p>
            <a:pPr marL="0" indent="0">
              <a:buNone/>
            </a:pPr>
            <a:r>
              <a:rPr lang="ar-IQ" sz="2000" dirty="0">
                <a:latin typeface="Andalus" panose="02020603050405020304" pitchFamily="18" charset="-78"/>
                <a:cs typeface="+mj-cs"/>
              </a:rPr>
              <a:t>والى التعاريف والقواعد المتبلورة ، واذا انت سرت في الخطوات السابقة بطريق طبيعي ، فلابد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ان تصل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الى هذه الخطوة بسهولة ، فهي لا تكلفك عناء، ويشترط في الاستنباط ان يقوم به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الاطفال نفسهم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، ولا يشرع فيه المدرس الا اذا فهم الطلبة الجزئيات فهما تاما .</a:t>
            </a:r>
          </a:p>
          <a:p>
            <a:r>
              <a:rPr lang="ar-IQ" sz="2000" b="1" dirty="0">
                <a:latin typeface="Andalus" panose="02020603050405020304" pitchFamily="18" charset="-78"/>
                <a:cs typeface="+mj-cs"/>
              </a:rPr>
              <a:t>خامسا : التطبيق :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وفي هذه المرحلة يستخدم المدرس ما وصل اليه من القواعد والقوانين ويسير</a:t>
            </a:r>
          </a:p>
          <a:p>
            <a:pPr marL="0" indent="0">
              <a:buNone/>
            </a:pPr>
            <a:r>
              <a:rPr lang="ar-IQ" sz="2000" dirty="0">
                <a:latin typeface="Andalus" panose="02020603050405020304" pitchFamily="18" charset="-78"/>
                <a:cs typeface="+mj-cs"/>
              </a:rPr>
              <a:t>سيرا تنازليا ، والغرض منها تأكد المدرس الى اي حد فهم الاطفال الدرس من جهة ،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وتثبيت المعلومات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اذهانهم من جهة اخرى ، </a:t>
            </a:r>
            <a:r>
              <a:rPr lang="ar-IQ" sz="2000" b="1" dirty="0">
                <a:solidFill>
                  <a:srgbClr val="FF0000"/>
                </a:solidFill>
                <a:latin typeface="Andalus" panose="02020603050405020304" pitchFamily="18" charset="-78"/>
                <a:cs typeface="+mj-cs"/>
              </a:rPr>
              <a:t>والتطبيق على نوعين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الاسئلة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العادية المعروفة والتي تشبه الامتحانات التقليدية وتكون بمثابة استرجاع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للنقط  المختلفة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هذه المادة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نوع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يستحسن ان يأخذ شكل الاسئلة الحديثة ، اما اشكال هذه الاسئلة فعديدة : منها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اسئلة التكملة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، واسئلة التصحيح وغيرها .</a:t>
            </a:r>
            <a:endParaRPr lang="ar-IQ" sz="2000" dirty="0">
              <a:latin typeface="Andalus" panose="020206030504050203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482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ماهي خطوات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</a:p>
          <a:p>
            <a:r>
              <a:rPr lang="ar-IQ" dirty="0" smtClean="0"/>
              <a:t>س/التطبيق وفق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 يكون على نوعين ماهيه؟</a:t>
            </a:r>
          </a:p>
          <a:p>
            <a:r>
              <a:rPr lang="ar-IQ" dirty="0" smtClean="0"/>
              <a:t>س/ ماذا نقصد بالربط؟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456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>ايجابيات </a:t>
            </a: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الطريقة </a:t>
            </a:r>
            <a:r>
              <a:rPr lang="ar-IQ" sz="3000" b="1" dirty="0" err="1">
                <a:solidFill>
                  <a:prstClr val="black"/>
                </a:solidFill>
                <a:ea typeface="+mn-ea"/>
                <a:cs typeface="Arial"/>
              </a:rPr>
              <a:t>الهيربارتية</a:t>
            </a: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 :</a:t>
            </a:r>
            <a:b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تهتم </a:t>
            </a:r>
            <a:r>
              <a:rPr lang="ar-IQ" dirty="0"/>
              <a:t>الطريقة بالتنظيم والتسلسل منطقي في عرض المادة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تركز على عنصر التشويق قبل عرض المادة وهو معمول به حاليا كمقدمة للدرس وما تتضمنه </a:t>
            </a:r>
            <a:r>
              <a:rPr lang="ar-IQ" dirty="0" smtClean="0"/>
              <a:t>من عنصر </a:t>
            </a:r>
            <a:r>
              <a:rPr lang="ar-IQ" dirty="0"/>
              <a:t>التشويق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عملت </a:t>
            </a:r>
            <a:r>
              <a:rPr lang="ar-IQ" dirty="0"/>
              <a:t>هذه الطريقة على الربط بين الموضوعات ، وذلك بربط اجزاء المادة بعضها ببعض </a:t>
            </a:r>
            <a:r>
              <a:rPr lang="ar-IQ" dirty="0" smtClean="0"/>
              <a:t>في التعليم </a:t>
            </a:r>
            <a:r>
              <a:rPr lang="ar-IQ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تثير </a:t>
            </a:r>
            <a:r>
              <a:rPr lang="ar-IQ" dirty="0"/>
              <a:t>في الطلبة البحث والتفكير والاعتماد على النفس في الوصول الى القواعد والاحكام العامة 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تعمل </a:t>
            </a:r>
            <a:r>
              <a:rPr lang="ar-IQ" dirty="0"/>
              <a:t>على تنظيم الحقائق الجديدة وربطها بخبرات الطلبة السابقة 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تجعل التعليم محببا الى الطلبة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292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س/ماهي ايجابيات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4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27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27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2700" b="1" dirty="0" smtClean="0">
                <a:solidFill>
                  <a:prstClr val="black"/>
                </a:solidFill>
                <a:ea typeface="+mn-ea"/>
                <a:cs typeface="Arial"/>
              </a:rPr>
              <a:t>سلبيات </a:t>
            </a:r>
            <a:r>
              <a:rPr lang="ar-IQ" sz="2700" b="1" dirty="0">
                <a:solidFill>
                  <a:prstClr val="black"/>
                </a:solidFill>
                <a:ea typeface="+mn-ea"/>
                <a:cs typeface="Arial"/>
              </a:rPr>
              <a:t>الطريقة </a:t>
            </a:r>
            <a:r>
              <a:rPr lang="ar-IQ" sz="2700" b="1" dirty="0" err="1">
                <a:solidFill>
                  <a:prstClr val="black"/>
                </a:solidFill>
                <a:ea typeface="+mn-ea"/>
                <a:cs typeface="Arial"/>
              </a:rPr>
              <a:t>الهيربارتية</a:t>
            </a:r>
            <a:r>
              <a:rPr lang="ar-IQ" sz="2700" b="1" dirty="0">
                <a:solidFill>
                  <a:prstClr val="black"/>
                </a:solidFill>
                <a:ea typeface="+mn-ea"/>
                <a:cs typeface="Arial"/>
              </a:rPr>
              <a:t> :</a:t>
            </a:r>
            <a:br>
              <a:rPr lang="ar-IQ" sz="2700" b="1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لا تمثل الطلبة الذي ينبغي ان يكون محور العملية التعليمية التعلمية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يكون </a:t>
            </a:r>
            <a:r>
              <a:rPr lang="ar-IQ" dirty="0"/>
              <a:t>النشاط في هذه الطريقة معظمه للمدرس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لم </a:t>
            </a:r>
            <a:r>
              <a:rPr lang="ar-IQ" dirty="0"/>
              <a:t>تبن الطريقة على اساس من التجريب العلمي 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لا تصلح الطريقة بخطواتها المحددة بطابع الجمود في التفكير ، وتحد من حريتهم في </a:t>
            </a:r>
            <a:r>
              <a:rPr lang="ar-IQ" dirty="0" smtClean="0"/>
              <a:t>الابداع والابتكار </a:t>
            </a:r>
            <a:r>
              <a:rPr lang="ar-IQ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تتعارض مع مبادئ علم النفس بإهمالها الدوافع الداخلية للفرد واستعداده للنواحي الوجدانية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تهتم بدراسة المادة وتقديم الافكار الجديدة ، وتعتبرها غاية في حد ذاتها وتهمل الحياة ومشكلاتها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8475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1498</Words>
  <Application>Microsoft Office PowerPoint</Application>
  <PresentationFormat>عرض على الشاشة (3:4)‏</PresentationFormat>
  <Paragraphs>98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انقلاب</vt:lpstr>
      <vt:lpstr>     الجامعة المستنصرية-كلية التربية قسم جغرافية محاضرة طرائق تدريس  المرحلة الثالثة-مسائي</vt:lpstr>
      <vt:lpstr>الطريقة الهيربارتية</vt:lpstr>
      <vt:lpstr>اسئلة</vt:lpstr>
      <vt:lpstr>خطوات التدريس بالطريقة الهيربارتية : </vt:lpstr>
      <vt:lpstr>خطوات التدريس بالطريقة الهيربارتية</vt:lpstr>
      <vt:lpstr>اسئلة</vt:lpstr>
      <vt:lpstr> ايجابيات الطريقة الهيربارتية : </vt:lpstr>
      <vt:lpstr>اسئلة</vt:lpstr>
      <vt:lpstr> سلبيات الطريقة الهيربارتية : </vt:lpstr>
      <vt:lpstr>اسئلة</vt:lpstr>
      <vt:lpstr>5. طريقة حل المشكلات</vt:lpstr>
      <vt:lpstr>اسئلة</vt:lpstr>
      <vt:lpstr> أنواع المشكلات : </vt:lpstr>
      <vt:lpstr>اسئلة</vt:lpstr>
      <vt:lpstr>طرائق حل المشكلات : </vt:lpstr>
      <vt:lpstr>  خطوات حل المشكلة : </vt:lpstr>
      <vt:lpstr>س/ ماهو نوع المشكلة</vt:lpstr>
      <vt:lpstr>اسئلة</vt:lpstr>
      <vt:lpstr>عرض تقديمي في PowerPoint</vt:lpstr>
      <vt:lpstr> ميزات طريقة حل المشكلات : </vt:lpstr>
      <vt:lpstr>النقد الموجه لطريقة حل المشكلات :</vt:lpstr>
      <vt:lpstr>اسئلة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6</cp:revision>
  <dcterms:created xsi:type="dcterms:W3CDTF">2024-02-07T13:03:59Z</dcterms:created>
  <dcterms:modified xsi:type="dcterms:W3CDTF">2024-02-07T13:50:14Z</dcterms:modified>
</cp:coreProperties>
</file>