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03E784-3AD2-422F-9BEB-E9EBB2612930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69D1A438-23CB-4EDE-BF12-65DB9A846C20}">
      <dgm:prSet phldrT="[نص]" custT="1"/>
      <dgm:spPr/>
      <dgm:t>
        <a:bodyPr/>
        <a:lstStyle/>
        <a:p>
          <a:pPr rtl="1"/>
          <a:r>
            <a:rPr lang="ar-IQ" sz="2400" b="1" dirty="0" smtClean="0"/>
            <a:t>التقويم</a:t>
          </a:r>
          <a:endParaRPr lang="ar-IQ" sz="2400" b="1" dirty="0"/>
        </a:p>
      </dgm:t>
    </dgm:pt>
    <dgm:pt modelId="{8C12A612-9526-45D1-87EA-5E925EDC94A9}" type="parTrans" cxnId="{E2C65044-6309-462B-9391-B09A47AAED26}">
      <dgm:prSet/>
      <dgm:spPr/>
    </dgm:pt>
    <dgm:pt modelId="{3CA96518-7DD5-48FC-B19B-660323F66D9F}" type="sibTrans" cxnId="{E2C65044-6309-462B-9391-B09A47AAED26}">
      <dgm:prSet/>
      <dgm:spPr/>
    </dgm:pt>
    <dgm:pt modelId="{EB98A9C0-C908-4101-97BE-329B4F3F6BC6}">
      <dgm:prSet phldrT="[نص]" custT="1"/>
      <dgm:spPr/>
      <dgm:t>
        <a:bodyPr/>
        <a:lstStyle/>
        <a:p>
          <a:pPr rtl="1"/>
          <a:r>
            <a:rPr lang="ar-IQ" sz="2400" b="1" dirty="0" smtClean="0"/>
            <a:t>العرض</a:t>
          </a:r>
          <a:endParaRPr lang="ar-IQ" sz="2400" b="1" dirty="0"/>
        </a:p>
      </dgm:t>
    </dgm:pt>
    <dgm:pt modelId="{1AF64B0C-4761-4361-A261-062F9229E4E1}" type="parTrans" cxnId="{8AD2ECEE-B7A7-412D-BBB0-EAE9344787E1}">
      <dgm:prSet/>
      <dgm:spPr/>
    </dgm:pt>
    <dgm:pt modelId="{C6F44057-36D1-4633-A043-E7F5108319E7}" type="sibTrans" cxnId="{8AD2ECEE-B7A7-412D-BBB0-EAE9344787E1}">
      <dgm:prSet/>
      <dgm:spPr/>
    </dgm:pt>
    <dgm:pt modelId="{30EE6AD2-DD2D-418D-87F6-3E5BE7C87BA6}">
      <dgm:prSet phldrT="[نص]" custT="1"/>
      <dgm:spPr/>
      <dgm:t>
        <a:bodyPr/>
        <a:lstStyle/>
        <a:p>
          <a:pPr rtl="1"/>
          <a:r>
            <a:rPr lang="ar-IQ" sz="2400" b="1" dirty="0" smtClean="0"/>
            <a:t>المقدمة</a:t>
          </a:r>
          <a:endParaRPr lang="ar-IQ" sz="2400" b="1" dirty="0"/>
        </a:p>
      </dgm:t>
    </dgm:pt>
    <dgm:pt modelId="{BC24F4EE-AC60-4988-A6BB-4C277BA0AF5B}" type="parTrans" cxnId="{0B3A76DD-14DF-4ECA-922B-D09659599291}">
      <dgm:prSet/>
      <dgm:spPr/>
    </dgm:pt>
    <dgm:pt modelId="{F3570FE4-9DC7-4F45-B571-BE35483EEC2B}" type="sibTrans" cxnId="{0B3A76DD-14DF-4ECA-922B-D09659599291}">
      <dgm:prSet/>
      <dgm:spPr/>
    </dgm:pt>
    <dgm:pt modelId="{5F763317-D275-46BF-9420-AA2C3C2F21E6}">
      <dgm:prSet phldrT="[نص]" custT="1"/>
      <dgm:spPr/>
      <dgm:t>
        <a:bodyPr/>
        <a:lstStyle/>
        <a:p>
          <a:pPr rtl="1"/>
          <a:r>
            <a:rPr lang="ar-IQ" sz="2400" b="1" dirty="0" smtClean="0"/>
            <a:t>الربط</a:t>
          </a:r>
          <a:endParaRPr lang="ar-IQ" sz="2400" b="1" dirty="0"/>
        </a:p>
      </dgm:t>
    </dgm:pt>
    <dgm:pt modelId="{F3E0093B-3ED4-4647-8BA2-1D9405410DD6}" type="parTrans" cxnId="{0E824E4E-E796-41D4-BA37-AA71CF45CAB8}">
      <dgm:prSet/>
      <dgm:spPr/>
    </dgm:pt>
    <dgm:pt modelId="{7109B9BA-BB67-4444-81A0-A086B46E82EC}" type="sibTrans" cxnId="{0E824E4E-E796-41D4-BA37-AA71CF45CAB8}">
      <dgm:prSet/>
      <dgm:spPr/>
    </dgm:pt>
    <dgm:pt modelId="{E6D297B3-4FBB-402A-915D-8FFA620EBD92}">
      <dgm:prSet phldrT="[نص]" custT="1"/>
      <dgm:spPr/>
      <dgm:t>
        <a:bodyPr/>
        <a:lstStyle/>
        <a:p>
          <a:pPr rtl="1"/>
          <a:r>
            <a:rPr lang="ar-IQ" sz="2400" b="1" dirty="0" smtClean="0"/>
            <a:t>الخلاصة</a:t>
          </a:r>
          <a:endParaRPr lang="ar-IQ" sz="2400" b="1" dirty="0"/>
        </a:p>
      </dgm:t>
    </dgm:pt>
    <dgm:pt modelId="{5A729518-A18B-42C9-BA3F-293A663144E0}" type="parTrans" cxnId="{B841BB29-4F3C-43DC-8CC3-58C4069CAB54}">
      <dgm:prSet/>
      <dgm:spPr/>
    </dgm:pt>
    <dgm:pt modelId="{5AE0FBA8-1AC8-4343-B89F-E95099CF28CE}" type="sibTrans" cxnId="{B841BB29-4F3C-43DC-8CC3-58C4069CAB54}">
      <dgm:prSet/>
      <dgm:spPr/>
    </dgm:pt>
    <dgm:pt modelId="{7AA112A7-9361-4D2C-9123-7D7B89694BFD}">
      <dgm:prSet phldrT="[نص]" custT="1"/>
      <dgm:spPr/>
      <dgm:t>
        <a:bodyPr/>
        <a:lstStyle/>
        <a:p>
          <a:pPr rtl="1"/>
          <a:r>
            <a:rPr lang="ar-IQ" sz="2400" b="1" dirty="0" smtClean="0"/>
            <a:t>التطبيق</a:t>
          </a:r>
          <a:endParaRPr lang="ar-IQ" sz="2400" b="1" dirty="0"/>
        </a:p>
      </dgm:t>
    </dgm:pt>
    <dgm:pt modelId="{9C08886E-4E3B-40FA-A255-99EADDA1B7F6}" type="parTrans" cxnId="{71C9AE83-4AEC-4AC1-93D2-9CCC61A3B2E9}">
      <dgm:prSet/>
      <dgm:spPr/>
    </dgm:pt>
    <dgm:pt modelId="{4B0DB754-A1C1-4060-BEAE-118C518E53D3}" type="sibTrans" cxnId="{71C9AE83-4AEC-4AC1-93D2-9CCC61A3B2E9}">
      <dgm:prSet/>
      <dgm:spPr/>
    </dgm:pt>
    <dgm:pt modelId="{4A4A55DE-39B5-42CE-9A5F-53791D914F9E}">
      <dgm:prSet phldrT="[نص]" custT="1"/>
      <dgm:spPr/>
      <dgm:t>
        <a:bodyPr/>
        <a:lstStyle/>
        <a:p>
          <a:pPr rtl="1"/>
          <a:r>
            <a:rPr lang="ar-IQ" sz="2400" b="1" dirty="0" smtClean="0"/>
            <a:t>الاستنباط</a:t>
          </a:r>
          <a:endParaRPr lang="ar-IQ" sz="2400" b="1" dirty="0"/>
        </a:p>
      </dgm:t>
    </dgm:pt>
    <dgm:pt modelId="{ABEC9A44-754E-4E05-9C52-009816AB4E6D}" type="parTrans" cxnId="{71BCA330-CE53-4477-BBE3-0DF3CB17562E}">
      <dgm:prSet/>
      <dgm:spPr/>
    </dgm:pt>
    <dgm:pt modelId="{71DE4F53-732A-4372-B8AD-76DFE111E882}" type="sibTrans" cxnId="{71BCA330-CE53-4477-BBE3-0DF3CB17562E}">
      <dgm:prSet/>
      <dgm:spPr/>
    </dgm:pt>
    <dgm:pt modelId="{7FBEA584-5651-4439-BF6E-38009D853430}" type="pres">
      <dgm:prSet presAssocID="{DB03E784-3AD2-422F-9BEB-E9EBB2612930}" presName="CompostProcess" presStyleCnt="0">
        <dgm:presLayoutVars>
          <dgm:dir/>
          <dgm:resizeHandles val="exact"/>
        </dgm:presLayoutVars>
      </dgm:prSet>
      <dgm:spPr/>
    </dgm:pt>
    <dgm:pt modelId="{10FC2D79-E739-475D-ADC6-F2204A182014}" type="pres">
      <dgm:prSet presAssocID="{DB03E784-3AD2-422F-9BEB-E9EBB2612930}" presName="arrow" presStyleLbl="bgShp" presStyleIdx="0" presStyleCnt="1"/>
      <dgm:spPr/>
    </dgm:pt>
    <dgm:pt modelId="{BEDFF887-D070-430B-8C74-62292EC022EA}" type="pres">
      <dgm:prSet presAssocID="{DB03E784-3AD2-422F-9BEB-E9EBB2612930}" presName="linearProcess" presStyleCnt="0"/>
      <dgm:spPr/>
    </dgm:pt>
    <dgm:pt modelId="{CAF76550-48C9-459D-8CD7-19C923805598}" type="pres">
      <dgm:prSet presAssocID="{69D1A438-23CB-4EDE-BF12-65DB9A846C20}" presName="textNode" presStyleLbl="node1" presStyleIdx="0" presStyleCnt="7">
        <dgm:presLayoutVars>
          <dgm:bulletEnabled val="1"/>
        </dgm:presLayoutVars>
      </dgm:prSet>
      <dgm:spPr/>
    </dgm:pt>
    <dgm:pt modelId="{DC99783D-B631-4665-8090-73AF603344FA}" type="pres">
      <dgm:prSet presAssocID="{3CA96518-7DD5-48FC-B19B-660323F66D9F}" presName="sibTrans" presStyleCnt="0"/>
      <dgm:spPr/>
    </dgm:pt>
    <dgm:pt modelId="{F35707B0-4558-407D-A5D4-D64956F4D86B}" type="pres">
      <dgm:prSet presAssocID="{E6D297B3-4FBB-402A-915D-8FFA620EBD92}" presName="textNode" presStyleLbl="node1" presStyleIdx="1" presStyleCnt="7">
        <dgm:presLayoutVars>
          <dgm:bulletEnabled val="1"/>
        </dgm:presLayoutVars>
      </dgm:prSet>
      <dgm:spPr/>
    </dgm:pt>
    <dgm:pt modelId="{F9373F83-6654-47CF-AC4D-5CFFDD82000A}" type="pres">
      <dgm:prSet presAssocID="{5AE0FBA8-1AC8-4343-B89F-E95099CF28CE}" presName="sibTrans" presStyleCnt="0"/>
      <dgm:spPr/>
    </dgm:pt>
    <dgm:pt modelId="{16575DD9-191A-4472-98CE-4B2B88F565FD}" type="pres">
      <dgm:prSet presAssocID="{7AA112A7-9361-4D2C-9123-7D7B89694BFD}" presName="textNode" presStyleLbl="node1" presStyleIdx="2" presStyleCnt="7">
        <dgm:presLayoutVars>
          <dgm:bulletEnabled val="1"/>
        </dgm:presLayoutVars>
      </dgm:prSet>
      <dgm:spPr/>
    </dgm:pt>
    <dgm:pt modelId="{D7B62E54-3213-4253-9151-4C80DC359A87}" type="pres">
      <dgm:prSet presAssocID="{4B0DB754-A1C1-4060-BEAE-118C518E53D3}" presName="sibTrans" presStyleCnt="0"/>
      <dgm:spPr/>
    </dgm:pt>
    <dgm:pt modelId="{474251D7-ED15-491B-81BA-7F2A74BA7B78}" type="pres">
      <dgm:prSet presAssocID="{4A4A55DE-39B5-42CE-9A5F-53791D914F9E}" presName="textNode" presStyleLbl="node1" presStyleIdx="3" presStyleCnt="7">
        <dgm:presLayoutVars>
          <dgm:bulletEnabled val="1"/>
        </dgm:presLayoutVars>
      </dgm:prSet>
      <dgm:spPr/>
    </dgm:pt>
    <dgm:pt modelId="{A08FBF78-B583-429D-9DC1-D47291AD1706}" type="pres">
      <dgm:prSet presAssocID="{71DE4F53-732A-4372-B8AD-76DFE111E882}" presName="sibTrans" presStyleCnt="0"/>
      <dgm:spPr/>
    </dgm:pt>
    <dgm:pt modelId="{B80B2287-5999-45BB-832B-59AEFECBEA61}" type="pres">
      <dgm:prSet presAssocID="{5F763317-D275-46BF-9420-AA2C3C2F21E6}" presName="textNode" presStyleLbl="node1" presStyleIdx="4" presStyleCnt="7">
        <dgm:presLayoutVars>
          <dgm:bulletEnabled val="1"/>
        </dgm:presLayoutVars>
      </dgm:prSet>
      <dgm:spPr/>
    </dgm:pt>
    <dgm:pt modelId="{454B7ADC-A51C-4802-9BBB-77C6D333B6E4}" type="pres">
      <dgm:prSet presAssocID="{7109B9BA-BB67-4444-81A0-A086B46E82EC}" presName="sibTrans" presStyleCnt="0"/>
      <dgm:spPr/>
    </dgm:pt>
    <dgm:pt modelId="{BAD3883E-EDE9-4B19-B61F-B587F512768C}" type="pres">
      <dgm:prSet presAssocID="{EB98A9C0-C908-4101-97BE-329B4F3F6BC6}" presName="textNode" presStyleLbl="node1" presStyleIdx="5" presStyleCnt="7">
        <dgm:presLayoutVars>
          <dgm:bulletEnabled val="1"/>
        </dgm:presLayoutVars>
      </dgm:prSet>
      <dgm:spPr/>
    </dgm:pt>
    <dgm:pt modelId="{71264AA6-7ABD-4563-B651-E903EE1F11F8}" type="pres">
      <dgm:prSet presAssocID="{C6F44057-36D1-4633-A043-E7F5108319E7}" presName="sibTrans" presStyleCnt="0"/>
      <dgm:spPr/>
    </dgm:pt>
    <dgm:pt modelId="{250A02B9-42BA-4B6A-9293-168495F7EA2F}" type="pres">
      <dgm:prSet presAssocID="{30EE6AD2-DD2D-418D-87F6-3E5BE7C87BA6}" presName="textNode" presStyleLbl="node1" presStyleIdx="6" presStyleCnt="7">
        <dgm:presLayoutVars>
          <dgm:bulletEnabled val="1"/>
        </dgm:presLayoutVars>
      </dgm:prSet>
      <dgm:spPr/>
    </dgm:pt>
  </dgm:ptLst>
  <dgm:cxnLst>
    <dgm:cxn modelId="{8AD2ECEE-B7A7-412D-BBB0-EAE9344787E1}" srcId="{DB03E784-3AD2-422F-9BEB-E9EBB2612930}" destId="{EB98A9C0-C908-4101-97BE-329B4F3F6BC6}" srcOrd="5" destOrd="0" parTransId="{1AF64B0C-4761-4361-A261-062F9229E4E1}" sibTransId="{C6F44057-36D1-4633-A043-E7F5108319E7}"/>
    <dgm:cxn modelId="{04C9F6CD-C683-40C0-8DB6-17D8E10C1F76}" type="presOf" srcId="{30EE6AD2-DD2D-418D-87F6-3E5BE7C87BA6}" destId="{250A02B9-42BA-4B6A-9293-168495F7EA2F}" srcOrd="0" destOrd="0" presId="urn:microsoft.com/office/officeart/2005/8/layout/hProcess9"/>
    <dgm:cxn modelId="{71BCA330-CE53-4477-BBE3-0DF3CB17562E}" srcId="{DB03E784-3AD2-422F-9BEB-E9EBB2612930}" destId="{4A4A55DE-39B5-42CE-9A5F-53791D914F9E}" srcOrd="3" destOrd="0" parTransId="{ABEC9A44-754E-4E05-9C52-009816AB4E6D}" sibTransId="{71DE4F53-732A-4372-B8AD-76DFE111E882}"/>
    <dgm:cxn modelId="{0E824E4E-E796-41D4-BA37-AA71CF45CAB8}" srcId="{DB03E784-3AD2-422F-9BEB-E9EBB2612930}" destId="{5F763317-D275-46BF-9420-AA2C3C2F21E6}" srcOrd="4" destOrd="0" parTransId="{F3E0093B-3ED4-4647-8BA2-1D9405410DD6}" sibTransId="{7109B9BA-BB67-4444-81A0-A086B46E82EC}"/>
    <dgm:cxn modelId="{AB1B03F7-72DA-456A-9035-1C03885AD69B}" type="presOf" srcId="{5F763317-D275-46BF-9420-AA2C3C2F21E6}" destId="{B80B2287-5999-45BB-832B-59AEFECBEA61}" srcOrd="0" destOrd="0" presId="urn:microsoft.com/office/officeart/2005/8/layout/hProcess9"/>
    <dgm:cxn modelId="{690591F7-ED4E-403F-97F8-0A80BE7D0DDA}" type="presOf" srcId="{EB98A9C0-C908-4101-97BE-329B4F3F6BC6}" destId="{BAD3883E-EDE9-4B19-B61F-B587F512768C}" srcOrd="0" destOrd="0" presId="urn:microsoft.com/office/officeart/2005/8/layout/hProcess9"/>
    <dgm:cxn modelId="{0B3A76DD-14DF-4ECA-922B-D09659599291}" srcId="{DB03E784-3AD2-422F-9BEB-E9EBB2612930}" destId="{30EE6AD2-DD2D-418D-87F6-3E5BE7C87BA6}" srcOrd="6" destOrd="0" parTransId="{BC24F4EE-AC60-4988-A6BB-4C277BA0AF5B}" sibTransId="{F3570FE4-9DC7-4F45-B571-BE35483EEC2B}"/>
    <dgm:cxn modelId="{B841BB29-4F3C-43DC-8CC3-58C4069CAB54}" srcId="{DB03E784-3AD2-422F-9BEB-E9EBB2612930}" destId="{E6D297B3-4FBB-402A-915D-8FFA620EBD92}" srcOrd="1" destOrd="0" parTransId="{5A729518-A18B-42C9-BA3F-293A663144E0}" sibTransId="{5AE0FBA8-1AC8-4343-B89F-E95099CF28CE}"/>
    <dgm:cxn modelId="{CFB4054F-BFB1-440B-B03E-3984C3467F3F}" type="presOf" srcId="{4A4A55DE-39B5-42CE-9A5F-53791D914F9E}" destId="{474251D7-ED15-491B-81BA-7F2A74BA7B78}" srcOrd="0" destOrd="0" presId="urn:microsoft.com/office/officeart/2005/8/layout/hProcess9"/>
    <dgm:cxn modelId="{41822B75-F37E-4D49-BBE2-B9CB563E4C39}" type="presOf" srcId="{69D1A438-23CB-4EDE-BF12-65DB9A846C20}" destId="{CAF76550-48C9-459D-8CD7-19C923805598}" srcOrd="0" destOrd="0" presId="urn:microsoft.com/office/officeart/2005/8/layout/hProcess9"/>
    <dgm:cxn modelId="{45D645B2-3498-420E-BBFE-A2EF727C86CD}" type="presOf" srcId="{7AA112A7-9361-4D2C-9123-7D7B89694BFD}" destId="{16575DD9-191A-4472-98CE-4B2B88F565FD}" srcOrd="0" destOrd="0" presId="urn:microsoft.com/office/officeart/2005/8/layout/hProcess9"/>
    <dgm:cxn modelId="{59D887F6-B934-427C-9F52-74D30ECCCECB}" type="presOf" srcId="{DB03E784-3AD2-422F-9BEB-E9EBB2612930}" destId="{7FBEA584-5651-4439-BF6E-38009D853430}" srcOrd="0" destOrd="0" presId="urn:microsoft.com/office/officeart/2005/8/layout/hProcess9"/>
    <dgm:cxn modelId="{E2C65044-6309-462B-9391-B09A47AAED26}" srcId="{DB03E784-3AD2-422F-9BEB-E9EBB2612930}" destId="{69D1A438-23CB-4EDE-BF12-65DB9A846C20}" srcOrd="0" destOrd="0" parTransId="{8C12A612-9526-45D1-87EA-5E925EDC94A9}" sibTransId="{3CA96518-7DD5-48FC-B19B-660323F66D9F}"/>
    <dgm:cxn modelId="{9306F53C-BC92-4E45-A201-DFDD253E814F}" type="presOf" srcId="{E6D297B3-4FBB-402A-915D-8FFA620EBD92}" destId="{F35707B0-4558-407D-A5D4-D64956F4D86B}" srcOrd="0" destOrd="0" presId="urn:microsoft.com/office/officeart/2005/8/layout/hProcess9"/>
    <dgm:cxn modelId="{71C9AE83-4AEC-4AC1-93D2-9CCC61A3B2E9}" srcId="{DB03E784-3AD2-422F-9BEB-E9EBB2612930}" destId="{7AA112A7-9361-4D2C-9123-7D7B89694BFD}" srcOrd="2" destOrd="0" parTransId="{9C08886E-4E3B-40FA-A255-99EADDA1B7F6}" sibTransId="{4B0DB754-A1C1-4060-BEAE-118C518E53D3}"/>
    <dgm:cxn modelId="{5506A1D7-10AB-43E5-86D4-91980399CAC1}" type="presParOf" srcId="{7FBEA584-5651-4439-BF6E-38009D853430}" destId="{10FC2D79-E739-475D-ADC6-F2204A182014}" srcOrd="0" destOrd="0" presId="urn:microsoft.com/office/officeart/2005/8/layout/hProcess9"/>
    <dgm:cxn modelId="{C8012C4D-D420-4B83-AC9D-B8F8F5B946A7}" type="presParOf" srcId="{7FBEA584-5651-4439-BF6E-38009D853430}" destId="{BEDFF887-D070-430B-8C74-62292EC022EA}" srcOrd="1" destOrd="0" presId="urn:microsoft.com/office/officeart/2005/8/layout/hProcess9"/>
    <dgm:cxn modelId="{4D092709-BD8C-4952-A492-8D9BE96C4892}" type="presParOf" srcId="{BEDFF887-D070-430B-8C74-62292EC022EA}" destId="{CAF76550-48C9-459D-8CD7-19C923805598}" srcOrd="0" destOrd="0" presId="urn:microsoft.com/office/officeart/2005/8/layout/hProcess9"/>
    <dgm:cxn modelId="{D53844D0-A4F9-419D-9504-D6FFDE52B7AE}" type="presParOf" srcId="{BEDFF887-D070-430B-8C74-62292EC022EA}" destId="{DC99783D-B631-4665-8090-73AF603344FA}" srcOrd="1" destOrd="0" presId="urn:microsoft.com/office/officeart/2005/8/layout/hProcess9"/>
    <dgm:cxn modelId="{E2812F76-FBD2-4194-A6E3-F15AFEF986F2}" type="presParOf" srcId="{BEDFF887-D070-430B-8C74-62292EC022EA}" destId="{F35707B0-4558-407D-A5D4-D64956F4D86B}" srcOrd="2" destOrd="0" presId="urn:microsoft.com/office/officeart/2005/8/layout/hProcess9"/>
    <dgm:cxn modelId="{EA6ABC18-D18A-4139-8DD2-4DD5D4811FE9}" type="presParOf" srcId="{BEDFF887-D070-430B-8C74-62292EC022EA}" destId="{F9373F83-6654-47CF-AC4D-5CFFDD82000A}" srcOrd="3" destOrd="0" presId="urn:microsoft.com/office/officeart/2005/8/layout/hProcess9"/>
    <dgm:cxn modelId="{60C1F628-838B-4B3A-AA81-E98BCDEB9220}" type="presParOf" srcId="{BEDFF887-D070-430B-8C74-62292EC022EA}" destId="{16575DD9-191A-4472-98CE-4B2B88F565FD}" srcOrd="4" destOrd="0" presId="urn:microsoft.com/office/officeart/2005/8/layout/hProcess9"/>
    <dgm:cxn modelId="{7A2558D9-2F56-475F-BCFF-022FC875555F}" type="presParOf" srcId="{BEDFF887-D070-430B-8C74-62292EC022EA}" destId="{D7B62E54-3213-4253-9151-4C80DC359A87}" srcOrd="5" destOrd="0" presId="urn:microsoft.com/office/officeart/2005/8/layout/hProcess9"/>
    <dgm:cxn modelId="{11AB8E64-127B-463F-A972-2A5FB70C59DC}" type="presParOf" srcId="{BEDFF887-D070-430B-8C74-62292EC022EA}" destId="{474251D7-ED15-491B-81BA-7F2A74BA7B78}" srcOrd="6" destOrd="0" presId="urn:microsoft.com/office/officeart/2005/8/layout/hProcess9"/>
    <dgm:cxn modelId="{91586059-66FA-451E-BCBC-58FE1DC4F25D}" type="presParOf" srcId="{BEDFF887-D070-430B-8C74-62292EC022EA}" destId="{A08FBF78-B583-429D-9DC1-D47291AD1706}" srcOrd="7" destOrd="0" presId="urn:microsoft.com/office/officeart/2005/8/layout/hProcess9"/>
    <dgm:cxn modelId="{700F2F04-2D36-4702-B5D8-1889F776FC52}" type="presParOf" srcId="{BEDFF887-D070-430B-8C74-62292EC022EA}" destId="{B80B2287-5999-45BB-832B-59AEFECBEA61}" srcOrd="8" destOrd="0" presId="urn:microsoft.com/office/officeart/2005/8/layout/hProcess9"/>
    <dgm:cxn modelId="{4CDB0000-D454-4032-B5A6-1015E964C5C3}" type="presParOf" srcId="{BEDFF887-D070-430B-8C74-62292EC022EA}" destId="{454B7ADC-A51C-4802-9BBB-77C6D333B6E4}" srcOrd="9" destOrd="0" presId="urn:microsoft.com/office/officeart/2005/8/layout/hProcess9"/>
    <dgm:cxn modelId="{10BDB3EE-6A06-40B7-9D60-9D556791D20A}" type="presParOf" srcId="{BEDFF887-D070-430B-8C74-62292EC022EA}" destId="{BAD3883E-EDE9-4B19-B61F-B587F512768C}" srcOrd="10" destOrd="0" presId="urn:microsoft.com/office/officeart/2005/8/layout/hProcess9"/>
    <dgm:cxn modelId="{2C1E2010-714B-4CEA-ADCB-FCE7D1C739BA}" type="presParOf" srcId="{BEDFF887-D070-430B-8C74-62292EC022EA}" destId="{71264AA6-7ABD-4563-B651-E903EE1F11F8}" srcOrd="11" destOrd="0" presId="urn:microsoft.com/office/officeart/2005/8/layout/hProcess9"/>
    <dgm:cxn modelId="{51719D8C-9FC2-4C18-B441-7E780D7382B6}" type="presParOf" srcId="{BEDFF887-D070-430B-8C74-62292EC022EA}" destId="{250A02B9-42BA-4B6A-9293-168495F7EA2F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FC2D79-E739-475D-ADC6-F2204A182014}">
      <dsp:nvSpPr>
        <dsp:cNvPr id="0" name=""/>
        <dsp:cNvSpPr/>
      </dsp:nvSpPr>
      <dsp:spPr>
        <a:xfrm>
          <a:off x="617219" y="0"/>
          <a:ext cx="6995160" cy="452596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F76550-48C9-459D-8CD7-19C923805598}">
      <dsp:nvSpPr>
        <dsp:cNvPr id="0" name=""/>
        <dsp:cNvSpPr/>
      </dsp:nvSpPr>
      <dsp:spPr>
        <a:xfrm>
          <a:off x="1607" y="1357788"/>
          <a:ext cx="1028298" cy="18103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التقويم</a:t>
          </a:r>
          <a:endParaRPr lang="ar-IQ" sz="2400" b="1" kern="1200" dirty="0"/>
        </a:p>
      </dsp:txBody>
      <dsp:txXfrm>
        <a:off x="51804" y="1407985"/>
        <a:ext cx="927904" cy="1709990"/>
      </dsp:txXfrm>
    </dsp:sp>
    <dsp:sp modelId="{F35707B0-4558-407D-A5D4-D64956F4D86B}">
      <dsp:nvSpPr>
        <dsp:cNvPr id="0" name=""/>
        <dsp:cNvSpPr/>
      </dsp:nvSpPr>
      <dsp:spPr>
        <a:xfrm>
          <a:off x="1201288" y="1357788"/>
          <a:ext cx="1028298" cy="181038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الخلاصة</a:t>
          </a:r>
          <a:endParaRPr lang="ar-IQ" sz="2400" b="1" kern="1200" dirty="0"/>
        </a:p>
      </dsp:txBody>
      <dsp:txXfrm>
        <a:off x="1251485" y="1407985"/>
        <a:ext cx="927904" cy="1709990"/>
      </dsp:txXfrm>
    </dsp:sp>
    <dsp:sp modelId="{16575DD9-191A-4472-98CE-4B2B88F565FD}">
      <dsp:nvSpPr>
        <dsp:cNvPr id="0" name=""/>
        <dsp:cNvSpPr/>
      </dsp:nvSpPr>
      <dsp:spPr>
        <a:xfrm>
          <a:off x="2400969" y="1357788"/>
          <a:ext cx="1028298" cy="181038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التطبيق</a:t>
          </a:r>
          <a:endParaRPr lang="ar-IQ" sz="2400" b="1" kern="1200" dirty="0"/>
        </a:p>
      </dsp:txBody>
      <dsp:txXfrm>
        <a:off x="2451166" y="1407985"/>
        <a:ext cx="927904" cy="1709990"/>
      </dsp:txXfrm>
    </dsp:sp>
    <dsp:sp modelId="{474251D7-ED15-491B-81BA-7F2A74BA7B78}">
      <dsp:nvSpPr>
        <dsp:cNvPr id="0" name=""/>
        <dsp:cNvSpPr/>
      </dsp:nvSpPr>
      <dsp:spPr>
        <a:xfrm>
          <a:off x="3600650" y="1357788"/>
          <a:ext cx="1028298" cy="18103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الاستنباط</a:t>
          </a:r>
          <a:endParaRPr lang="ar-IQ" sz="2400" b="1" kern="1200" dirty="0"/>
        </a:p>
      </dsp:txBody>
      <dsp:txXfrm>
        <a:off x="3650847" y="1407985"/>
        <a:ext cx="927904" cy="1709990"/>
      </dsp:txXfrm>
    </dsp:sp>
    <dsp:sp modelId="{B80B2287-5999-45BB-832B-59AEFECBEA61}">
      <dsp:nvSpPr>
        <dsp:cNvPr id="0" name=""/>
        <dsp:cNvSpPr/>
      </dsp:nvSpPr>
      <dsp:spPr>
        <a:xfrm>
          <a:off x="4800332" y="1357788"/>
          <a:ext cx="1028298" cy="181038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الربط</a:t>
          </a:r>
          <a:endParaRPr lang="ar-IQ" sz="2400" b="1" kern="1200" dirty="0"/>
        </a:p>
      </dsp:txBody>
      <dsp:txXfrm>
        <a:off x="4850529" y="1407985"/>
        <a:ext cx="927904" cy="1709990"/>
      </dsp:txXfrm>
    </dsp:sp>
    <dsp:sp modelId="{BAD3883E-EDE9-4B19-B61F-B587F512768C}">
      <dsp:nvSpPr>
        <dsp:cNvPr id="0" name=""/>
        <dsp:cNvSpPr/>
      </dsp:nvSpPr>
      <dsp:spPr>
        <a:xfrm>
          <a:off x="6000013" y="1357788"/>
          <a:ext cx="1028298" cy="18103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العرض</a:t>
          </a:r>
          <a:endParaRPr lang="ar-IQ" sz="2400" b="1" kern="1200" dirty="0"/>
        </a:p>
      </dsp:txBody>
      <dsp:txXfrm>
        <a:off x="6050210" y="1407985"/>
        <a:ext cx="927904" cy="1709990"/>
      </dsp:txXfrm>
    </dsp:sp>
    <dsp:sp modelId="{250A02B9-42BA-4B6A-9293-168495F7EA2F}">
      <dsp:nvSpPr>
        <dsp:cNvPr id="0" name=""/>
        <dsp:cNvSpPr/>
      </dsp:nvSpPr>
      <dsp:spPr>
        <a:xfrm>
          <a:off x="7199694" y="1357788"/>
          <a:ext cx="1028298" cy="181038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المقدمة</a:t>
          </a:r>
          <a:endParaRPr lang="ar-IQ" sz="2400" b="1" kern="1200" dirty="0"/>
        </a:p>
      </dsp:txBody>
      <dsp:txXfrm>
        <a:off x="7249891" y="1407985"/>
        <a:ext cx="927904" cy="1709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t>08/08/1445</a:t>
            </a:fld>
            <a:endParaRPr lang="ar-SA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08/08/1445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08/08/1445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08/08/1445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t>08/08/1445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08/08/1445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08/08/1445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08/08/1445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08/08/1445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t>08/08/1445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الأيقونة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t>08/08/1445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08/08/1445</a:t>
            </a:fld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3960439"/>
          </a:xfrm>
        </p:spPr>
        <p:txBody>
          <a:bodyPr>
            <a:noAutofit/>
          </a:bodyPr>
          <a:lstStyle/>
          <a:p>
            <a:pPr algn="ctr"/>
            <a:r>
              <a:rPr lang="ar-IQ" sz="4000" dirty="0"/>
              <a:t>الجامعة المستنصرية-كلية التربية</a:t>
            </a:r>
            <a:br>
              <a:rPr lang="ar-IQ" sz="4000" dirty="0"/>
            </a:br>
            <a:r>
              <a:rPr lang="ar-IQ" sz="4000" dirty="0"/>
              <a:t>قسم الجغرافية</a:t>
            </a:r>
            <a:r>
              <a:rPr lang="ar-IQ" sz="6000" dirty="0"/>
              <a:t/>
            </a:r>
            <a:br>
              <a:rPr lang="ar-IQ" sz="6000" dirty="0"/>
            </a:br>
            <a:r>
              <a:rPr lang="ar-IQ" sz="4800" dirty="0"/>
              <a:t>المرحلة </a:t>
            </a:r>
            <a:r>
              <a:rPr lang="ar-IQ" sz="4800" dirty="0" smtClean="0"/>
              <a:t>الثالثة-مسائي</a:t>
            </a:r>
            <a:r>
              <a:rPr lang="ar-IQ" sz="4800" dirty="0"/>
              <a:t/>
            </a:r>
            <a:br>
              <a:rPr lang="ar-IQ" sz="4800" dirty="0"/>
            </a:br>
            <a:r>
              <a:rPr lang="ar-IQ" sz="4800" dirty="0"/>
              <a:t>محاضرة عن أنواع طرائق التدريس</a:t>
            </a:r>
            <a:br>
              <a:rPr lang="ar-IQ" sz="4800" dirty="0"/>
            </a:br>
            <a:r>
              <a:rPr lang="ar-IQ" sz="4800" dirty="0"/>
              <a:t>(طريقة </a:t>
            </a:r>
            <a:r>
              <a:rPr lang="ar-IQ" sz="4800" dirty="0" smtClean="0"/>
              <a:t>الاستقرائية)</a:t>
            </a:r>
            <a:endParaRPr lang="ar-IQ" sz="4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>
            <a:normAutofit/>
          </a:bodyPr>
          <a:lstStyle/>
          <a:p>
            <a:pPr algn="ctr"/>
            <a:r>
              <a:rPr lang="ar-IQ" sz="6000" dirty="0" err="1" smtClean="0">
                <a:solidFill>
                  <a:srgbClr val="FF0000"/>
                </a:solidFill>
              </a:rPr>
              <a:t>م.د.رشا</a:t>
            </a:r>
            <a:r>
              <a:rPr lang="ar-IQ" sz="6000" dirty="0" smtClean="0">
                <a:solidFill>
                  <a:srgbClr val="FF0000"/>
                </a:solidFill>
              </a:rPr>
              <a:t> علي فهد</a:t>
            </a:r>
            <a:endParaRPr lang="ar-IQ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174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r-IQ" sz="6000" dirty="0" smtClean="0">
                <a:solidFill>
                  <a:srgbClr val="FF0000"/>
                </a:solidFill>
              </a:rPr>
              <a:t>نهاية المحاضرة</a:t>
            </a:r>
            <a:endParaRPr lang="ar-IQ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964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ar-IQ" sz="3000" b="1" dirty="0" smtClean="0">
                <a:solidFill>
                  <a:prstClr val="black"/>
                </a:solidFill>
                <a:ea typeface="+mn-ea"/>
                <a:cs typeface="Arial"/>
              </a:rPr>
              <a:t/>
            </a:r>
            <a:br>
              <a:rPr lang="ar-IQ" sz="3000" b="1" dirty="0" smtClean="0">
                <a:solidFill>
                  <a:prstClr val="black"/>
                </a:solidFill>
                <a:ea typeface="+mn-ea"/>
                <a:cs typeface="Arial"/>
              </a:rPr>
            </a:br>
            <a:r>
              <a:rPr lang="ar-IQ" sz="3000" b="1" dirty="0" smtClean="0">
                <a:solidFill>
                  <a:prstClr val="black"/>
                </a:solidFill>
                <a:ea typeface="+mn-ea"/>
                <a:cs typeface="Arial"/>
              </a:rPr>
              <a:t>ا</a:t>
            </a:r>
            <a:br>
              <a:rPr lang="ar-IQ" sz="3000" b="1" dirty="0" smtClean="0">
                <a:solidFill>
                  <a:prstClr val="black"/>
                </a:solidFill>
                <a:ea typeface="+mn-ea"/>
                <a:cs typeface="Arial"/>
              </a:rPr>
            </a:br>
            <a:r>
              <a:rPr lang="ar-IQ" sz="3000" b="1" dirty="0">
                <a:solidFill>
                  <a:prstClr val="black"/>
                </a:solidFill>
                <a:ea typeface="+mn-ea"/>
                <a:cs typeface="Arial"/>
              </a:rPr>
              <a:t/>
            </a:r>
            <a:br>
              <a:rPr lang="ar-IQ" sz="3000" b="1" dirty="0">
                <a:solidFill>
                  <a:prstClr val="black"/>
                </a:solidFill>
                <a:ea typeface="+mn-ea"/>
                <a:cs typeface="Arial"/>
              </a:rPr>
            </a:br>
            <a:r>
              <a:rPr lang="ar-IQ" sz="3000" b="1" dirty="0" smtClean="0">
                <a:solidFill>
                  <a:prstClr val="black"/>
                </a:solidFill>
                <a:ea typeface="+mn-ea"/>
                <a:cs typeface="Arial"/>
              </a:rPr>
              <a:t/>
            </a:r>
            <a:br>
              <a:rPr lang="ar-IQ" sz="3000" b="1" dirty="0" smtClean="0">
                <a:solidFill>
                  <a:prstClr val="black"/>
                </a:solidFill>
                <a:ea typeface="+mn-ea"/>
                <a:cs typeface="Arial"/>
              </a:rPr>
            </a:br>
            <a:r>
              <a:rPr lang="ar-IQ" sz="3000" b="1" dirty="0">
                <a:solidFill>
                  <a:prstClr val="black"/>
                </a:solidFill>
                <a:ea typeface="+mn-ea"/>
                <a:cs typeface="Arial"/>
              </a:rPr>
              <a:t/>
            </a:r>
            <a:br>
              <a:rPr lang="ar-IQ" sz="3000" b="1" dirty="0">
                <a:solidFill>
                  <a:prstClr val="black"/>
                </a:solidFill>
                <a:ea typeface="+mn-ea"/>
                <a:cs typeface="Arial"/>
              </a:rPr>
            </a:br>
            <a:r>
              <a:rPr lang="ar-IQ" sz="3000" b="1" dirty="0" smtClean="0">
                <a:solidFill>
                  <a:prstClr val="black"/>
                </a:solidFill>
                <a:ea typeface="+mn-ea"/>
                <a:cs typeface="Arial"/>
              </a:rPr>
              <a:t/>
            </a:r>
            <a:br>
              <a:rPr lang="ar-IQ" sz="3000" b="1" dirty="0" smtClean="0">
                <a:solidFill>
                  <a:prstClr val="black"/>
                </a:solidFill>
                <a:ea typeface="+mn-ea"/>
                <a:cs typeface="Arial"/>
              </a:rPr>
            </a:br>
            <a:r>
              <a:rPr lang="ar-IQ" sz="3000" b="1" dirty="0">
                <a:solidFill>
                  <a:prstClr val="black"/>
                </a:solidFill>
                <a:ea typeface="+mn-ea"/>
                <a:cs typeface="Arial"/>
              </a:rPr>
              <a:t/>
            </a:r>
            <a:br>
              <a:rPr lang="ar-IQ" sz="3000" b="1" dirty="0">
                <a:solidFill>
                  <a:prstClr val="black"/>
                </a:solidFill>
                <a:ea typeface="+mn-ea"/>
                <a:cs typeface="Arial"/>
              </a:rPr>
            </a:br>
            <a:r>
              <a:rPr lang="ar-IQ" sz="4800" b="1" dirty="0">
                <a:solidFill>
                  <a:prstClr val="black"/>
                </a:solidFill>
                <a:cs typeface="Arial"/>
              </a:rPr>
              <a:t>الطريقة الاستقرائية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dirty="0" smtClean="0"/>
              <a:t>مفهومها </a:t>
            </a:r>
            <a:r>
              <a:rPr lang="ar-IQ" b="1" dirty="0"/>
              <a:t>: </a:t>
            </a:r>
            <a:r>
              <a:rPr lang="ar-IQ" dirty="0"/>
              <a:t>الاستقراء هو نوع من أنواع المنطق الاستدلالي بوجه عام ، وهو أسلوب العلم والعلماء </a:t>
            </a:r>
            <a:r>
              <a:rPr lang="ar-IQ" dirty="0" smtClean="0"/>
              <a:t>في البحث </a:t>
            </a:r>
            <a:r>
              <a:rPr lang="ar-IQ" dirty="0"/>
              <a:t>للوصول إلى نتائج وتعميمات ، وجميع من كتبوا عن الاستقراء قديما وحديثا اتفقوا على </a:t>
            </a:r>
            <a:r>
              <a:rPr lang="ar-IQ" dirty="0" smtClean="0"/>
              <a:t>ان لتفكير </a:t>
            </a:r>
            <a:r>
              <a:rPr lang="ar-IQ" dirty="0"/>
              <a:t>الاستقرائي يبدأ من شواهد محسوسة وينتهي إلى مجردات في شكل قوانين عامة بها </a:t>
            </a:r>
            <a:r>
              <a:rPr lang="ar-IQ" dirty="0" smtClean="0"/>
              <a:t>تتضح العلاقات </a:t>
            </a:r>
            <a:r>
              <a:rPr lang="ar-IQ" dirty="0"/>
              <a:t>المختلفة بين أطراف المشكلة، فالاستقراء عملية تفكيرية ينتقل فيها الذهن من المحسوس </a:t>
            </a:r>
            <a:r>
              <a:rPr lang="ar-IQ" dirty="0" smtClean="0"/>
              <a:t>الى المعقول </a:t>
            </a:r>
            <a:r>
              <a:rPr lang="ar-IQ" dirty="0"/>
              <a:t>، ومن الخاص الى العام فالحركة الفكرية فيه تصاعدية.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33073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اسئلة.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س/ بين مفهوم الطريقة الاستقرائية؟</a:t>
            </a:r>
          </a:p>
          <a:p>
            <a:r>
              <a:rPr lang="ar-IQ" dirty="0" smtClean="0"/>
              <a:t>س/ ماهي المواد التي تصلح لتدريس بالطريقة الاستقرائية؟</a:t>
            </a:r>
          </a:p>
          <a:p>
            <a:r>
              <a:rPr lang="ar-IQ" dirty="0" smtClean="0"/>
              <a:t>س/ اعطي امثلة عن الطريقة الاستقرائية؟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8206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/>
              <a:t/>
            </a:r>
            <a:br>
              <a:rPr lang="ar-IQ" b="1" dirty="0"/>
            </a:br>
            <a:r>
              <a:rPr lang="ar-IQ" b="1" dirty="0">
                <a:solidFill>
                  <a:srgbClr val="FF0000"/>
                </a:solidFill>
              </a:rPr>
              <a:t>مزايا الطريقة </a:t>
            </a:r>
            <a:r>
              <a:rPr lang="ar-IQ" b="1" dirty="0" smtClean="0">
                <a:solidFill>
                  <a:srgbClr val="FF0000"/>
                </a:solidFill>
              </a:rPr>
              <a:t>الاستقرائية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Autofit/>
          </a:bodyPr>
          <a:lstStyle/>
          <a:p>
            <a:r>
              <a:rPr lang="ar-IQ" sz="2000" b="1" dirty="0" smtClean="0"/>
              <a:t>تعلم </a:t>
            </a:r>
            <a:r>
              <a:rPr lang="ar-IQ" sz="2000" b="1" dirty="0"/>
              <a:t>الطلبة قواعد الأخذ والعطاء والاستماع بصمت وتفكير ثم التكلم بوضوح ودقة.</a:t>
            </a:r>
          </a:p>
          <a:p>
            <a:r>
              <a:rPr lang="ar-IQ" sz="2000" b="1" dirty="0"/>
              <a:t>تهيء للطلبة الفرص الايجابية والمشاركة بكل خطوة من الدرس، وبالتالي فإنها تعرف المدرس </a:t>
            </a:r>
            <a:r>
              <a:rPr lang="ar-IQ" sz="2000" b="1" dirty="0" smtClean="0"/>
              <a:t>بمستوى كل </a:t>
            </a:r>
            <a:r>
              <a:rPr lang="ar-IQ" sz="2000" b="1" dirty="0"/>
              <a:t>واحد من تلاميذه نتيجة المناقشة المستمرة.</a:t>
            </a:r>
          </a:p>
          <a:p>
            <a:r>
              <a:rPr lang="ar-IQ" sz="2000" b="1" dirty="0"/>
              <a:t>تنمي مهارات التفكير المنطقي التركيبي لدى الطلبة من خلال استخلاص أحكام كلية من أحكام </a:t>
            </a:r>
            <a:r>
              <a:rPr lang="ar-IQ" sz="2000" b="1" dirty="0" smtClean="0"/>
              <a:t>جزئية من </a:t>
            </a:r>
            <a:r>
              <a:rPr lang="ar-IQ" sz="2000" b="1" dirty="0"/>
              <a:t>خلال الملاحظة المنظمة والتجريب.</a:t>
            </a:r>
          </a:p>
          <a:p>
            <a:r>
              <a:rPr lang="ar-IQ" sz="2000" b="1" dirty="0"/>
              <a:t>تنمي قدرة الطلبة على الربط والمقارنة بين الأشياء والحوادث لتكوين مفاهيم معرفية جديدة.</a:t>
            </a:r>
          </a:p>
          <a:p>
            <a:r>
              <a:rPr lang="ar-IQ" sz="2000" b="1" dirty="0"/>
              <a:t>تكسب الطلبة قدرة على تلخيص المعلومات المتشابهة ووضعها في صيغ كلية صادقة تعبر عن </a:t>
            </a:r>
            <a:r>
              <a:rPr lang="ar-IQ" sz="2000" b="1" dirty="0" smtClean="0"/>
              <a:t>قوانين طبيعية </a:t>
            </a:r>
            <a:r>
              <a:rPr lang="ar-IQ" sz="2000" b="1" dirty="0"/>
              <a:t>أو اجتماعية عامة.</a:t>
            </a:r>
          </a:p>
          <a:p>
            <a:r>
              <a:rPr lang="ar-IQ" sz="2000" b="1" dirty="0" smtClean="0"/>
              <a:t>تكسب </a:t>
            </a:r>
            <a:r>
              <a:rPr lang="ar-IQ" sz="2000" b="1" dirty="0"/>
              <a:t>الطلبة قدرة على التفكير الإبداعي الذي ي ولد معارف جديدة لم تكن معروفة من قبل.</a:t>
            </a:r>
          </a:p>
          <a:p>
            <a:r>
              <a:rPr lang="ar-IQ" sz="2000" b="1" dirty="0"/>
              <a:t>للطلبة لأنها تركز على عنصر التشويق قبل عرض المادة</a:t>
            </a:r>
            <a:r>
              <a:rPr lang="ar-IQ" sz="2000" b="1" dirty="0" smtClean="0"/>
              <a:t>.</a:t>
            </a:r>
            <a:endParaRPr lang="ar-IQ" sz="2000" b="1" dirty="0"/>
          </a:p>
          <a:p>
            <a:r>
              <a:rPr lang="ar-IQ" sz="2000" b="1" dirty="0" smtClean="0"/>
              <a:t>تبقي </a:t>
            </a:r>
            <a:r>
              <a:rPr lang="ar-IQ" sz="2000" b="1" dirty="0"/>
              <a:t>المعلومات المكتسبة في الذاكرة أكثر من تلك التي تكتسب بواسطة القراءة أو الإصغاء.</a:t>
            </a:r>
          </a:p>
          <a:p>
            <a:r>
              <a:rPr lang="ar-IQ" sz="2000" b="1" dirty="0"/>
              <a:t>تساعد الطلبة بعد فترة من الزمن أن يصل إلى التعميم أو القاعدة نفسها إذا نسيها فخطوات التفكير </a:t>
            </a:r>
            <a:r>
              <a:rPr lang="ar-IQ" sz="2000" b="1" dirty="0" smtClean="0"/>
              <a:t>في الحصول </a:t>
            </a:r>
            <a:r>
              <a:rPr lang="ar-IQ" sz="2000" b="1" dirty="0"/>
              <a:t>عليها تبقى معه.</a:t>
            </a:r>
          </a:p>
          <a:p>
            <a:r>
              <a:rPr lang="ar-IQ" sz="2000" b="1" dirty="0"/>
              <a:t>تساعد الطلبة على فهم التعميمات التي يتوصلون إليها بمساعدة المدرس أكثر من تلك التي يقدمها </a:t>
            </a:r>
            <a:r>
              <a:rPr lang="ar-IQ" sz="2000" b="1" dirty="0" smtClean="0"/>
              <a:t>إليهم المدرس </a:t>
            </a:r>
            <a:r>
              <a:rPr lang="ar-IQ" sz="2000" b="1" dirty="0"/>
              <a:t>جاهزة مهيأة أو التي يجدونها في كتبهم المقررة.</a:t>
            </a:r>
            <a:endParaRPr lang="ar-IQ" sz="2000" b="1" dirty="0"/>
          </a:p>
        </p:txBody>
      </p:sp>
    </p:spTree>
    <p:extLst>
      <p:ext uri="{BB962C8B-B14F-4D97-AF65-F5344CB8AC3E}">
        <p14:creationId xmlns:p14="http://schemas.microsoft.com/office/powerpoint/2010/main" val="2030837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>عيوب </a:t>
            </a:r>
            <a:r>
              <a:rPr lang="ar-IQ" b="1" dirty="0"/>
              <a:t>الطريقة </a:t>
            </a:r>
            <a:r>
              <a:rPr lang="ar-IQ" b="1" dirty="0" smtClean="0"/>
              <a:t>الاستقرائية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ar-IQ" sz="2400" dirty="0" smtClean="0"/>
              <a:t>لا </a:t>
            </a:r>
            <a:r>
              <a:rPr lang="ar-IQ" sz="2400" dirty="0"/>
              <a:t>يمكن أن نضمن الوصول </a:t>
            </a:r>
            <a:r>
              <a:rPr lang="ar-IQ" sz="2400" dirty="0" smtClean="0"/>
              <a:t>إلى  التعميم </a:t>
            </a:r>
            <a:r>
              <a:rPr lang="ar-IQ" sz="2400" dirty="0"/>
              <a:t>من قبل جميع الطلبة، فالطلبة المتأخرون </a:t>
            </a:r>
            <a:r>
              <a:rPr lang="ar-IQ" sz="2400" dirty="0" smtClean="0"/>
              <a:t>كثيرا صامتين </a:t>
            </a:r>
            <a:r>
              <a:rPr lang="ar-IQ" sz="2400" dirty="0"/>
              <a:t>أثناء الدرس يتلقون التعميم أخيرا عندما يتوصل إليه إخوانهم المتقدمون في </a:t>
            </a:r>
            <a:r>
              <a:rPr lang="ar-IQ" sz="2400" dirty="0" smtClean="0"/>
              <a:t>الصف. في </a:t>
            </a:r>
            <a:r>
              <a:rPr lang="ar-IQ" sz="2400" dirty="0"/>
              <a:t>استعمال هذه الطريقة، إذ إنّها تحوي </a:t>
            </a:r>
            <a:r>
              <a:rPr lang="ar-IQ" sz="2400" dirty="0" smtClean="0"/>
              <a:t>استجوابا</a:t>
            </a:r>
            <a:endParaRPr lang="ar-IQ" sz="2400" dirty="0"/>
          </a:p>
          <a:p>
            <a:r>
              <a:rPr lang="ar-IQ" sz="2400" dirty="0"/>
              <a:t>إن المدرسين قليلي المهارة في الأسئلة يخطؤون </a:t>
            </a:r>
            <a:r>
              <a:rPr lang="ar-IQ" sz="2400" dirty="0" smtClean="0"/>
              <a:t>كثيرا وعندئذ </a:t>
            </a:r>
            <a:r>
              <a:rPr lang="ar-IQ" sz="2400" dirty="0"/>
              <a:t>يقع المدرس في مشكلة عندما يتوقف أثناء الدرس ولا يستطيع صوغ </a:t>
            </a:r>
            <a:r>
              <a:rPr lang="ar-IQ" sz="2400" dirty="0" smtClean="0"/>
              <a:t>الأسئلة</a:t>
            </a:r>
          </a:p>
          <a:p>
            <a:r>
              <a:rPr lang="ar-IQ" sz="2400" dirty="0"/>
              <a:t>قد تكون الأمثلة التي تقدم للطلبة تتسم بالجفاف وعدم الارتباط بواقع الطلبة، ولا يمكن أن </a:t>
            </a:r>
            <a:r>
              <a:rPr lang="ar-IQ" sz="2400" dirty="0" smtClean="0"/>
              <a:t>نضمن وصول </a:t>
            </a:r>
            <a:r>
              <a:rPr lang="ar-IQ" sz="2400" dirty="0"/>
              <a:t>الطلبة جميعهم إلى التعميم المطلوب وبخاصة المتأخرين منهم.</a:t>
            </a:r>
          </a:p>
          <a:p>
            <a:r>
              <a:rPr lang="ar-IQ" sz="2400" dirty="0"/>
              <a:t>إن هذه الطريقة تؤكد على التربية الإدراكية في دروس كتب المعرفة، وتهمل التربية الوجدانية في </a:t>
            </a:r>
            <a:r>
              <a:rPr lang="ar-IQ" sz="2400" dirty="0" smtClean="0"/>
              <a:t>دروس التذوق</a:t>
            </a:r>
            <a:r>
              <a:rPr lang="ar-IQ" sz="2400" dirty="0"/>
              <a:t>، ودروس كتب المهارة، وان التزام المدرس بها يحد من </a:t>
            </a:r>
            <a:r>
              <a:rPr lang="ar-IQ" sz="2400" dirty="0" smtClean="0"/>
              <a:t>حريته.</a:t>
            </a:r>
          </a:p>
          <a:p>
            <a:r>
              <a:rPr lang="ar-IQ" sz="2400" dirty="0" smtClean="0"/>
              <a:t>كثيرا ما </a:t>
            </a:r>
            <a:r>
              <a:rPr lang="ar-IQ" sz="2400" dirty="0"/>
              <a:t>يتشتت الدرس ويتأخر عندما لا يكون المدرس عارفا بمادته، وعندما لا يكون الطلبة قد </a:t>
            </a:r>
            <a:r>
              <a:rPr lang="ar-IQ" sz="2400" dirty="0" smtClean="0"/>
              <a:t>استعدوا كثيرا للدرس</a:t>
            </a:r>
            <a:r>
              <a:rPr lang="ar-IQ" sz="2400" dirty="0"/>
              <a:t>، وعندما يحاول المدرس أن يحمل الطلبة المتأخرين على التفكير، لذا يجب أن يستعد </a:t>
            </a:r>
            <a:r>
              <a:rPr lang="ar-IQ" sz="2400" dirty="0" smtClean="0"/>
              <a:t>المدرس للدرس </a:t>
            </a:r>
            <a:r>
              <a:rPr lang="ar-IQ" sz="2400" dirty="0"/>
              <a:t>ويتعرف على تفصيلات المادة التي سيدرسها.</a:t>
            </a:r>
          </a:p>
        </p:txBody>
      </p:sp>
    </p:spTree>
    <p:extLst>
      <p:ext uri="{BB962C8B-B14F-4D97-AF65-F5344CB8AC3E}">
        <p14:creationId xmlns:p14="http://schemas.microsoft.com/office/powerpoint/2010/main" val="1856789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اسئلة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س/ بين مزايا الطريقة الاستقرائية</a:t>
            </a:r>
          </a:p>
          <a:p>
            <a:r>
              <a:rPr lang="ar-IQ" dirty="0" smtClean="0"/>
              <a:t>س/ وضح عيوب الطريقة الاستقرائية؟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82812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93505"/>
              </p:ext>
            </p:extLst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3636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>
                <a:solidFill>
                  <a:srgbClr val="FF0000"/>
                </a:solidFill>
              </a:rPr>
              <a:t>خطوات الطريقة </a:t>
            </a:r>
            <a:r>
              <a:rPr lang="ar-IQ" b="1" dirty="0" smtClean="0">
                <a:solidFill>
                  <a:srgbClr val="FF0000"/>
                </a:solidFill>
              </a:rPr>
              <a:t>الاستقرائية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877272"/>
          </a:xfrm>
        </p:spPr>
        <p:txBody>
          <a:bodyPr>
            <a:noAutofit/>
          </a:bodyPr>
          <a:lstStyle/>
          <a:p>
            <a:r>
              <a:rPr lang="ar-IQ" sz="1800" b="1" dirty="0" smtClean="0"/>
              <a:t>التمهيد </a:t>
            </a:r>
            <a:r>
              <a:rPr lang="ar-IQ" sz="1800" b="1" dirty="0"/>
              <a:t>: وهي الخطوة التي يعد فيها الطلبة للدرس، وتوجه أذهانهم إليه، ويحملون على التفكير </a:t>
            </a:r>
            <a:r>
              <a:rPr lang="ar-IQ" sz="1800" b="1" dirty="0" smtClean="0"/>
              <a:t>فيما سيعرض </a:t>
            </a:r>
            <a:r>
              <a:rPr lang="ar-IQ" sz="1800" b="1" dirty="0"/>
              <a:t>عليهم من المادة، وتهدف إلى جذب انتباه الطلبة وتشويقهم إلى الدرس الجديد بأي </a:t>
            </a:r>
            <a:r>
              <a:rPr lang="ar-IQ" sz="1800" b="1" dirty="0" smtClean="0"/>
              <a:t>اسلوب يختاره </a:t>
            </a:r>
            <a:r>
              <a:rPr lang="ar-IQ" sz="1800" b="1" dirty="0"/>
              <a:t>المدرس، ويتناسب مع موضوع الدرس.</a:t>
            </a:r>
          </a:p>
          <a:p>
            <a:r>
              <a:rPr lang="ar-IQ" sz="1800" b="1" dirty="0"/>
              <a:t>العرض : وبعد أن يكون الطلبة قد اعدوا للدرس الجديد يبدأ المدرس بعرض الحقائق الجزئية </a:t>
            </a:r>
            <a:r>
              <a:rPr lang="ar-IQ" sz="1800" b="1" dirty="0" smtClean="0"/>
              <a:t>والتي منها </a:t>
            </a:r>
            <a:r>
              <a:rPr lang="ar-IQ" sz="1800" b="1" dirty="0"/>
              <a:t>نستخلص القواعد العامة والقوانين، ويتم مناقشة تلك الأمثلة وشرح عناصرها على ان </a:t>
            </a:r>
            <a:r>
              <a:rPr lang="ar-IQ" sz="1800" b="1" dirty="0" smtClean="0"/>
              <a:t>يشارك الطلبة </a:t>
            </a:r>
            <a:r>
              <a:rPr lang="ar-IQ" sz="1800" b="1" dirty="0"/>
              <a:t>في ضرب الأمثلة، وان لا ينتقل المدرس من جزء إلى جزء إلا بعد أن يفهم الطلبة الجزء </a:t>
            </a:r>
            <a:r>
              <a:rPr lang="ar-IQ" sz="1800" b="1" dirty="0" smtClean="0"/>
              <a:t>السابق كخطوة </a:t>
            </a:r>
            <a:r>
              <a:rPr lang="ar-IQ" sz="1800" b="1" dirty="0"/>
              <a:t>للانتقال إلى مرحلة لاحقة.</a:t>
            </a:r>
          </a:p>
          <a:p>
            <a:r>
              <a:rPr lang="ar-IQ" sz="1800" b="1" dirty="0"/>
              <a:t>الربط والموازنة : وفيها يتم تتبع العلاقة المنطقية بين الأجزاء، ومعرفة أوجه الشبه والاختلاف بينها، </a:t>
            </a:r>
            <a:r>
              <a:rPr lang="ar-IQ" sz="1800" b="1" dirty="0" smtClean="0"/>
              <a:t>ولا بد </a:t>
            </a:r>
            <a:r>
              <a:rPr lang="ar-IQ" sz="1800" b="1" dirty="0"/>
              <a:t>من وجود تسلسل في إبراز المعلومات وربطها، وهي خطوة تتطلب ضبط النفس وعدم التسرع في </a:t>
            </a:r>
            <a:r>
              <a:rPr lang="ar-IQ" sz="1800" b="1" dirty="0" smtClean="0"/>
              <a:t>ذكر النتيجة </a:t>
            </a:r>
            <a:r>
              <a:rPr lang="ar-IQ" sz="1800" b="1" dirty="0"/>
              <a:t>التي يتوصل إليها المدرس أو الطلبة، وقد تكون هذه الخطوة مندمجة في الخطوة الثانية </a:t>
            </a:r>
            <a:r>
              <a:rPr lang="ar-IQ" sz="1800" b="1" dirty="0" smtClean="0"/>
              <a:t>إذ دقق </a:t>
            </a:r>
            <a:r>
              <a:rPr lang="ar-IQ" sz="1800" b="1" dirty="0"/>
              <a:t>المدرس مع الطلبة الأمثلة أثناء عرضها وبذلك يجمع بين الخطوتين .</a:t>
            </a:r>
          </a:p>
          <a:p>
            <a:r>
              <a:rPr lang="ar-IQ" sz="1800" b="1" dirty="0"/>
              <a:t>استنباط القاعدة )التعميم( : وفي هذه الخطوة يتم الوصول إلى القاعدة من خلال الأمثلة أو </a:t>
            </a:r>
            <a:r>
              <a:rPr lang="ar-IQ" sz="1800" b="1" dirty="0" smtClean="0"/>
              <a:t>الوصول إلى </a:t>
            </a:r>
            <a:r>
              <a:rPr lang="ar-IQ" sz="1800" b="1" dirty="0"/>
              <a:t>حكم كلي من أحكام جزئية تقوم بينها علاقات مترابطة حيث يستطيع الطلبة بمساعدة المدرس </a:t>
            </a:r>
            <a:r>
              <a:rPr lang="ar-IQ" sz="1800" b="1" dirty="0" smtClean="0"/>
              <a:t>أن يصوغوا </a:t>
            </a:r>
            <a:r>
              <a:rPr lang="ar-IQ" sz="1800" b="1" dirty="0"/>
              <a:t>ما يجدونه من العناصر العامة المشتركة في هذه الحقائق بعبارة واحدة مفهومة واضحة </a:t>
            </a:r>
            <a:r>
              <a:rPr lang="ar-IQ" sz="1800" b="1" dirty="0" smtClean="0"/>
              <a:t>تمثل القاعدة </a:t>
            </a:r>
            <a:r>
              <a:rPr lang="ar-IQ" sz="1800" b="1" dirty="0"/>
              <a:t>المطلوب توضيحها.</a:t>
            </a:r>
          </a:p>
          <a:p>
            <a:r>
              <a:rPr lang="ar-IQ" sz="1800" b="1" dirty="0"/>
              <a:t>التطبيق : وهي الخطوة الأخيرة وفيها يفحص الطلبة صحة التعميم الذي وصلوا إليه بتطبيقه </a:t>
            </a:r>
            <a:r>
              <a:rPr lang="ar-IQ" sz="1800" b="1" dirty="0" smtClean="0"/>
              <a:t>على أمثلة </a:t>
            </a:r>
            <a:r>
              <a:rPr lang="ar-IQ" sz="1800" b="1" dirty="0"/>
              <a:t>وجزئيات أخرى، ويتوقف نجاح هذه الخطوة على مقدار فهم الطلبة للدرس وقاعدته، </a:t>
            </a:r>
            <a:r>
              <a:rPr lang="ar-IQ" sz="1800" b="1" dirty="0" smtClean="0"/>
              <a:t>والغرض منها </a:t>
            </a:r>
            <a:r>
              <a:rPr lang="ar-IQ" sz="1800" b="1" dirty="0"/>
              <a:t>أن يتأكد المدرس من فهم الطلبة من ناحية، وان يثبت المعلومات في أذهانهم من ناحية أخرى.</a:t>
            </a:r>
          </a:p>
          <a:p>
            <a:r>
              <a:rPr lang="ar-IQ" sz="1800" b="1" dirty="0"/>
              <a:t>الخلاصة : وفيها يقدّم احد الطلبة خلاصة عمّا تقدّم .</a:t>
            </a:r>
          </a:p>
          <a:p>
            <a:r>
              <a:rPr lang="ar-IQ" sz="1800" b="1" dirty="0"/>
              <a:t>التقويم : ويتضمن مجموعة من الأسئلة يطرحها المدرس ليرى مدى فهم الطلبة واستيعابهم </a:t>
            </a:r>
            <a:r>
              <a:rPr lang="ar-IQ" sz="1800" b="1" dirty="0" smtClean="0"/>
              <a:t>لمضمون الدرس</a:t>
            </a:r>
            <a:r>
              <a:rPr lang="ar-IQ" sz="1800" b="1" dirty="0"/>
              <a:t>.</a:t>
            </a:r>
            <a:endParaRPr lang="ar-IQ" sz="1800" b="1" dirty="0"/>
          </a:p>
        </p:txBody>
      </p:sp>
    </p:spTree>
    <p:extLst>
      <p:ext uri="{BB962C8B-B14F-4D97-AF65-F5344CB8AC3E}">
        <p14:creationId xmlns:p14="http://schemas.microsoft.com/office/powerpoint/2010/main" val="3972353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اسئلة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س/وضح خطوات الطريقة الاستقرائية بمخطط ؟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259587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سبوك">
  <a:themeElements>
    <a:clrScheme name="مسبوك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مسبوك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سبوك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64</TotalTime>
  <Words>776</Words>
  <Application>Microsoft Office PowerPoint</Application>
  <PresentationFormat>عرض على الشاشة (3:4)‏</PresentationFormat>
  <Paragraphs>46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مسبوك</vt:lpstr>
      <vt:lpstr>الجامعة المستنصرية-كلية التربية قسم الجغرافية المرحلة الثالثة-مسائي محاضرة عن أنواع طرائق التدريس (طريقة الاستقرائية)</vt:lpstr>
      <vt:lpstr> ا      الطريقة الاستقرائية</vt:lpstr>
      <vt:lpstr>اسئلة.</vt:lpstr>
      <vt:lpstr>  مزايا الطريقة الاستقرائية</vt:lpstr>
      <vt:lpstr>عيوب الطريقة الاستقرائية</vt:lpstr>
      <vt:lpstr>اسئلة</vt:lpstr>
      <vt:lpstr>عرض تقديمي في PowerPoint</vt:lpstr>
      <vt:lpstr> خطوات الطريقة الاستقرائية</vt:lpstr>
      <vt:lpstr>اسئلة</vt:lpstr>
      <vt:lpstr>نهاية المحاضرة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Dr.Rasha Ali</dc:creator>
  <cp:lastModifiedBy>rashaali</cp:lastModifiedBy>
  <cp:revision>5</cp:revision>
  <dcterms:created xsi:type="dcterms:W3CDTF">2024-02-17T16:19:42Z</dcterms:created>
  <dcterms:modified xsi:type="dcterms:W3CDTF">2024-02-17T17:35:35Z</dcterms:modified>
</cp:coreProperties>
</file>