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3"/>
  </p:notesMasterIdLst>
  <p:sldIdLst>
    <p:sldId id="256" r:id="rId2"/>
    <p:sldId id="324" r:id="rId3"/>
    <p:sldId id="344" r:id="rId4"/>
    <p:sldId id="343" r:id="rId5"/>
    <p:sldId id="341" r:id="rId6"/>
    <p:sldId id="342" r:id="rId7"/>
    <p:sldId id="345" r:id="rId8"/>
    <p:sldId id="346" r:id="rId9"/>
    <p:sldId id="347" r:id="rId10"/>
    <p:sldId id="348" r:id="rId11"/>
    <p:sldId id="292" r:id="rId12"/>
  </p:sldIdLst>
  <p:sldSz cx="9144000" cy="6858000" type="screen4x3"/>
  <p:notesSz cx="6946900" cy="9283700"/>
  <p:custDataLst>
    <p:tags r:id="rId14"/>
  </p:custDataLst>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500" autoAdjust="0"/>
  </p:normalViewPr>
  <p:slideViewPr>
    <p:cSldViewPr>
      <p:cViewPr>
        <p:scale>
          <a:sx n="70" d="100"/>
          <a:sy n="70" d="100"/>
        </p:scale>
        <p:origin x="-1296" y="-66"/>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algn="r" defTabSz="925513" rtl="1">
              <a:defRPr sz="1200">
                <a:ea typeface="굴림" pitchFamily="34" charset="-127"/>
              </a:defRPr>
            </a:lvl1pPr>
          </a:lstStyle>
          <a:p>
            <a:endParaRPr lang="ar-SA" altLang="ar-IQ"/>
          </a:p>
        </p:txBody>
      </p:sp>
      <p:sp>
        <p:nvSpPr>
          <p:cNvPr id="80899" name="Rectangle 3"/>
          <p:cNvSpPr>
            <a:spLocks noGrp="1" noChangeArrowheads="1"/>
          </p:cNvSpPr>
          <p:nvPr>
            <p:ph type="dt"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algn="l" defTabSz="925513" rtl="1">
              <a:defRPr sz="1200">
                <a:ea typeface="굴림" pitchFamily="34" charset="-127"/>
              </a:defRPr>
            </a:lvl1pPr>
          </a:lstStyle>
          <a:p>
            <a:endParaRPr lang="ar-SA" altLang="ar-IQ"/>
          </a:p>
        </p:txBody>
      </p:sp>
      <p:sp>
        <p:nvSpPr>
          <p:cNvPr id="80900" name="Rectangle 4"/>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0901" name="Rectangle 5"/>
          <p:cNvSpPr>
            <a:spLocks noGrp="1" noChangeArrowheads="1"/>
          </p:cNvSpPr>
          <p:nvPr>
            <p:ph type="body" sz="quarter" idx="3"/>
          </p:nvPr>
        </p:nvSpPr>
        <p:spPr bwMode="auto">
          <a:xfrm>
            <a:off x="925513" y="4410075"/>
            <a:ext cx="50958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p>
            <a:pPr lvl="0"/>
            <a:r>
              <a:rPr lang="ar-SA" altLang="ar-IQ" smtClean="0"/>
              <a:t>انقر لتحريرأنماط نص الشريحة الرئيسية</a:t>
            </a:r>
          </a:p>
          <a:p>
            <a:pPr lvl="1"/>
            <a:r>
              <a:rPr lang="ar-SA" altLang="ar-IQ" smtClean="0"/>
              <a:t>المستوى الثاني</a:t>
            </a:r>
          </a:p>
          <a:p>
            <a:pPr lvl="2"/>
            <a:r>
              <a:rPr lang="ar-SA" altLang="ar-IQ" smtClean="0"/>
              <a:t>المستوى الثالث</a:t>
            </a:r>
          </a:p>
          <a:p>
            <a:pPr lvl="3"/>
            <a:r>
              <a:rPr lang="ar-SA" altLang="ar-IQ" smtClean="0"/>
              <a:t>المستوى الرابع</a:t>
            </a:r>
          </a:p>
          <a:p>
            <a:pPr lvl="4"/>
            <a:r>
              <a:rPr lang="ar-SA" altLang="ar-IQ" smtClean="0"/>
              <a:t>المستوى الخامس</a:t>
            </a:r>
          </a:p>
        </p:txBody>
      </p:sp>
      <p:sp>
        <p:nvSpPr>
          <p:cNvPr id="80902" name="Rectangle 6"/>
          <p:cNvSpPr>
            <a:spLocks noGrp="1" noChangeArrowheads="1"/>
          </p:cNvSpPr>
          <p:nvPr>
            <p:ph type="ftr" sz="quarter" idx="4"/>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algn="r" defTabSz="925513" rtl="1">
              <a:defRPr sz="1200">
                <a:ea typeface="굴림" pitchFamily="34" charset="-127"/>
              </a:defRPr>
            </a:lvl1pPr>
          </a:lstStyle>
          <a:p>
            <a:endParaRPr lang="ar-SA" altLang="ar-IQ"/>
          </a:p>
        </p:txBody>
      </p:sp>
      <p:sp>
        <p:nvSpPr>
          <p:cNvPr id="80903" name="Rectangle 7"/>
          <p:cNvSpPr>
            <a:spLocks noGrp="1" noChangeArrowheads="1"/>
          </p:cNvSpPr>
          <p:nvPr>
            <p:ph type="sldNum" sz="quarter" idx="5"/>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algn="l" defTabSz="925513" rtl="1">
              <a:defRPr sz="1200">
                <a:ea typeface="굴림" pitchFamily="34" charset="-127"/>
              </a:defRPr>
            </a:lvl1pPr>
          </a:lstStyle>
          <a:p>
            <a:fld id="{405D1C12-8E8F-4E9C-BDD2-C0882A9EDD42}" type="slidenum">
              <a:rPr lang="ar-SA" altLang="ar-IQ"/>
              <a:t>‹#›</a:t>
            </a:fld>
            <a:endParaRPr lang="ar-SA" altLang="ar-IQ"/>
          </a:p>
        </p:txBody>
      </p:sp>
    </p:spTree>
    <p:extLst>
      <p:ext uri="{BB962C8B-B14F-4D97-AF65-F5344CB8AC3E}">
        <p14:creationId xmlns:p14="http://schemas.microsoft.com/office/powerpoint/2010/main" val="1631770835"/>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1pPr>
    <a:lvl2pPr marL="4572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2pPr>
    <a:lvl3pPr marL="9144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3pPr>
    <a:lvl4pPr marL="13716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4pPr>
    <a:lvl5pPr marL="18288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3419475" y="1828800"/>
            <a:ext cx="5343525" cy="2362200"/>
          </a:xfrm>
        </p:spPr>
        <p:txBody>
          <a:bodyPr/>
          <a:lstStyle>
            <a:lvl1pPr>
              <a:defRPr/>
            </a:lvl1pPr>
          </a:lstStyle>
          <a:p>
            <a:pPr lvl="0"/>
            <a:r>
              <a:rPr lang="ar-SA" altLang="ar-IQ" noProof="0" smtClean="0"/>
              <a:t>انقر لتحرير نمط العنوان الرئيسي</a:t>
            </a:r>
          </a:p>
        </p:txBody>
      </p:sp>
      <p:sp>
        <p:nvSpPr>
          <p:cNvPr id="46083" name="Rectangle 3"/>
          <p:cNvSpPr>
            <a:spLocks noGrp="1" noChangeArrowheads="1"/>
          </p:cNvSpPr>
          <p:nvPr>
            <p:ph type="subTitle" idx="1"/>
          </p:nvPr>
        </p:nvSpPr>
        <p:spPr>
          <a:xfrm>
            <a:off x="3816350" y="4184650"/>
            <a:ext cx="4946650" cy="1368425"/>
          </a:xfrm>
        </p:spPr>
        <p:txBody>
          <a:bodyPr/>
          <a:lstStyle>
            <a:lvl1pPr marL="0" indent="0">
              <a:buFontTx/>
              <a:buNone/>
              <a:defRPr sz="1800"/>
            </a:lvl1pPr>
          </a:lstStyle>
          <a:p>
            <a:pPr lvl="0"/>
            <a:r>
              <a:rPr lang="ar-SA" altLang="ar-IQ" noProof="0" smtClean="0"/>
              <a:t>انقر لتحرير نمط العنوان الثانوي الرئيسي</a:t>
            </a:r>
          </a:p>
        </p:txBody>
      </p:sp>
      <p:sp>
        <p:nvSpPr>
          <p:cNvPr id="46249" name="Rectangle 169"/>
          <p:cNvSpPr>
            <a:spLocks noGrp="1" noChangeArrowheads="1"/>
          </p:cNvSpPr>
          <p:nvPr>
            <p:ph type="dt" sz="half" idx="2"/>
          </p:nvPr>
        </p:nvSpPr>
        <p:spPr>
          <a:xfrm>
            <a:off x="1225550" y="6200775"/>
            <a:ext cx="1905000" cy="457200"/>
          </a:xfrm>
        </p:spPr>
        <p:txBody>
          <a:bodyPr/>
          <a:lstStyle>
            <a:lvl1pPr>
              <a:defRPr/>
            </a:lvl1pPr>
          </a:lstStyle>
          <a:p>
            <a:endParaRPr lang="ar-SA" altLang="ar-IQ"/>
          </a:p>
        </p:txBody>
      </p:sp>
      <p:sp>
        <p:nvSpPr>
          <p:cNvPr id="46250" name="Rectangle 170"/>
          <p:cNvSpPr>
            <a:spLocks noGrp="1" noChangeArrowheads="1"/>
          </p:cNvSpPr>
          <p:nvPr>
            <p:ph type="ftr" sz="quarter" idx="3"/>
          </p:nvPr>
        </p:nvSpPr>
        <p:spPr>
          <a:xfrm>
            <a:off x="3303588" y="6200775"/>
            <a:ext cx="3636962" cy="457200"/>
          </a:xfrm>
        </p:spPr>
        <p:txBody>
          <a:bodyPr/>
          <a:lstStyle>
            <a:lvl1pPr>
              <a:defRPr/>
            </a:lvl1pPr>
          </a:lstStyle>
          <a:p>
            <a:endParaRPr lang="ar-SA" altLang="ar-IQ"/>
          </a:p>
        </p:txBody>
      </p:sp>
      <p:sp>
        <p:nvSpPr>
          <p:cNvPr id="46251" name="Rectangle 171"/>
          <p:cNvSpPr>
            <a:spLocks noGrp="1" noChangeArrowheads="1"/>
          </p:cNvSpPr>
          <p:nvPr>
            <p:ph type="sldNum" sz="quarter" idx="4"/>
          </p:nvPr>
        </p:nvSpPr>
        <p:spPr>
          <a:xfrm>
            <a:off x="7092950" y="6200775"/>
            <a:ext cx="1905000" cy="457200"/>
          </a:xfrm>
        </p:spPr>
        <p:txBody>
          <a:bodyPr/>
          <a:lstStyle>
            <a:lvl1pPr>
              <a:defRPr/>
            </a:lvl1pPr>
          </a:lstStyle>
          <a:p>
            <a:fld id="{8DBC3B4B-E9D0-4275-936D-724755C6F291}" type="slidenum">
              <a:rPr lang="ar-SA" altLang="ar-IQ"/>
              <a:t>‹#›</a:t>
            </a:fld>
            <a:endParaRPr lang="ar-SA" altLang="ar-IQ"/>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endParaRPr lang="ar-SA" altLang="ar-IQ"/>
          </a:p>
        </p:txBody>
      </p:sp>
      <p:sp>
        <p:nvSpPr>
          <p:cNvPr id="5" name="عنصر نائب للتذييل 4"/>
          <p:cNvSpPr>
            <a:spLocks noGrp="1"/>
          </p:cNvSpPr>
          <p:nvPr>
            <p:ph type="ftr" sz="quarter" idx="11"/>
          </p:nvPr>
        </p:nvSpPr>
        <p:spPr/>
        <p:txBody>
          <a:bodyPr/>
          <a:lstStyle>
            <a:lvl1pPr>
              <a:defRPr/>
            </a:lvl1pPr>
          </a:lstStyle>
          <a:p>
            <a:endParaRPr lang="ar-SA" altLang="ar-IQ"/>
          </a:p>
        </p:txBody>
      </p:sp>
      <p:sp>
        <p:nvSpPr>
          <p:cNvPr id="6" name="عنصر نائب لرقم الشريحة 5"/>
          <p:cNvSpPr>
            <a:spLocks noGrp="1"/>
          </p:cNvSpPr>
          <p:nvPr>
            <p:ph type="sldNum" sz="quarter" idx="12"/>
          </p:nvPr>
        </p:nvSpPr>
        <p:spPr/>
        <p:txBody>
          <a:bodyPr/>
          <a:lstStyle>
            <a:lvl1pPr>
              <a:defRPr/>
            </a:lvl1pPr>
          </a:lstStyle>
          <a:p>
            <a:fld id="{2572BD24-A532-4653-888D-7803212BB478}" type="slidenum">
              <a:rPr lang="ar-SA" altLang="ar-IQ"/>
              <a:t>‹#›</a:t>
            </a:fld>
            <a:endParaRPr lang="ar-SA" altLang="ar-IQ"/>
          </a:p>
        </p:txBody>
      </p:sp>
    </p:spTree>
    <p:extLst>
      <p:ext uri="{BB962C8B-B14F-4D97-AF65-F5344CB8AC3E}">
        <p14:creationId xmlns:p14="http://schemas.microsoft.com/office/powerpoint/2010/main" val="22181929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23075" y="225425"/>
            <a:ext cx="1925638" cy="5975350"/>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1042988" y="225425"/>
            <a:ext cx="5627687" cy="597535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endParaRPr lang="ar-SA" altLang="ar-IQ"/>
          </a:p>
        </p:txBody>
      </p:sp>
      <p:sp>
        <p:nvSpPr>
          <p:cNvPr id="5" name="عنصر نائب للتذييل 4"/>
          <p:cNvSpPr>
            <a:spLocks noGrp="1"/>
          </p:cNvSpPr>
          <p:nvPr>
            <p:ph type="ftr" sz="quarter" idx="11"/>
          </p:nvPr>
        </p:nvSpPr>
        <p:spPr/>
        <p:txBody>
          <a:bodyPr/>
          <a:lstStyle>
            <a:lvl1pPr>
              <a:defRPr/>
            </a:lvl1pPr>
          </a:lstStyle>
          <a:p>
            <a:endParaRPr lang="ar-SA" altLang="ar-IQ"/>
          </a:p>
        </p:txBody>
      </p:sp>
      <p:sp>
        <p:nvSpPr>
          <p:cNvPr id="6" name="عنصر نائب لرقم الشريحة 5"/>
          <p:cNvSpPr>
            <a:spLocks noGrp="1"/>
          </p:cNvSpPr>
          <p:nvPr>
            <p:ph type="sldNum" sz="quarter" idx="12"/>
          </p:nvPr>
        </p:nvSpPr>
        <p:spPr/>
        <p:txBody>
          <a:bodyPr/>
          <a:lstStyle>
            <a:lvl1pPr>
              <a:defRPr/>
            </a:lvl1pPr>
          </a:lstStyle>
          <a:p>
            <a:fld id="{5009050B-056F-487D-84CA-E5C31179D47D}" type="slidenum">
              <a:rPr lang="ar-SA" altLang="ar-IQ"/>
              <a:t>‹#›</a:t>
            </a:fld>
            <a:endParaRPr lang="ar-SA" altLang="ar-IQ"/>
          </a:p>
        </p:txBody>
      </p:sp>
    </p:spTree>
    <p:extLst>
      <p:ext uri="{BB962C8B-B14F-4D97-AF65-F5344CB8AC3E}">
        <p14:creationId xmlns:p14="http://schemas.microsoft.com/office/powerpoint/2010/main" val="21298491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عنوان، ونص، وقصاصة فنية">
    <p:spTree>
      <p:nvGrpSpPr>
        <p:cNvPr id="1" name=""/>
        <p:cNvGrpSpPr/>
        <p:nvPr/>
      </p:nvGrpSpPr>
      <p:grpSpPr>
        <a:xfrm>
          <a:off x="0" y="0"/>
          <a:ext cx="0" cy="0"/>
          <a:chOff x="0" y="0"/>
          <a:chExt cx="0" cy="0"/>
        </a:xfrm>
      </p:grpSpPr>
      <p:sp>
        <p:nvSpPr>
          <p:cNvPr id="2" name="عنوان 1"/>
          <p:cNvSpPr>
            <a:spLocks noGrp="1"/>
          </p:cNvSpPr>
          <p:nvPr>
            <p:ph type="title"/>
          </p:nvPr>
        </p:nvSpPr>
        <p:spPr>
          <a:xfrm>
            <a:off x="1042988" y="225425"/>
            <a:ext cx="7705725" cy="863600"/>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sz="half" idx="1"/>
          </p:nvPr>
        </p:nvSpPr>
        <p:spPr>
          <a:xfrm>
            <a:off x="1042988" y="1304925"/>
            <a:ext cx="3776662" cy="489585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قصاصة الفنية 3"/>
          <p:cNvSpPr>
            <a:spLocks noGrp="1"/>
          </p:cNvSpPr>
          <p:nvPr>
            <p:ph type="clipArt" sz="half" idx="2"/>
          </p:nvPr>
        </p:nvSpPr>
        <p:spPr>
          <a:xfrm>
            <a:off x="4972050" y="1304925"/>
            <a:ext cx="3776663" cy="4895850"/>
          </a:xfrm>
        </p:spPr>
        <p:txBody>
          <a:bodyPr/>
          <a:lstStyle/>
          <a:p>
            <a:r>
              <a:rPr lang="ar-SA" smtClean="0"/>
              <a:t>انقر فوق الأيقونة لإضافة صورة</a:t>
            </a:r>
            <a:endParaRPr lang="ar-IQ"/>
          </a:p>
        </p:txBody>
      </p:sp>
      <p:sp>
        <p:nvSpPr>
          <p:cNvPr id="5" name="عنصر نائب للتاريخ 4"/>
          <p:cNvSpPr>
            <a:spLocks noGrp="1"/>
          </p:cNvSpPr>
          <p:nvPr>
            <p:ph type="dt" sz="half" idx="10"/>
          </p:nvPr>
        </p:nvSpPr>
        <p:spPr>
          <a:xfrm>
            <a:off x="1042988" y="6308725"/>
            <a:ext cx="1838325" cy="349250"/>
          </a:xfrm>
        </p:spPr>
        <p:txBody>
          <a:bodyPr/>
          <a:lstStyle>
            <a:lvl1pPr>
              <a:defRPr/>
            </a:lvl1pPr>
          </a:lstStyle>
          <a:p>
            <a:endParaRPr lang="ar-SA" altLang="ar-IQ"/>
          </a:p>
        </p:txBody>
      </p:sp>
      <p:sp>
        <p:nvSpPr>
          <p:cNvPr id="6" name="عنصر نائب للتذييل 5"/>
          <p:cNvSpPr>
            <a:spLocks noGrp="1"/>
          </p:cNvSpPr>
          <p:nvPr>
            <p:ph type="ftr" sz="quarter" idx="11"/>
          </p:nvPr>
        </p:nvSpPr>
        <p:spPr>
          <a:xfrm>
            <a:off x="3054350" y="6308725"/>
            <a:ext cx="3636963" cy="349250"/>
          </a:xfrm>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a:xfrm>
            <a:off x="6843713" y="6308725"/>
            <a:ext cx="1905000" cy="349250"/>
          </a:xfrm>
        </p:spPr>
        <p:txBody>
          <a:bodyPr/>
          <a:lstStyle>
            <a:lvl1pPr>
              <a:defRPr/>
            </a:lvl1pPr>
          </a:lstStyle>
          <a:p>
            <a:fld id="{15CC81AA-61AB-4B6E-8D92-A4DECCC543C7}" type="slidenum">
              <a:rPr lang="ar-SA" altLang="ar-IQ"/>
              <a:t>‹#›</a:t>
            </a:fld>
            <a:endParaRPr lang="ar-SA" altLang="ar-IQ"/>
          </a:p>
        </p:txBody>
      </p:sp>
    </p:spTree>
    <p:extLst>
      <p:ext uri="{BB962C8B-B14F-4D97-AF65-F5344CB8AC3E}">
        <p14:creationId xmlns:p14="http://schemas.microsoft.com/office/powerpoint/2010/main" val="15830777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042988" y="225425"/>
            <a:ext cx="7705725" cy="863600"/>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sz="half" idx="1"/>
          </p:nvPr>
        </p:nvSpPr>
        <p:spPr>
          <a:xfrm>
            <a:off x="1042988" y="1304925"/>
            <a:ext cx="7705725" cy="23717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1042988" y="3829050"/>
            <a:ext cx="7705725" cy="23717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a:xfrm>
            <a:off x="1042988" y="6308725"/>
            <a:ext cx="1838325" cy="349250"/>
          </a:xfrm>
        </p:spPr>
        <p:txBody>
          <a:bodyPr/>
          <a:lstStyle>
            <a:lvl1pPr>
              <a:defRPr/>
            </a:lvl1pPr>
          </a:lstStyle>
          <a:p>
            <a:endParaRPr lang="ar-SA" altLang="ar-IQ"/>
          </a:p>
        </p:txBody>
      </p:sp>
      <p:sp>
        <p:nvSpPr>
          <p:cNvPr id="6" name="عنصر نائب للتذييل 5"/>
          <p:cNvSpPr>
            <a:spLocks noGrp="1"/>
          </p:cNvSpPr>
          <p:nvPr>
            <p:ph type="ftr" sz="quarter" idx="11"/>
          </p:nvPr>
        </p:nvSpPr>
        <p:spPr>
          <a:xfrm>
            <a:off x="3054350" y="6308725"/>
            <a:ext cx="3636963" cy="349250"/>
          </a:xfrm>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a:xfrm>
            <a:off x="6843713" y="6308725"/>
            <a:ext cx="1905000" cy="349250"/>
          </a:xfrm>
        </p:spPr>
        <p:txBody>
          <a:bodyPr/>
          <a:lstStyle>
            <a:lvl1pPr>
              <a:defRPr/>
            </a:lvl1pPr>
          </a:lstStyle>
          <a:p>
            <a:fld id="{0E56D4CF-54C2-4D97-83C7-D1DBBADF684A}" type="slidenum">
              <a:rPr lang="ar-SA" altLang="ar-IQ"/>
              <a:t>‹#›</a:t>
            </a:fld>
            <a:endParaRPr lang="ar-SA" altLang="ar-IQ"/>
          </a:p>
        </p:txBody>
      </p:sp>
    </p:spTree>
    <p:extLst>
      <p:ext uri="{BB962C8B-B14F-4D97-AF65-F5344CB8AC3E}">
        <p14:creationId xmlns:p14="http://schemas.microsoft.com/office/powerpoint/2010/main" val="13491911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endParaRPr lang="ar-SA" altLang="ar-IQ"/>
          </a:p>
        </p:txBody>
      </p:sp>
      <p:sp>
        <p:nvSpPr>
          <p:cNvPr id="5" name="عنصر نائب للتذييل 4"/>
          <p:cNvSpPr>
            <a:spLocks noGrp="1"/>
          </p:cNvSpPr>
          <p:nvPr>
            <p:ph type="ftr" sz="quarter" idx="11"/>
          </p:nvPr>
        </p:nvSpPr>
        <p:spPr/>
        <p:txBody>
          <a:bodyPr/>
          <a:lstStyle>
            <a:lvl1pPr>
              <a:defRPr/>
            </a:lvl1pPr>
          </a:lstStyle>
          <a:p>
            <a:endParaRPr lang="ar-SA" altLang="ar-IQ"/>
          </a:p>
        </p:txBody>
      </p:sp>
      <p:sp>
        <p:nvSpPr>
          <p:cNvPr id="6" name="عنصر نائب لرقم الشريحة 5"/>
          <p:cNvSpPr>
            <a:spLocks noGrp="1"/>
          </p:cNvSpPr>
          <p:nvPr>
            <p:ph type="sldNum" sz="quarter" idx="12"/>
          </p:nvPr>
        </p:nvSpPr>
        <p:spPr/>
        <p:txBody>
          <a:bodyPr/>
          <a:lstStyle>
            <a:lvl1pPr>
              <a:defRPr/>
            </a:lvl1pPr>
          </a:lstStyle>
          <a:p>
            <a:fld id="{B7A026E5-56A9-4AF8-8CA6-DBA85DDF1696}" type="slidenum">
              <a:rPr lang="ar-SA" altLang="ar-IQ"/>
              <a:t>‹#›</a:t>
            </a:fld>
            <a:endParaRPr lang="ar-SA" altLang="ar-IQ"/>
          </a:p>
        </p:txBody>
      </p:sp>
    </p:spTree>
    <p:extLst>
      <p:ext uri="{BB962C8B-B14F-4D97-AF65-F5344CB8AC3E}">
        <p14:creationId xmlns:p14="http://schemas.microsoft.com/office/powerpoint/2010/main" val="2317836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ar-SA" altLang="ar-IQ"/>
          </a:p>
        </p:txBody>
      </p:sp>
      <p:sp>
        <p:nvSpPr>
          <p:cNvPr id="5" name="عنصر نائب للتذييل 4"/>
          <p:cNvSpPr>
            <a:spLocks noGrp="1"/>
          </p:cNvSpPr>
          <p:nvPr>
            <p:ph type="ftr" sz="quarter" idx="11"/>
          </p:nvPr>
        </p:nvSpPr>
        <p:spPr/>
        <p:txBody>
          <a:bodyPr/>
          <a:lstStyle>
            <a:lvl1pPr>
              <a:defRPr/>
            </a:lvl1pPr>
          </a:lstStyle>
          <a:p>
            <a:endParaRPr lang="ar-SA" altLang="ar-IQ"/>
          </a:p>
        </p:txBody>
      </p:sp>
      <p:sp>
        <p:nvSpPr>
          <p:cNvPr id="6" name="عنصر نائب لرقم الشريحة 5"/>
          <p:cNvSpPr>
            <a:spLocks noGrp="1"/>
          </p:cNvSpPr>
          <p:nvPr>
            <p:ph type="sldNum" sz="quarter" idx="12"/>
          </p:nvPr>
        </p:nvSpPr>
        <p:spPr/>
        <p:txBody>
          <a:bodyPr/>
          <a:lstStyle>
            <a:lvl1pPr>
              <a:defRPr/>
            </a:lvl1pPr>
          </a:lstStyle>
          <a:p>
            <a:fld id="{EB427595-81F1-4DC4-B978-A94813136EA0}" type="slidenum">
              <a:rPr lang="ar-SA" altLang="ar-IQ"/>
              <a:t>‹#›</a:t>
            </a:fld>
            <a:endParaRPr lang="ar-SA" altLang="ar-IQ"/>
          </a:p>
        </p:txBody>
      </p:sp>
    </p:spTree>
    <p:extLst>
      <p:ext uri="{BB962C8B-B14F-4D97-AF65-F5344CB8AC3E}">
        <p14:creationId xmlns:p14="http://schemas.microsoft.com/office/powerpoint/2010/main" val="38574784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1042988" y="1304925"/>
            <a:ext cx="377666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972050" y="1304925"/>
            <a:ext cx="377666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lvl1pPr>
              <a:defRPr/>
            </a:lvl1pPr>
          </a:lstStyle>
          <a:p>
            <a:endParaRPr lang="ar-SA" altLang="ar-IQ"/>
          </a:p>
        </p:txBody>
      </p:sp>
      <p:sp>
        <p:nvSpPr>
          <p:cNvPr id="6" name="عنصر نائب للتذييل 5"/>
          <p:cNvSpPr>
            <a:spLocks noGrp="1"/>
          </p:cNvSpPr>
          <p:nvPr>
            <p:ph type="ftr" sz="quarter" idx="11"/>
          </p:nvPr>
        </p:nvSpPr>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p:txBody>
          <a:bodyPr/>
          <a:lstStyle>
            <a:lvl1pPr>
              <a:defRPr/>
            </a:lvl1pPr>
          </a:lstStyle>
          <a:p>
            <a:fld id="{2863819F-7AC4-4E5E-93E4-31C8F1C72D58}" type="slidenum">
              <a:rPr lang="ar-SA" altLang="ar-IQ"/>
              <a:t>‹#›</a:t>
            </a:fld>
            <a:endParaRPr lang="ar-SA" altLang="ar-IQ"/>
          </a:p>
        </p:txBody>
      </p:sp>
    </p:spTree>
    <p:extLst>
      <p:ext uri="{BB962C8B-B14F-4D97-AF65-F5344CB8AC3E}">
        <p14:creationId xmlns:p14="http://schemas.microsoft.com/office/powerpoint/2010/main" val="37914231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lvl1pPr>
              <a:defRPr/>
            </a:lvl1pPr>
          </a:lstStyle>
          <a:p>
            <a:endParaRPr lang="ar-SA" altLang="ar-IQ"/>
          </a:p>
        </p:txBody>
      </p:sp>
      <p:sp>
        <p:nvSpPr>
          <p:cNvPr id="8" name="عنصر نائب للتذييل 7"/>
          <p:cNvSpPr>
            <a:spLocks noGrp="1"/>
          </p:cNvSpPr>
          <p:nvPr>
            <p:ph type="ftr" sz="quarter" idx="11"/>
          </p:nvPr>
        </p:nvSpPr>
        <p:spPr/>
        <p:txBody>
          <a:bodyPr/>
          <a:lstStyle>
            <a:lvl1pPr>
              <a:defRPr/>
            </a:lvl1pPr>
          </a:lstStyle>
          <a:p>
            <a:endParaRPr lang="ar-SA" altLang="ar-IQ"/>
          </a:p>
        </p:txBody>
      </p:sp>
      <p:sp>
        <p:nvSpPr>
          <p:cNvPr id="9" name="عنصر نائب لرقم الشريحة 8"/>
          <p:cNvSpPr>
            <a:spLocks noGrp="1"/>
          </p:cNvSpPr>
          <p:nvPr>
            <p:ph type="sldNum" sz="quarter" idx="12"/>
          </p:nvPr>
        </p:nvSpPr>
        <p:spPr/>
        <p:txBody>
          <a:bodyPr/>
          <a:lstStyle>
            <a:lvl1pPr>
              <a:defRPr/>
            </a:lvl1pPr>
          </a:lstStyle>
          <a:p>
            <a:fld id="{2B315E09-2D97-4B29-9727-6BC2E00431B4}" type="slidenum">
              <a:rPr lang="ar-SA" altLang="ar-IQ"/>
              <a:t>‹#›</a:t>
            </a:fld>
            <a:endParaRPr lang="ar-SA" altLang="ar-IQ"/>
          </a:p>
        </p:txBody>
      </p:sp>
    </p:spTree>
    <p:extLst>
      <p:ext uri="{BB962C8B-B14F-4D97-AF65-F5344CB8AC3E}">
        <p14:creationId xmlns:p14="http://schemas.microsoft.com/office/powerpoint/2010/main" val="32648682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lvl1pPr>
              <a:defRPr/>
            </a:lvl1pPr>
          </a:lstStyle>
          <a:p>
            <a:endParaRPr lang="ar-SA" altLang="ar-IQ"/>
          </a:p>
        </p:txBody>
      </p:sp>
      <p:sp>
        <p:nvSpPr>
          <p:cNvPr id="4" name="عنصر نائب للتذييل 3"/>
          <p:cNvSpPr>
            <a:spLocks noGrp="1"/>
          </p:cNvSpPr>
          <p:nvPr>
            <p:ph type="ftr" sz="quarter" idx="11"/>
          </p:nvPr>
        </p:nvSpPr>
        <p:spPr/>
        <p:txBody>
          <a:bodyPr/>
          <a:lstStyle>
            <a:lvl1pPr>
              <a:defRPr/>
            </a:lvl1pPr>
          </a:lstStyle>
          <a:p>
            <a:endParaRPr lang="ar-SA" altLang="ar-IQ"/>
          </a:p>
        </p:txBody>
      </p:sp>
      <p:sp>
        <p:nvSpPr>
          <p:cNvPr id="5" name="عنصر نائب لرقم الشريحة 4"/>
          <p:cNvSpPr>
            <a:spLocks noGrp="1"/>
          </p:cNvSpPr>
          <p:nvPr>
            <p:ph type="sldNum" sz="quarter" idx="12"/>
          </p:nvPr>
        </p:nvSpPr>
        <p:spPr/>
        <p:txBody>
          <a:bodyPr/>
          <a:lstStyle>
            <a:lvl1pPr>
              <a:defRPr/>
            </a:lvl1pPr>
          </a:lstStyle>
          <a:p>
            <a:fld id="{A7115CE3-8B10-4BEA-89A9-9E0EEF2C3139}" type="slidenum">
              <a:rPr lang="ar-SA" altLang="ar-IQ"/>
              <a:t>‹#›</a:t>
            </a:fld>
            <a:endParaRPr lang="ar-SA" altLang="ar-IQ"/>
          </a:p>
        </p:txBody>
      </p:sp>
    </p:spTree>
    <p:extLst>
      <p:ext uri="{BB962C8B-B14F-4D97-AF65-F5344CB8AC3E}">
        <p14:creationId xmlns:p14="http://schemas.microsoft.com/office/powerpoint/2010/main" val="11378733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ar-SA" altLang="ar-IQ"/>
          </a:p>
        </p:txBody>
      </p:sp>
      <p:sp>
        <p:nvSpPr>
          <p:cNvPr id="3" name="عنصر نائب للتذييل 2"/>
          <p:cNvSpPr>
            <a:spLocks noGrp="1"/>
          </p:cNvSpPr>
          <p:nvPr>
            <p:ph type="ftr" sz="quarter" idx="11"/>
          </p:nvPr>
        </p:nvSpPr>
        <p:spPr/>
        <p:txBody>
          <a:bodyPr/>
          <a:lstStyle>
            <a:lvl1pPr>
              <a:defRPr/>
            </a:lvl1pPr>
          </a:lstStyle>
          <a:p>
            <a:endParaRPr lang="ar-SA" altLang="ar-IQ"/>
          </a:p>
        </p:txBody>
      </p:sp>
      <p:sp>
        <p:nvSpPr>
          <p:cNvPr id="4" name="عنصر نائب لرقم الشريحة 3"/>
          <p:cNvSpPr>
            <a:spLocks noGrp="1"/>
          </p:cNvSpPr>
          <p:nvPr>
            <p:ph type="sldNum" sz="quarter" idx="12"/>
          </p:nvPr>
        </p:nvSpPr>
        <p:spPr/>
        <p:txBody>
          <a:bodyPr/>
          <a:lstStyle>
            <a:lvl1pPr>
              <a:defRPr/>
            </a:lvl1pPr>
          </a:lstStyle>
          <a:p>
            <a:fld id="{CDA92C04-236D-4BFE-A30E-A29865C985E2}" type="slidenum">
              <a:rPr lang="ar-SA" altLang="ar-IQ"/>
              <a:t>‹#›</a:t>
            </a:fld>
            <a:endParaRPr lang="ar-SA" altLang="ar-IQ"/>
          </a:p>
        </p:txBody>
      </p:sp>
    </p:spTree>
    <p:extLst>
      <p:ext uri="{BB962C8B-B14F-4D97-AF65-F5344CB8AC3E}">
        <p14:creationId xmlns:p14="http://schemas.microsoft.com/office/powerpoint/2010/main" val="1077337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ar-SA" altLang="ar-IQ"/>
          </a:p>
        </p:txBody>
      </p:sp>
      <p:sp>
        <p:nvSpPr>
          <p:cNvPr id="6" name="عنصر نائب للتذييل 5"/>
          <p:cNvSpPr>
            <a:spLocks noGrp="1"/>
          </p:cNvSpPr>
          <p:nvPr>
            <p:ph type="ftr" sz="quarter" idx="11"/>
          </p:nvPr>
        </p:nvSpPr>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p:txBody>
          <a:bodyPr/>
          <a:lstStyle>
            <a:lvl1pPr>
              <a:defRPr/>
            </a:lvl1pPr>
          </a:lstStyle>
          <a:p>
            <a:fld id="{E13ED687-4F31-4588-B1A1-159DEBB8B4BD}" type="slidenum">
              <a:rPr lang="ar-SA" altLang="ar-IQ"/>
              <a:t>‹#›</a:t>
            </a:fld>
            <a:endParaRPr lang="ar-SA" altLang="ar-IQ"/>
          </a:p>
        </p:txBody>
      </p:sp>
    </p:spTree>
    <p:extLst>
      <p:ext uri="{BB962C8B-B14F-4D97-AF65-F5344CB8AC3E}">
        <p14:creationId xmlns:p14="http://schemas.microsoft.com/office/powerpoint/2010/main" val="11242273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ar-SA" altLang="ar-IQ"/>
          </a:p>
        </p:txBody>
      </p:sp>
      <p:sp>
        <p:nvSpPr>
          <p:cNvPr id="6" name="عنصر نائب للتذييل 5"/>
          <p:cNvSpPr>
            <a:spLocks noGrp="1"/>
          </p:cNvSpPr>
          <p:nvPr>
            <p:ph type="ftr" sz="quarter" idx="11"/>
          </p:nvPr>
        </p:nvSpPr>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p:txBody>
          <a:bodyPr/>
          <a:lstStyle>
            <a:lvl1pPr>
              <a:defRPr/>
            </a:lvl1pPr>
          </a:lstStyle>
          <a:p>
            <a:fld id="{C66D865D-B7FD-4E9C-81F0-5A2941A6C88A}" type="slidenum">
              <a:rPr lang="ar-SA" altLang="ar-IQ"/>
              <a:t>‹#›</a:t>
            </a:fld>
            <a:endParaRPr lang="ar-SA" altLang="ar-IQ"/>
          </a:p>
        </p:txBody>
      </p:sp>
    </p:spTree>
    <p:extLst>
      <p:ext uri="{BB962C8B-B14F-4D97-AF65-F5344CB8AC3E}">
        <p14:creationId xmlns:p14="http://schemas.microsoft.com/office/powerpoint/2010/main" val="14500024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1042988" y="225425"/>
            <a:ext cx="77057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b" anchorCtr="0" compatLnSpc="1">
            <a:prstTxWarp prst="textNoShape">
              <a:avLst/>
            </a:prstTxWarp>
          </a:bodyPr>
          <a:lstStyle/>
          <a:p>
            <a:pPr lvl="0"/>
            <a:r>
              <a:rPr lang="ar-SA" altLang="ar-IQ" smtClean="0"/>
              <a:t>انقر لتحرير نمط عنوان الشريحة الرئيسية</a:t>
            </a:r>
          </a:p>
        </p:txBody>
      </p:sp>
      <p:sp>
        <p:nvSpPr>
          <p:cNvPr id="22531" name="Rectangle 3"/>
          <p:cNvSpPr>
            <a:spLocks noGrp="1" noChangeArrowheads="1"/>
          </p:cNvSpPr>
          <p:nvPr>
            <p:ph type="body" idx="1"/>
          </p:nvPr>
        </p:nvSpPr>
        <p:spPr bwMode="auto">
          <a:xfrm>
            <a:off x="1042988" y="1304925"/>
            <a:ext cx="770572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ar-IQ" smtClean="0"/>
              <a:t>انقر لتحريرأنماط نص الشريحة الرئيسية</a:t>
            </a:r>
          </a:p>
          <a:p>
            <a:pPr lvl="1"/>
            <a:r>
              <a:rPr lang="ar-SA" altLang="ar-IQ" smtClean="0"/>
              <a:t>المستوى الثاني</a:t>
            </a:r>
          </a:p>
          <a:p>
            <a:pPr lvl="2"/>
            <a:r>
              <a:rPr lang="ar-SA" altLang="ar-IQ" smtClean="0"/>
              <a:t>المستوى الثالث</a:t>
            </a:r>
          </a:p>
          <a:p>
            <a:pPr lvl="3"/>
            <a:r>
              <a:rPr lang="ar-SA" altLang="ar-IQ" smtClean="0"/>
              <a:t>المستوى الرابع</a:t>
            </a:r>
          </a:p>
          <a:p>
            <a:pPr lvl="4"/>
            <a:r>
              <a:rPr lang="ar-SA" altLang="ar-IQ" smtClean="0"/>
              <a:t>المستوى الخامس</a:t>
            </a:r>
          </a:p>
        </p:txBody>
      </p:sp>
      <p:sp>
        <p:nvSpPr>
          <p:cNvPr id="22532" name="Rectangle 4"/>
          <p:cNvSpPr>
            <a:spLocks noGrp="1" noChangeArrowheads="1"/>
          </p:cNvSpPr>
          <p:nvPr>
            <p:ph type="dt" sz="half" idx="2"/>
          </p:nvPr>
        </p:nvSpPr>
        <p:spPr bwMode="auto">
          <a:xfrm>
            <a:off x="1042988" y="6308725"/>
            <a:ext cx="1838325"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1">
              <a:defRPr sz="1000">
                <a:latin typeface="+mn-lt"/>
                <a:ea typeface="굴림" pitchFamily="34" charset="-127"/>
              </a:defRPr>
            </a:lvl1pPr>
          </a:lstStyle>
          <a:p>
            <a:endParaRPr lang="ar-SA" altLang="ar-IQ"/>
          </a:p>
        </p:txBody>
      </p:sp>
      <p:sp>
        <p:nvSpPr>
          <p:cNvPr id="22533" name="Rectangle 5"/>
          <p:cNvSpPr>
            <a:spLocks noGrp="1" noChangeArrowheads="1"/>
          </p:cNvSpPr>
          <p:nvPr>
            <p:ph type="ftr" sz="quarter" idx="3"/>
          </p:nvPr>
        </p:nvSpPr>
        <p:spPr bwMode="auto">
          <a:xfrm>
            <a:off x="3054350" y="6308725"/>
            <a:ext cx="3636963"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1">
              <a:defRPr sz="1000">
                <a:latin typeface="+mn-lt"/>
                <a:ea typeface="굴림" pitchFamily="34" charset="-127"/>
              </a:defRPr>
            </a:lvl1pPr>
          </a:lstStyle>
          <a:p>
            <a:endParaRPr lang="ar-SA" altLang="ar-IQ"/>
          </a:p>
        </p:txBody>
      </p:sp>
      <p:sp>
        <p:nvSpPr>
          <p:cNvPr id="22534" name="Rectangle 6"/>
          <p:cNvSpPr>
            <a:spLocks noGrp="1" noChangeArrowheads="1"/>
          </p:cNvSpPr>
          <p:nvPr>
            <p:ph type="sldNum" sz="quarter" idx="4"/>
          </p:nvPr>
        </p:nvSpPr>
        <p:spPr bwMode="auto">
          <a:xfrm>
            <a:off x="6843713" y="6308725"/>
            <a:ext cx="19050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1">
              <a:defRPr sz="1000">
                <a:latin typeface="+mn-lt"/>
                <a:ea typeface="굴림" pitchFamily="34" charset="-127"/>
              </a:defRPr>
            </a:lvl1pPr>
          </a:lstStyle>
          <a:p>
            <a:fld id="{4F20EAA7-A23E-4F87-AC6B-228AC2615768}" type="slidenum">
              <a:rPr lang="ar-SA" altLang="ar-IQ"/>
              <a:t>‹#›</a:t>
            </a:fld>
            <a:endParaRPr lang="ar-SA" altLang="ar-IQ"/>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xStyles>
    <p:titleStyle>
      <a:lvl1pPr algn="r" rtl="1" eaLnBrk="1" fontAlgn="base" hangingPunct="1">
        <a:spcBef>
          <a:spcPct val="0"/>
        </a:spcBef>
        <a:spcAft>
          <a:spcPct val="0"/>
        </a:spcAft>
        <a:defRPr sz="3200">
          <a:solidFill>
            <a:schemeClr val="tx1"/>
          </a:solidFill>
          <a:latin typeface="+mj-lt"/>
          <a:ea typeface="+mj-ea"/>
          <a:cs typeface="+mj-cs"/>
        </a:defRPr>
      </a:lvl1pPr>
      <a:lvl2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2pPr>
      <a:lvl3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3pPr>
      <a:lvl4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4pPr>
      <a:lvl5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5pPr>
      <a:lvl6pPr marL="4572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6pPr>
      <a:lvl7pPr marL="9144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7pPr>
      <a:lvl8pPr marL="13716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8pPr>
      <a:lvl9pPr marL="18288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9pPr>
    </p:titleStyle>
    <p:body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000">
          <a:solidFill>
            <a:schemeClr val="tx1"/>
          </a:solidFill>
          <a:latin typeface="+mn-lt"/>
          <a:cs typeface="+mn-cs"/>
        </a:defRPr>
      </a:lvl2pPr>
      <a:lvl3pPr marL="1143000" indent="-228600" algn="r" rtl="1" eaLnBrk="1" fontAlgn="base" hangingPunct="1">
        <a:spcBef>
          <a:spcPct val="20000"/>
        </a:spcBef>
        <a:spcAft>
          <a:spcPct val="0"/>
        </a:spcAft>
        <a:buClr>
          <a:schemeClr val="tx1"/>
        </a:buClr>
        <a:buChar char="•"/>
        <a:defRPr>
          <a:solidFill>
            <a:schemeClr val="tx1"/>
          </a:solidFill>
          <a:latin typeface="+mn-lt"/>
          <a:cs typeface="+mn-cs"/>
        </a:defRPr>
      </a:lvl3pPr>
      <a:lvl4pPr marL="1600200" indent="-228600" algn="r" rtl="1" eaLnBrk="1" fontAlgn="base" hangingPunct="1">
        <a:spcBef>
          <a:spcPct val="20000"/>
        </a:spcBef>
        <a:spcAft>
          <a:spcPct val="0"/>
        </a:spcAft>
        <a:buClr>
          <a:schemeClr val="tx1"/>
        </a:buClr>
        <a:buChar char="•"/>
        <a:defRPr sz="1600">
          <a:solidFill>
            <a:schemeClr val="tx1"/>
          </a:solidFill>
          <a:latin typeface="+mn-lt"/>
          <a:cs typeface="+mn-cs"/>
        </a:defRPr>
      </a:lvl4pPr>
      <a:lvl5pPr marL="2057400" indent="-228600" algn="r" rtl="1" eaLnBrk="1" fontAlgn="base" hangingPunct="1">
        <a:spcBef>
          <a:spcPct val="20000"/>
        </a:spcBef>
        <a:spcAft>
          <a:spcPct val="0"/>
        </a:spcAft>
        <a:buClr>
          <a:schemeClr val="tx1"/>
        </a:buClr>
        <a:buChar char="•"/>
        <a:defRPr sz="1600">
          <a:solidFill>
            <a:schemeClr val="tx1"/>
          </a:solidFill>
          <a:latin typeface="+mn-lt"/>
          <a:cs typeface="+mn-cs"/>
        </a:defRPr>
      </a:lvl5pPr>
      <a:lvl6pPr marL="2514600" indent="-228600" algn="r" rtl="1" eaLnBrk="1" fontAlgn="base" hangingPunct="1">
        <a:spcBef>
          <a:spcPct val="20000"/>
        </a:spcBef>
        <a:spcAft>
          <a:spcPct val="0"/>
        </a:spcAft>
        <a:buClr>
          <a:schemeClr val="tx1"/>
        </a:buClr>
        <a:buChar char="•"/>
        <a:defRPr sz="1600">
          <a:solidFill>
            <a:schemeClr val="tx1"/>
          </a:solidFill>
          <a:latin typeface="+mn-lt"/>
          <a:cs typeface="+mn-cs"/>
        </a:defRPr>
      </a:lvl6pPr>
      <a:lvl7pPr marL="2971800" indent="-228600" algn="r" rtl="1" eaLnBrk="1" fontAlgn="base" hangingPunct="1">
        <a:spcBef>
          <a:spcPct val="20000"/>
        </a:spcBef>
        <a:spcAft>
          <a:spcPct val="0"/>
        </a:spcAft>
        <a:buClr>
          <a:schemeClr val="tx1"/>
        </a:buClr>
        <a:buChar char="•"/>
        <a:defRPr sz="1600">
          <a:solidFill>
            <a:schemeClr val="tx1"/>
          </a:solidFill>
          <a:latin typeface="+mn-lt"/>
          <a:cs typeface="+mn-cs"/>
        </a:defRPr>
      </a:lvl7pPr>
      <a:lvl8pPr marL="3429000" indent="-228600" algn="r" rtl="1" eaLnBrk="1" fontAlgn="base" hangingPunct="1">
        <a:spcBef>
          <a:spcPct val="20000"/>
        </a:spcBef>
        <a:spcAft>
          <a:spcPct val="0"/>
        </a:spcAft>
        <a:buClr>
          <a:schemeClr val="tx1"/>
        </a:buClr>
        <a:buChar char="•"/>
        <a:defRPr sz="1600">
          <a:solidFill>
            <a:schemeClr val="tx1"/>
          </a:solidFill>
          <a:latin typeface="+mn-lt"/>
          <a:cs typeface="+mn-cs"/>
        </a:defRPr>
      </a:lvl8pPr>
      <a:lvl9pPr marL="3886200" indent="-228600" algn="r" rtl="1" eaLnBrk="1" fontAlgn="base" hangingPunct="1">
        <a:spcBef>
          <a:spcPct val="20000"/>
        </a:spcBef>
        <a:spcAft>
          <a:spcPct val="0"/>
        </a:spcAft>
        <a:buClr>
          <a:schemeClr val="tx1"/>
        </a:buClr>
        <a:buChar char="•"/>
        <a:defRPr sz="16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ctrTitle"/>
          </p:nvPr>
        </p:nvSpPr>
        <p:spPr>
          <a:xfrm>
            <a:off x="3059832" y="2708920"/>
            <a:ext cx="5976664" cy="792088"/>
          </a:xfrm>
        </p:spPr>
        <p:txBody>
          <a:bodyPr/>
          <a:lstStyle/>
          <a:p>
            <a:pPr algn="ctr">
              <a:lnSpc>
                <a:spcPct val="115000"/>
              </a:lnSpc>
              <a:spcAft>
                <a:spcPct val="0"/>
              </a:spcAft>
            </a:pP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endParaRPr lang="ar-SA" altLang="ar-IQ" sz="2400" b="1">
              <a:solidFill>
                <a:schemeClr val="tx2"/>
              </a:solidFill>
              <a:latin typeface="Andalus" panose="02020603050405020304" pitchFamily="18" charset="-78"/>
              <a:cs typeface="Andalus" panose="02020603050405020304" pitchFamily="18" charset="-78"/>
            </a:endParaRPr>
          </a:p>
        </p:txBody>
      </p:sp>
      <p:sp>
        <p:nvSpPr>
          <p:cNvPr id="2" name="مستطيل 1"/>
          <p:cNvSpPr/>
          <p:nvPr/>
        </p:nvSpPr>
        <p:spPr>
          <a:xfrm>
            <a:off x="2771801" y="2348880"/>
            <a:ext cx="6108290" cy="369332"/>
          </a:xfrm>
          <a:prstGeom prst="rect">
            <a:avLst/>
          </a:prstGeom>
        </p:spPr>
        <p:txBody>
          <a:bodyPr wrap="square">
            <a:spAutoFit/>
          </a:bodyPr>
          <a:lstStyle/>
          <a:p>
            <a:pPr lvl="0" rtl="1" fontAlgn="auto">
              <a:spcBef>
                <a:spcPct val="0"/>
              </a:spcBef>
              <a:spcAft>
                <a:spcPct val="0"/>
              </a:spcAft>
            </a:pPr>
            <a:endParaRPr lang="ar-IQ" sz="1800" b="1">
              <a:latin typeface="Arial" panose="020B0604020202020204" pitchFamily="34" charset="0"/>
              <a:cs typeface="+mn-cs"/>
            </a:endParaRPr>
          </a:p>
        </p:txBody>
      </p:sp>
      <p:sp>
        <p:nvSpPr>
          <p:cNvPr id="3" name="عنوان فرعي 2"/>
          <p:cNvSpPr>
            <a:spLocks noGrp="1"/>
          </p:cNvSpPr>
          <p:nvPr>
            <p:ph type="subTitle" idx="1"/>
          </p:nvPr>
        </p:nvSpPr>
        <p:spPr>
          <a:xfrm>
            <a:off x="2771801" y="404664"/>
            <a:ext cx="6192687" cy="4896544"/>
          </a:xfrm>
        </p:spPr>
        <p:txBody>
          <a:bodyPr/>
          <a:lstStyle/>
          <a:p>
            <a:pPr lvl="0" indent="-306705" algn="ctr">
              <a:lnSpc>
                <a:spcPct val="150000"/>
              </a:lnSpc>
              <a:spcAft>
                <a:spcPts val="1000"/>
              </a:spcAft>
              <a:buClr>
                <a:srgbClr val="000000"/>
              </a:buClr>
            </a:pPr>
            <a:r>
              <a:rPr lang="ar-IQ" sz="3200" b="1" dirty="0">
                <a:solidFill>
                  <a:srgbClr val="000000"/>
                </a:solidFill>
                <a:latin typeface="Andalus" panose="02020603050405020304" pitchFamily="18" charset="-78"/>
                <a:ea typeface="Calibri"/>
                <a:cs typeface="Andalus" panose="02020603050405020304" pitchFamily="18" charset="-78"/>
              </a:rPr>
              <a:t>الجامعة المستنصرية/ كلية التربية -قسم الجغرافية</a:t>
            </a:r>
          </a:p>
          <a:p>
            <a:pPr lvl="0" indent="-306705" algn="ctr">
              <a:lnSpc>
                <a:spcPct val="150000"/>
              </a:lnSpc>
              <a:spcAft>
                <a:spcPts val="1000"/>
              </a:spcAft>
              <a:buClr>
                <a:srgbClr val="000000"/>
              </a:buClr>
            </a:pPr>
            <a:r>
              <a:rPr lang="ar-IQ" sz="3200" b="1" dirty="0">
                <a:solidFill>
                  <a:srgbClr val="000000"/>
                </a:solidFill>
                <a:latin typeface="Andalus" panose="02020603050405020304" pitchFamily="18" charset="-78"/>
                <a:ea typeface="Calibri"/>
                <a:cs typeface="Andalus" panose="02020603050405020304" pitchFamily="18" charset="-78"/>
              </a:rPr>
              <a:t>المرحلة الثانية/ صباحي</a:t>
            </a:r>
          </a:p>
          <a:p>
            <a:pPr lvl="0" indent="-306705" algn="ctr">
              <a:lnSpc>
                <a:spcPct val="150000"/>
              </a:lnSpc>
              <a:spcAft>
                <a:spcPts val="1000"/>
              </a:spcAft>
              <a:buClr>
                <a:srgbClr val="000000"/>
              </a:buClr>
            </a:pPr>
            <a:r>
              <a:rPr lang="ar-IQ" sz="3200" b="1" dirty="0" smtClean="0">
                <a:solidFill>
                  <a:srgbClr val="000000"/>
                </a:solidFill>
                <a:latin typeface="Andalus" panose="02020603050405020304" pitchFamily="18" charset="-78"/>
                <a:ea typeface="Calibri"/>
                <a:cs typeface="Andalus" panose="02020603050405020304" pitchFamily="18" charset="-78"/>
              </a:rPr>
              <a:t>الأقاليم المناخية في قارة اسيا</a:t>
            </a:r>
            <a:endParaRPr lang="ar-IQ" sz="3200" b="1" dirty="0">
              <a:solidFill>
                <a:srgbClr val="000000"/>
              </a:solidFill>
              <a:latin typeface="Andalus" panose="02020603050405020304" pitchFamily="18" charset="-78"/>
              <a:ea typeface="Calibri"/>
              <a:cs typeface="Andalus" panose="02020603050405020304" pitchFamily="18" charset="-78"/>
            </a:endParaRPr>
          </a:p>
          <a:p>
            <a:pPr lvl="0" indent="-306705" algn="ctr">
              <a:lnSpc>
                <a:spcPct val="150000"/>
              </a:lnSpc>
              <a:spcAft>
                <a:spcPts val="1000"/>
              </a:spcAft>
              <a:buClr>
                <a:srgbClr val="000000"/>
              </a:buClr>
            </a:pPr>
            <a:r>
              <a:rPr lang="ar-IQ" sz="3200" b="1" dirty="0" err="1">
                <a:solidFill>
                  <a:srgbClr val="FF0000"/>
                </a:solidFill>
                <a:latin typeface="Andalus" panose="02020603050405020304" pitchFamily="18" charset="-78"/>
                <a:ea typeface="Calibri"/>
                <a:cs typeface="Andalus" panose="02020603050405020304" pitchFamily="18" charset="-78"/>
              </a:rPr>
              <a:t>م.م</a:t>
            </a:r>
            <a:r>
              <a:rPr lang="ar-IQ" sz="3200" b="1" dirty="0">
                <a:solidFill>
                  <a:srgbClr val="FF0000"/>
                </a:solidFill>
                <a:latin typeface="Andalus" panose="02020603050405020304" pitchFamily="18" charset="-78"/>
                <a:ea typeface="Calibri"/>
                <a:cs typeface="Andalus" panose="02020603050405020304" pitchFamily="18" charset="-78"/>
              </a:rPr>
              <a:t>.  رغد حسين علي</a:t>
            </a:r>
            <a:endParaRPr lang="en-US" sz="3200" b="1" dirty="0">
              <a:solidFill>
                <a:srgbClr val="FF0000"/>
              </a:solidFill>
              <a:latin typeface="Andalus" panose="02020603050405020304" pitchFamily="18" charset="-78"/>
              <a:ea typeface="Calibri"/>
              <a:cs typeface="Andalus" panose="02020603050405020304" pitchFamily="18" charset="-78"/>
            </a:endParaRPr>
          </a:p>
          <a:p>
            <a:pPr indent="-306705" algn="ctr">
              <a:lnSpc>
                <a:spcPct val="150000"/>
              </a:lnSpc>
              <a:spcAft>
                <a:spcPts val="1000"/>
              </a:spcAft>
            </a:pPr>
            <a:endParaRPr lang="en-US" sz="2000" b="1" u="sng" dirty="0">
              <a:latin typeface="Andalus" panose="02020603050405020304" pitchFamily="18" charset="-78"/>
              <a:ea typeface="Calibri"/>
              <a:cs typeface="Andalus"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نص 2"/>
          <p:cNvSpPr>
            <a:spLocks noGrp="1"/>
          </p:cNvSpPr>
          <p:nvPr>
            <p:ph type="body" sz="half" idx="1"/>
          </p:nvPr>
        </p:nvSpPr>
        <p:spPr/>
        <p:txBody>
          <a:bodyPr/>
          <a:lstStyle/>
          <a:p>
            <a:endParaRPr lang="ar-IQ"/>
          </a:p>
        </p:txBody>
      </p:sp>
      <p:sp>
        <p:nvSpPr>
          <p:cNvPr id="4" name="عنصر نائب للقصاصة الفنية 3"/>
          <p:cNvSpPr>
            <a:spLocks noGrp="1"/>
          </p:cNvSpPr>
          <p:nvPr>
            <p:ph type="clipArt" sz="half" idx="2"/>
          </p:nvPr>
        </p:nvSpPr>
        <p:spPr/>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6072"/>
            <a:ext cx="9144000" cy="674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14389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وجة 6"/>
          <p:cNvSpPr/>
          <p:nvPr/>
        </p:nvSpPr>
        <p:spPr bwMode="auto">
          <a:xfrm>
            <a:off x="566096" y="2708920"/>
            <a:ext cx="8136904" cy="2714600"/>
          </a:xfrm>
          <a:prstGeom prst="wave">
            <a:avLst>
              <a:gd name="adj1" fmla="val 12500"/>
              <a:gd name="adj2" fmla="val 392"/>
            </a:avLst>
          </a:prstGeom>
          <a:solidFill>
            <a:schemeClr val="tx2">
              <a:lumMod val="40000"/>
              <a:lumOff val="60000"/>
            </a:schemeClr>
          </a:solidFill>
          <a:ln>
            <a:solidFill>
              <a:schemeClr val="tx2">
                <a:lumMod val="40000"/>
                <a:lumOff val="60000"/>
              </a:schemeClr>
            </a:solidFill>
            <a:headEnd type="none" w="med" len="med"/>
            <a:tailEnd type="none" w="med" len="med"/>
          </a:ln>
          <a:extLst/>
        </p:spPr>
        <p:style>
          <a:lnRef idx="0">
            <a:schemeClr val="accent2"/>
          </a:lnRef>
          <a:fillRef idx="4294967294">
            <a:schemeClr val="dk2"/>
          </a:fillRef>
          <a:effectRef idx="3">
            <a:schemeClr val="accent2"/>
          </a:effectRef>
          <a:fontRef idx="minor">
            <a:schemeClr val="lt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pPr>
            <a:r>
              <a:rPr kumimoji="0" lang="ar-IQ" sz="4800" b="1" i="1" u="none" strike="noStrike" cap="all" normalizeH="0" baseline="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ndalus" panose="02020603050405020304" pitchFamily="18" charset="-78"/>
                <a:cs typeface="Andalus" panose="02020603050405020304" pitchFamily="18" charset="-78"/>
              </a:rPr>
              <a:t>نهاية المحاضرة</a:t>
            </a:r>
          </a:p>
        </p:txBody>
      </p:sp>
    </p:spTree>
    <p:extLst>
      <p:ext uri="{BB962C8B-B14F-4D97-AF65-F5344CB8AC3E}">
        <p14:creationId xmlns:p14="http://schemas.microsoft.com/office/powerpoint/2010/main" val="23406498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sz="half" idx="1"/>
          </p:nvPr>
        </p:nvSpPr>
        <p:spPr>
          <a:xfrm>
            <a:off x="467544" y="1268277"/>
            <a:ext cx="8496944" cy="4895850"/>
          </a:xfrm>
        </p:spPr>
        <p:txBody>
          <a:bodyPr/>
          <a:lstStyle/>
          <a:p>
            <a:pPr algn="just"/>
            <a:endParaRPr lang="ar-IQ" sz="2800" b="1" dirty="0" smtClean="0">
              <a:latin typeface="Arial" panose="020B0604020202020204" pitchFamily="34" charset="0"/>
              <a:cs typeface="Arial" panose="020B0604020202020204" pitchFamily="34" charset="0"/>
            </a:endParaRPr>
          </a:p>
          <a:p>
            <a:pPr algn="just"/>
            <a:r>
              <a:rPr lang="ar-IQ" sz="2000" b="1" dirty="0" smtClean="0">
                <a:latin typeface="Arial" panose="020B0604020202020204" pitchFamily="34" charset="0"/>
                <a:cs typeface="Arial" panose="020B0604020202020204" pitchFamily="34" charset="0"/>
              </a:rPr>
              <a:t>اقليم المناخ القطبي (التندرا)</a:t>
            </a:r>
          </a:p>
          <a:p>
            <a:pPr algn="just"/>
            <a:r>
              <a:rPr lang="ar-IQ" sz="2000" b="1" dirty="0" smtClean="0">
                <a:latin typeface="Arial" panose="020B0604020202020204" pitchFamily="34" charset="0"/>
                <a:cs typeface="Arial" panose="020B0604020202020204" pitchFamily="34" charset="0"/>
              </a:rPr>
              <a:t>اقليم المناخ البارد (المنشوري)</a:t>
            </a:r>
          </a:p>
          <a:p>
            <a:pPr algn="just"/>
            <a:r>
              <a:rPr lang="ar-IQ" sz="2000" b="1" dirty="0" smtClean="0">
                <a:latin typeface="Arial" panose="020B0604020202020204" pitchFamily="34" charset="0"/>
                <a:cs typeface="Arial" panose="020B0604020202020204" pitchFamily="34" charset="0"/>
              </a:rPr>
              <a:t>اقليم المناخ المعتدل البارد القاري</a:t>
            </a:r>
          </a:p>
          <a:p>
            <a:pPr algn="just"/>
            <a:r>
              <a:rPr lang="ar-IQ" sz="2000" b="1" dirty="0" smtClean="0">
                <a:latin typeface="Arial" panose="020B0604020202020204" pitchFamily="34" charset="0"/>
                <a:cs typeface="Arial" panose="020B0604020202020204" pitchFamily="34" charset="0"/>
              </a:rPr>
              <a:t>اقليم المناخ المعتدل الدافئ</a:t>
            </a:r>
          </a:p>
          <a:p>
            <a:pPr algn="just"/>
            <a:r>
              <a:rPr lang="ar-IQ" sz="2000" b="1" dirty="0" smtClean="0">
                <a:latin typeface="Arial" panose="020B0604020202020204" pitchFamily="34" charset="0"/>
                <a:cs typeface="Arial" panose="020B0604020202020204" pitchFamily="34" charset="0"/>
              </a:rPr>
              <a:t>اقليم المناخ الموسمي الحار</a:t>
            </a:r>
          </a:p>
          <a:p>
            <a:pPr algn="just"/>
            <a:r>
              <a:rPr lang="ar-IQ" sz="2000" b="1" dirty="0" smtClean="0">
                <a:latin typeface="Arial" panose="020B0604020202020204" pitchFamily="34" charset="0"/>
                <a:cs typeface="Arial" panose="020B0604020202020204" pitchFamily="34" charset="0"/>
              </a:rPr>
              <a:t>اقليم المناخ الموسمي</a:t>
            </a:r>
          </a:p>
          <a:p>
            <a:pPr algn="just"/>
            <a:r>
              <a:rPr lang="ar-IQ" sz="2000" b="1" dirty="0" smtClean="0">
                <a:latin typeface="Arial" panose="020B0604020202020204" pitchFamily="34" charset="0"/>
                <a:cs typeface="Arial" panose="020B0604020202020204" pitchFamily="34" charset="0"/>
              </a:rPr>
              <a:t>اقليم مناخ البحر المتوسط</a:t>
            </a:r>
          </a:p>
          <a:p>
            <a:pPr algn="just"/>
            <a:r>
              <a:rPr lang="ar-IQ" sz="2000" b="1" dirty="0" smtClean="0">
                <a:latin typeface="Arial" panose="020B0604020202020204" pitchFamily="34" charset="0"/>
                <a:cs typeface="Arial" panose="020B0604020202020204" pitchFamily="34" charset="0"/>
              </a:rPr>
              <a:t>اقليم مناخ الصحاري الحارة</a:t>
            </a:r>
          </a:p>
          <a:p>
            <a:pPr algn="just"/>
            <a:r>
              <a:rPr lang="ar-IQ" sz="2000" b="1" dirty="0" smtClean="0">
                <a:latin typeface="Arial" panose="020B0604020202020204" pitchFamily="34" charset="0"/>
                <a:cs typeface="Arial" panose="020B0604020202020204" pitchFamily="34" charset="0"/>
              </a:rPr>
              <a:t>اقليم مناخ الصحاري المعتدلة</a:t>
            </a:r>
          </a:p>
          <a:p>
            <a:pPr algn="just"/>
            <a:r>
              <a:rPr lang="ar-IQ" sz="2000" b="1" dirty="0" smtClean="0">
                <a:latin typeface="Arial" panose="020B0604020202020204" pitchFamily="34" charset="0"/>
                <a:cs typeface="Arial" panose="020B0604020202020204" pitchFamily="34" charset="0"/>
              </a:rPr>
              <a:t>اقليم المناخ الاستوائي</a:t>
            </a:r>
          </a:p>
          <a:p>
            <a:pPr algn="just"/>
            <a:r>
              <a:rPr lang="ar-IQ" sz="2000" b="1" dirty="0" smtClean="0">
                <a:latin typeface="Arial" panose="020B0604020202020204" pitchFamily="34" charset="0"/>
                <a:cs typeface="Arial" panose="020B0604020202020204" pitchFamily="34" charset="0"/>
              </a:rPr>
              <a:t>وفيما يلي عرض موجز لمواقع هذه الاقاليم وخصائصها العامة: </a:t>
            </a:r>
          </a:p>
          <a:p>
            <a:pPr algn="just"/>
            <a:endParaRPr lang="ar-IQ" sz="2000" b="1" dirty="0" smtClean="0">
              <a:latin typeface="Arial" panose="020B0604020202020204" pitchFamily="34" charset="0"/>
              <a:cs typeface="Arial" panose="020B0604020202020204" pitchFamily="34" charset="0"/>
            </a:endParaRPr>
          </a:p>
          <a:p>
            <a:pPr algn="just"/>
            <a:endParaRPr lang="ar-IQ" sz="2000" b="1" dirty="0" smtClean="0">
              <a:latin typeface="Arial" panose="020B0604020202020204" pitchFamily="34" charset="0"/>
              <a:cs typeface="Arial" panose="020B0604020202020204" pitchFamily="34" charset="0"/>
            </a:endParaRPr>
          </a:p>
          <a:p>
            <a:pPr algn="just"/>
            <a:endParaRPr lang="ar-IQ" sz="2800" b="1" dirty="0" smtClean="0">
              <a:latin typeface="Arial" panose="020B0604020202020204" pitchFamily="34" charset="0"/>
              <a:cs typeface="Arial" panose="020B0604020202020204" pitchFamily="34" charset="0"/>
            </a:endParaRPr>
          </a:p>
          <a:p>
            <a:pPr algn="just"/>
            <a:endParaRPr lang="ar-IQ" sz="2800" b="1" dirty="0" smtClean="0">
              <a:latin typeface="Arial" panose="020B0604020202020204" pitchFamily="34" charset="0"/>
              <a:cs typeface="Arial" panose="020B0604020202020204" pitchFamily="34" charset="0"/>
            </a:endParaRPr>
          </a:p>
          <a:p>
            <a:pPr algn="just"/>
            <a:endParaRPr lang="ar-IQ" sz="2800" b="1" dirty="0">
              <a:latin typeface="Arial" panose="020B0604020202020204" pitchFamily="34" charset="0"/>
              <a:cs typeface="Arial" panose="020B0604020202020204" pitchFamily="34" charset="0"/>
            </a:endParaRPr>
          </a:p>
          <a:p>
            <a:endParaRPr lang="ar-IQ" dirty="0"/>
          </a:p>
          <a:p>
            <a:endParaRPr lang="ar-IQ" dirty="0"/>
          </a:p>
        </p:txBody>
      </p:sp>
      <p:sp>
        <p:nvSpPr>
          <p:cNvPr id="2" name="مستطيل 1"/>
          <p:cNvSpPr/>
          <p:nvPr/>
        </p:nvSpPr>
        <p:spPr>
          <a:xfrm>
            <a:off x="467544" y="1268760"/>
            <a:ext cx="8496944" cy="707886"/>
          </a:xfrm>
          <a:prstGeom prst="rect">
            <a:avLst/>
          </a:prstGeom>
        </p:spPr>
        <p:txBody>
          <a:bodyPr wrap="square">
            <a:spAutoFit/>
          </a:bodyPr>
          <a:lstStyle/>
          <a:p>
            <a:pPr algn="just" rtl="1"/>
            <a:r>
              <a:rPr lang="ar-IQ" sz="2000" b="1" dirty="0" smtClean="0">
                <a:solidFill>
                  <a:srgbClr val="FF0000"/>
                </a:solidFill>
                <a:latin typeface="Simplified Arabic" panose="02020603050405020304" pitchFamily="18" charset="-78"/>
                <a:cs typeface="Simplified Arabic" panose="02020603050405020304" pitchFamily="18" charset="-78"/>
              </a:rPr>
              <a:t>تقسم قارة اسيا إلى عشرة اقاليم مناخية تتدرج من الشمال إلى الجنوب وكما يلي:-</a:t>
            </a:r>
          </a:p>
          <a:p>
            <a:pPr algn="just" rtl="1"/>
            <a:endParaRPr lang="ar-IQ" sz="2000" b="1" dirty="0">
              <a:latin typeface="Simplified Arabic" panose="02020603050405020304" pitchFamily="18" charset="-78"/>
              <a:cs typeface="Simplified Arabic" panose="02020603050405020304" pitchFamily="18" charset="-78"/>
            </a:endParaRPr>
          </a:p>
        </p:txBody>
      </p:sp>
      <p:sp>
        <p:nvSpPr>
          <p:cNvPr id="4" name="مربع نص 3"/>
          <p:cNvSpPr txBox="1"/>
          <p:nvPr/>
        </p:nvSpPr>
        <p:spPr>
          <a:xfrm>
            <a:off x="971600" y="242512"/>
            <a:ext cx="8007789"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1">
            <a:spAutoFit/>
          </a:bodyPr>
          <a:lstStyle/>
          <a:p>
            <a:pPr algn="r"/>
            <a:r>
              <a:rPr lang="ar-IQ" sz="3200" b="1" dirty="0" smtClean="0">
                <a:solidFill>
                  <a:srgbClr val="FF0000"/>
                </a:solidFill>
                <a:latin typeface="Andalus" panose="02020603050405020304" pitchFamily="18" charset="-78"/>
                <a:cs typeface="Andalus" panose="02020603050405020304" pitchFamily="18" charset="-78"/>
              </a:rPr>
              <a:t>الأقاليم المناخية في قارة اسيا</a:t>
            </a:r>
            <a:endParaRPr lang="ar-IQ" sz="3200" b="1" dirty="0">
              <a:solidFill>
                <a:srgbClr val="FF0000"/>
              </a:solidFill>
              <a:latin typeface="Andalus" panose="02020603050405020304" pitchFamily="18" charset="-78"/>
              <a:cs typeface="Andalus" panose="02020603050405020304" pitchFamily="18" charset="-78"/>
            </a:endParaRPr>
          </a:p>
        </p:txBody>
      </p:sp>
      <p:sp>
        <p:nvSpPr>
          <p:cNvPr id="11" name="مستطيل 10"/>
          <p:cNvSpPr/>
          <p:nvPr/>
        </p:nvSpPr>
        <p:spPr bwMode="auto">
          <a:xfrm>
            <a:off x="1835696" y="1268759"/>
            <a:ext cx="7056784" cy="353943"/>
          </a:xfrm>
          <a:prstGeom prst="rect">
            <a:avLst/>
          </a:prstGeom>
          <a:no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IQ" sz="2400" b="0" i="0" u="none" strike="noStrike" cap="none" normalizeH="0" baseline="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35202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نص 2"/>
          <p:cNvSpPr>
            <a:spLocks noGrp="1"/>
          </p:cNvSpPr>
          <p:nvPr>
            <p:ph type="body" sz="half" idx="1"/>
          </p:nvPr>
        </p:nvSpPr>
        <p:spPr>
          <a:xfrm>
            <a:off x="467544" y="1304925"/>
            <a:ext cx="8496944" cy="4895850"/>
          </a:xfrm>
        </p:spPr>
        <p:txBody>
          <a:bodyPr/>
          <a:lstStyle/>
          <a:p>
            <a:endParaRPr lang="ar-IQ"/>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38529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نص 2"/>
          <p:cNvSpPr>
            <a:spLocks noGrp="1"/>
          </p:cNvSpPr>
          <p:nvPr>
            <p:ph type="body" sz="half" idx="1"/>
          </p:nvPr>
        </p:nvSpPr>
        <p:spPr>
          <a:xfrm>
            <a:off x="467544" y="1304925"/>
            <a:ext cx="8424936" cy="4895850"/>
          </a:xfrm>
        </p:spPr>
        <p:txBody>
          <a:bodyPr/>
          <a:lstStyle/>
          <a:p>
            <a:endParaRPr lang="ar-IQ"/>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56" y="44935"/>
            <a:ext cx="9144000" cy="6870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28859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87624" y="332656"/>
            <a:ext cx="7705725" cy="612353"/>
          </a:xfrm>
        </p:spPr>
        <p:style>
          <a:lnRef idx="1">
            <a:schemeClr val="accent2"/>
          </a:lnRef>
          <a:fillRef idx="2">
            <a:schemeClr val="accent2"/>
          </a:fillRef>
          <a:effectRef idx="1">
            <a:schemeClr val="accent2"/>
          </a:effectRef>
          <a:fontRef idx="minor">
            <a:schemeClr val="dk1"/>
          </a:fontRef>
        </p:style>
        <p:txBody>
          <a:bodyPr/>
          <a:lstStyle/>
          <a:p>
            <a:r>
              <a:rPr lang="ar-IQ" b="1" dirty="0" smtClean="0">
                <a:solidFill>
                  <a:srgbClr val="FF0000"/>
                </a:solidFill>
                <a:latin typeface="Andalus" panose="02020603050405020304" pitchFamily="18" charset="-78"/>
                <a:cs typeface="Andalus" panose="02020603050405020304" pitchFamily="18" charset="-78"/>
              </a:rPr>
              <a:t>1- اقليم المناخ القطبي ( التندرا)</a:t>
            </a:r>
            <a:endParaRPr lang="ar-IQ" b="1" dirty="0">
              <a:solidFill>
                <a:srgbClr val="FF0000"/>
              </a:solidFill>
              <a:latin typeface="Andalus" panose="02020603050405020304" pitchFamily="18" charset="-78"/>
              <a:cs typeface="Andalus" panose="02020603050405020304" pitchFamily="18" charset="-78"/>
            </a:endParaRPr>
          </a:p>
        </p:txBody>
      </p:sp>
      <p:sp>
        <p:nvSpPr>
          <p:cNvPr id="3" name="عنصر نائب للنص 2"/>
          <p:cNvSpPr>
            <a:spLocks noGrp="1"/>
          </p:cNvSpPr>
          <p:nvPr>
            <p:ph type="body" sz="half" idx="1"/>
          </p:nvPr>
        </p:nvSpPr>
        <p:spPr>
          <a:xfrm>
            <a:off x="539552" y="1304925"/>
            <a:ext cx="8424936" cy="4895850"/>
          </a:xfrm>
        </p:spPr>
        <p:txBody>
          <a:bodyPr/>
          <a:lstStyle/>
          <a:p>
            <a:pPr marL="0" lvl="0" indent="0" algn="just">
              <a:spcBef>
                <a:spcPct val="0"/>
              </a:spcBef>
              <a:buClrTx/>
              <a:buNone/>
            </a:pPr>
            <a:r>
              <a:rPr lang="ar-IQ" sz="2000" kern="1200" dirty="0" smtClean="0">
                <a:solidFill>
                  <a:srgbClr val="000000"/>
                </a:solidFill>
                <a:latin typeface="Simplified Arabic" panose="02020603050405020304" pitchFamily="18" charset="-78"/>
                <a:cs typeface="Simplified Arabic" panose="02020603050405020304" pitchFamily="18" charset="-78"/>
              </a:rPr>
              <a:t>ويقع </a:t>
            </a:r>
            <a:r>
              <a:rPr lang="ar-IQ" sz="2000" kern="1200" dirty="0">
                <a:solidFill>
                  <a:srgbClr val="000000"/>
                </a:solidFill>
                <a:latin typeface="Simplified Arabic" panose="02020603050405020304" pitchFamily="18" charset="-78"/>
                <a:cs typeface="Simplified Arabic" panose="02020603050405020304" pitchFamily="18" charset="-78"/>
              </a:rPr>
              <a:t>في أقصى شمال القارة، ويتصف بشتاء طويل شديد الانخفاض في درجات الحرارة وصيف قصير معتدل نسبيا، تساقطه تلجي لذا تغطى الأرض بالجليد، الذي يذوب جزء منه في بعض المواضع في فصل الصيف القصير، لتنمو الأعشاب التي تصلح لرعي </a:t>
            </a:r>
            <a:r>
              <a:rPr lang="ar-IQ" sz="2000" kern="1200" dirty="0" smtClean="0">
                <a:solidFill>
                  <a:srgbClr val="000000"/>
                </a:solidFill>
                <a:latin typeface="Simplified Arabic" panose="02020603050405020304" pitchFamily="18" charset="-78"/>
                <a:cs typeface="Simplified Arabic" panose="02020603050405020304" pitchFamily="18" charset="-78"/>
              </a:rPr>
              <a:t>حيوانات الإقليم</a:t>
            </a:r>
            <a:r>
              <a:rPr lang="ar-IQ" sz="2000" kern="1200" dirty="0">
                <a:solidFill>
                  <a:srgbClr val="000000"/>
                </a:solidFill>
                <a:latin typeface="Simplified Arabic" panose="02020603050405020304" pitchFamily="18" charset="-78"/>
                <a:cs typeface="Simplified Arabic" panose="02020603050405020304" pitchFamily="18" charset="-78"/>
              </a:rPr>
              <a:t>، لاسيما حيوان الرنة).</a:t>
            </a:r>
          </a:p>
          <a:p>
            <a:pPr marL="0" lvl="0" indent="0" algn="just">
              <a:spcBef>
                <a:spcPct val="0"/>
              </a:spcBef>
              <a:buClrTx/>
              <a:buNone/>
            </a:pPr>
            <a:endParaRPr lang="ar-IQ" sz="2000" b="1" kern="1200" dirty="0">
              <a:solidFill>
                <a:srgbClr val="000000"/>
              </a:solidFill>
              <a:latin typeface="Simplified Arabic" panose="02020603050405020304" pitchFamily="18" charset="-78"/>
              <a:cs typeface="Simplified Arabic" panose="02020603050405020304" pitchFamily="18" charset="-78"/>
            </a:endParaRPr>
          </a:p>
          <a:p>
            <a:pPr marL="0" lvl="0" indent="0" algn="just">
              <a:spcBef>
                <a:spcPct val="0"/>
              </a:spcBef>
              <a:buClrTx/>
              <a:buNone/>
            </a:pPr>
            <a:r>
              <a:rPr lang="ar-IQ" sz="3200" b="1" kern="1200" dirty="0" smtClean="0">
                <a:solidFill>
                  <a:srgbClr val="FF0000"/>
                </a:solidFill>
                <a:latin typeface="Andalus" panose="02020603050405020304" pitchFamily="18" charset="-78"/>
                <a:cs typeface="Andalus" panose="02020603050405020304" pitchFamily="18" charset="-78"/>
              </a:rPr>
              <a:t>2</a:t>
            </a:r>
            <a:r>
              <a:rPr lang="ar-IQ" sz="3200" b="1" kern="1200" dirty="0">
                <a:solidFill>
                  <a:srgbClr val="FF0000"/>
                </a:solidFill>
                <a:latin typeface="Andalus" panose="02020603050405020304" pitchFamily="18" charset="-78"/>
                <a:cs typeface="Andalus" panose="02020603050405020304" pitchFamily="18" charset="-78"/>
              </a:rPr>
              <a:t>. إقليم المناخ البارد (المنشوري</a:t>
            </a:r>
            <a:r>
              <a:rPr lang="ar-IQ" sz="3200" b="1" kern="1200" dirty="0" smtClean="0">
                <a:solidFill>
                  <a:srgbClr val="FF0000"/>
                </a:solidFill>
                <a:latin typeface="Andalus" panose="02020603050405020304" pitchFamily="18" charset="-78"/>
                <a:cs typeface="Andalus" panose="02020603050405020304" pitchFamily="18" charset="-78"/>
              </a:rPr>
              <a:t>)</a:t>
            </a:r>
          </a:p>
          <a:p>
            <a:pPr marL="0" lvl="0" indent="0" algn="just">
              <a:spcBef>
                <a:spcPct val="0"/>
              </a:spcBef>
              <a:buClrTx/>
              <a:buNone/>
            </a:pPr>
            <a:r>
              <a:rPr lang="ar-IQ" sz="2000" b="1" kern="1200" dirty="0" smtClean="0">
                <a:solidFill>
                  <a:srgbClr val="000000"/>
                </a:solidFill>
                <a:latin typeface="Simplified Arabic" panose="02020603050405020304" pitchFamily="18" charset="-78"/>
                <a:cs typeface="Simplified Arabic" panose="02020603050405020304" pitchFamily="18" charset="-78"/>
              </a:rPr>
              <a:t> </a:t>
            </a:r>
            <a:r>
              <a:rPr lang="ar-IQ" sz="2000" kern="1200" dirty="0">
                <a:solidFill>
                  <a:srgbClr val="000000"/>
                </a:solidFill>
                <a:latin typeface="Simplified Arabic" panose="02020603050405020304" pitchFamily="18" charset="-78"/>
                <a:cs typeface="Simplified Arabic" panose="02020603050405020304" pitchFamily="18" charset="-78"/>
              </a:rPr>
              <a:t>يسود شمال ووسط </a:t>
            </a:r>
            <a:r>
              <a:rPr lang="ar-IQ" sz="2000" kern="1200" dirty="0" smtClean="0">
                <a:solidFill>
                  <a:srgbClr val="000000"/>
                </a:solidFill>
                <a:latin typeface="Simplified Arabic" panose="02020603050405020304" pitchFamily="18" charset="-78"/>
                <a:cs typeface="Simplified Arabic" panose="02020603050405020304" pitchFamily="18" charset="-78"/>
              </a:rPr>
              <a:t>منشوريا، وأقصى </a:t>
            </a:r>
            <a:r>
              <a:rPr lang="ar-IQ" sz="2000" kern="1200" dirty="0">
                <a:solidFill>
                  <a:srgbClr val="000000"/>
                </a:solidFill>
                <a:latin typeface="Simplified Arabic" panose="02020603050405020304" pitchFamily="18" charset="-78"/>
                <a:cs typeface="Simplified Arabic" panose="02020603050405020304" pitchFamily="18" charset="-78"/>
              </a:rPr>
              <a:t>شمال اليابان وجزيرة </a:t>
            </a:r>
            <a:r>
              <a:rPr lang="ar-IQ" sz="2000" kern="1200" dirty="0" err="1">
                <a:solidFill>
                  <a:srgbClr val="000000"/>
                </a:solidFill>
                <a:latin typeface="Simplified Arabic" panose="02020603050405020304" pitchFamily="18" charset="-78"/>
                <a:cs typeface="Simplified Arabic" panose="02020603050405020304" pitchFamily="18" charset="-78"/>
              </a:rPr>
              <a:t>سخالين</a:t>
            </a:r>
            <a:r>
              <a:rPr lang="ar-IQ" sz="2000" kern="1200" dirty="0">
                <a:solidFill>
                  <a:srgbClr val="000000"/>
                </a:solidFill>
                <a:latin typeface="Simplified Arabic" panose="02020603050405020304" pitchFamily="18" charset="-78"/>
                <a:cs typeface="Simplified Arabic" panose="02020603050405020304" pitchFamily="18" charset="-78"/>
              </a:rPr>
              <a:t>، ويتصف بشتاء منخفض الحرارة، وصيف دافئ، وامطاره تتساقط صيفاً، بينما يسود </a:t>
            </a:r>
            <a:r>
              <a:rPr lang="ar-IQ" sz="2000" kern="1200" dirty="0" smtClean="0">
                <a:solidFill>
                  <a:srgbClr val="000000"/>
                </a:solidFill>
                <a:latin typeface="Simplified Arabic" panose="02020603050405020304" pitchFamily="18" charset="-78"/>
                <a:cs typeface="Simplified Arabic" panose="02020603050405020304" pitchFamily="18" charset="-78"/>
              </a:rPr>
              <a:t>الإقليم العواصف </a:t>
            </a:r>
            <a:r>
              <a:rPr lang="ar-IQ" sz="2000" kern="1200" dirty="0">
                <a:solidFill>
                  <a:srgbClr val="000000"/>
                </a:solidFill>
                <a:latin typeface="Simplified Arabic" panose="02020603050405020304" pitchFamily="18" charset="-78"/>
                <a:cs typeface="Simplified Arabic" panose="02020603050405020304" pitchFamily="18" charset="-78"/>
              </a:rPr>
              <a:t>الثلجية في فصل الشتاء</a:t>
            </a:r>
            <a:r>
              <a:rPr lang="ar-IQ" sz="2000" b="1" kern="1200" dirty="0">
                <a:solidFill>
                  <a:srgbClr val="000000"/>
                </a:solidFill>
                <a:latin typeface="Simplified Arabic" panose="02020603050405020304" pitchFamily="18" charset="-78"/>
                <a:cs typeface="Simplified Arabic" panose="02020603050405020304" pitchFamily="18" charset="-78"/>
              </a:rPr>
              <a:t>.</a:t>
            </a:r>
          </a:p>
          <a:p>
            <a:pPr marL="0" lvl="0" indent="0" algn="just">
              <a:spcBef>
                <a:spcPct val="0"/>
              </a:spcBef>
              <a:buClrTx/>
              <a:buNone/>
            </a:pPr>
            <a:endParaRPr lang="ar-IQ" sz="2000" b="1" kern="1200" dirty="0">
              <a:solidFill>
                <a:srgbClr val="000000"/>
              </a:solidFill>
              <a:latin typeface="Simplified Arabic" panose="02020603050405020304" pitchFamily="18" charset="-78"/>
              <a:cs typeface="Simplified Arabic" panose="02020603050405020304" pitchFamily="18" charset="-78"/>
            </a:endParaRPr>
          </a:p>
          <a:p>
            <a:pPr marL="0" lvl="0" indent="0" algn="just">
              <a:spcBef>
                <a:spcPct val="0"/>
              </a:spcBef>
              <a:buClrTx/>
              <a:buNone/>
            </a:pPr>
            <a:r>
              <a:rPr lang="ar-IQ" sz="3200" b="1" kern="1200" dirty="0">
                <a:solidFill>
                  <a:srgbClr val="FF0000"/>
                </a:solidFill>
                <a:latin typeface="Andalus" panose="02020603050405020304" pitchFamily="18" charset="-78"/>
                <a:cs typeface="Andalus" panose="02020603050405020304" pitchFamily="18" charset="-78"/>
              </a:rPr>
              <a:t>3. إقليم المناخ المعتدل البارد القاري </a:t>
            </a:r>
            <a:r>
              <a:rPr lang="ar-IQ" sz="2000" b="1" kern="1200" dirty="0">
                <a:solidFill>
                  <a:srgbClr val="000000"/>
                </a:solidFill>
                <a:latin typeface="Simplified Arabic" panose="02020603050405020304" pitchFamily="18" charset="-78"/>
                <a:cs typeface="Simplified Arabic" panose="02020603050405020304" pitchFamily="18" charset="-78"/>
              </a:rPr>
              <a:t>: </a:t>
            </a:r>
            <a:endParaRPr lang="ar-IQ" sz="2000" b="1" kern="1200" dirty="0" smtClean="0">
              <a:solidFill>
                <a:srgbClr val="000000"/>
              </a:solidFill>
              <a:latin typeface="Simplified Arabic" panose="02020603050405020304" pitchFamily="18" charset="-78"/>
              <a:cs typeface="Simplified Arabic" panose="02020603050405020304" pitchFamily="18" charset="-78"/>
            </a:endParaRPr>
          </a:p>
          <a:p>
            <a:pPr marL="0" lvl="0" indent="0" algn="just">
              <a:spcBef>
                <a:spcPct val="0"/>
              </a:spcBef>
              <a:buClrTx/>
              <a:buNone/>
            </a:pPr>
            <a:r>
              <a:rPr lang="ar-IQ" sz="2000" kern="1200" dirty="0" smtClean="0">
                <a:solidFill>
                  <a:srgbClr val="000000"/>
                </a:solidFill>
                <a:latin typeface="Simplified Arabic" panose="02020603050405020304" pitchFamily="18" charset="-78"/>
                <a:cs typeface="Simplified Arabic" panose="02020603050405020304" pitchFamily="18" charset="-78"/>
              </a:rPr>
              <a:t>يسود </a:t>
            </a:r>
            <a:r>
              <a:rPr lang="ar-IQ" sz="2000" kern="1200" dirty="0">
                <a:solidFill>
                  <a:srgbClr val="000000"/>
                </a:solidFill>
                <a:latin typeface="Simplified Arabic" panose="02020603050405020304" pitchFamily="18" charset="-78"/>
                <a:cs typeface="Simplified Arabic" panose="02020603050405020304" pitchFamily="18" charset="-78"/>
              </a:rPr>
              <a:t>هذا النوع من </a:t>
            </a:r>
            <a:r>
              <a:rPr lang="ar-IQ" sz="2000" kern="1200" dirty="0" smtClean="0">
                <a:solidFill>
                  <a:srgbClr val="000000"/>
                </a:solidFill>
                <a:latin typeface="Simplified Arabic" panose="02020603050405020304" pitchFamily="18" charset="-78"/>
                <a:cs typeface="Simplified Arabic" panose="02020603050405020304" pitchFamily="18" charset="-78"/>
              </a:rPr>
              <a:t>المناخ شمال </a:t>
            </a:r>
            <a:r>
              <a:rPr lang="ar-IQ" sz="2000" kern="1200" dirty="0">
                <a:solidFill>
                  <a:srgbClr val="000000"/>
                </a:solidFill>
                <a:latin typeface="Simplified Arabic" panose="02020603050405020304" pitchFamily="18" charset="-78"/>
                <a:cs typeface="Simplified Arabic" panose="02020603050405020304" pitchFamily="18" charset="-78"/>
              </a:rPr>
              <a:t>الصين ووسط </a:t>
            </a:r>
            <a:r>
              <a:rPr lang="ar-IQ" sz="2000" kern="1200" dirty="0" smtClean="0">
                <a:solidFill>
                  <a:srgbClr val="000000"/>
                </a:solidFill>
                <a:latin typeface="Simplified Arabic" panose="02020603050405020304" pitchFamily="18" charset="-78"/>
                <a:cs typeface="Simplified Arabic" panose="02020603050405020304" pitchFamily="18" charset="-78"/>
              </a:rPr>
              <a:t>جزر اليابان </a:t>
            </a:r>
            <a:r>
              <a:rPr lang="ar-IQ" sz="2000" kern="1200" dirty="0">
                <a:solidFill>
                  <a:srgbClr val="000000"/>
                </a:solidFill>
                <a:latin typeface="Simplified Arabic" panose="02020603050405020304" pitchFamily="18" charset="-78"/>
                <a:cs typeface="Simplified Arabic" panose="02020603050405020304" pitchFamily="18" charset="-78"/>
              </a:rPr>
              <a:t>وجنوب منشوريا، ويتصف </a:t>
            </a:r>
            <a:r>
              <a:rPr lang="ar-IQ" sz="2000" kern="1200" dirty="0" smtClean="0">
                <a:solidFill>
                  <a:srgbClr val="000000"/>
                </a:solidFill>
                <a:latin typeface="Simplified Arabic" panose="02020603050405020304" pitchFamily="18" charset="-78"/>
                <a:cs typeface="Simplified Arabic" panose="02020603050405020304" pitchFamily="18" charset="-78"/>
              </a:rPr>
              <a:t>بشتاء بارد </a:t>
            </a:r>
            <a:r>
              <a:rPr lang="ar-IQ" sz="2000" kern="1200" dirty="0">
                <a:solidFill>
                  <a:srgbClr val="000000"/>
                </a:solidFill>
                <a:latin typeface="Simplified Arabic" panose="02020603050405020304" pitchFamily="18" charset="-78"/>
                <a:cs typeface="Simplified Arabic" panose="02020603050405020304" pitchFamily="18" charset="-78"/>
              </a:rPr>
              <a:t>وصيف دافئ حار ، وبتساقط مطري صيفي، أما </a:t>
            </a:r>
            <a:r>
              <a:rPr lang="ar-IQ" sz="2000" kern="1200" dirty="0" smtClean="0">
                <a:solidFill>
                  <a:srgbClr val="000000"/>
                </a:solidFill>
                <a:latin typeface="Simplified Arabic" panose="02020603050405020304" pitchFamily="18" charset="-78"/>
                <a:cs typeface="Simplified Arabic" panose="02020603050405020304" pitchFamily="18" charset="-78"/>
              </a:rPr>
              <a:t>المطر الشتوي </a:t>
            </a:r>
            <a:r>
              <a:rPr lang="ar-IQ" sz="2000" kern="1200" dirty="0">
                <a:solidFill>
                  <a:srgbClr val="000000"/>
                </a:solidFill>
                <a:latin typeface="Simplified Arabic" panose="02020603050405020304" pitchFamily="18" charset="-78"/>
                <a:cs typeface="Simplified Arabic" panose="02020603050405020304" pitchFamily="18" charset="-78"/>
              </a:rPr>
              <a:t>فيسقط بمقدار قليل، إن الفارق كبير في درجات الحرارة وفي التساقط المطري بين فصلي الصيف والشتاء، لذا </a:t>
            </a:r>
            <a:r>
              <a:rPr lang="ar-IQ" sz="2000" kern="1200" dirty="0" smtClean="0">
                <a:solidFill>
                  <a:srgbClr val="000000"/>
                </a:solidFill>
                <a:latin typeface="Simplified Arabic" panose="02020603050405020304" pitchFamily="18" charset="-78"/>
                <a:cs typeface="Simplified Arabic" panose="02020603050405020304" pitchFamily="18" charset="-78"/>
              </a:rPr>
              <a:t>فأن التطرف </a:t>
            </a:r>
            <a:r>
              <a:rPr lang="ar-IQ" sz="2000" kern="1200" dirty="0">
                <a:solidFill>
                  <a:srgbClr val="000000"/>
                </a:solidFill>
                <a:latin typeface="Simplified Arabic" panose="02020603050405020304" pitchFamily="18" charset="-78"/>
                <a:cs typeface="Simplified Arabic" panose="02020603050405020304" pitchFamily="18" charset="-78"/>
              </a:rPr>
              <a:t>والتذبذب ظاهرة مميزة في </a:t>
            </a:r>
            <a:r>
              <a:rPr lang="ar-IQ" sz="2000" kern="1200" dirty="0" smtClean="0">
                <a:solidFill>
                  <a:srgbClr val="000000"/>
                </a:solidFill>
                <a:latin typeface="Simplified Arabic" panose="02020603050405020304" pitchFamily="18" charset="-78"/>
                <a:cs typeface="Simplified Arabic" panose="02020603050405020304" pitchFamily="18" charset="-78"/>
              </a:rPr>
              <a:t>الإقليم.</a:t>
            </a:r>
            <a:endParaRPr lang="ar-IQ" sz="20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278953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9592" y="225425"/>
            <a:ext cx="7849121" cy="755303"/>
          </a:xfrm>
        </p:spPr>
        <p:style>
          <a:lnRef idx="1">
            <a:schemeClr val="accent1"/>
          </a:lnRef>
          <a:fillRef idx="3">
            <a:schemeClr val="accent1"/>
          </a:fillRef>
          <a:effectRef idx="2">
            <a:schemeClr val="accent1"/>
          </a:effectRef>
          <a:fontRef idx="minor">
            <a:schemeClr val="lt1"/>
          </a:fontRef>
        </p:style>
        <p:txBody>
          <a:bodyPr/>
          <a:lstStyle/>
          <a:p>
            <a:pPr lvl="0"/>
            <a:r>
              <a:rPr lang="ar-IQ" b="1" dirty="0" smtClean="0">
                <a:solidFill>
                  <a:srgbClr val="FF0000"/>
                </a:solidFill>
                <a:latin typeface="Andalus" panose="02020603050405020304" pitchFamily="18" charset="-78"/>
                <a:cs typeface="Andalus" panose="02020603050405020304" pitchFamily="18" charset="-78"/>
              </a:rPr>
              <a:t>4-  </a:t>
            </a:r>
            <a:r>
              <a:rPr lang="ar-IQ" b="1" dirty="0">
                <a:solidFill>
                  <a:srgbClr val="FF0000"/>
                </a:solidFill>
                <a:latin typeface="Andalus" panose="02020603050405020304" pitchFamily="18" charset="-78"/>
                <a:cs typeface="Andalus" panose="02020603050405020304" pitchFamily="18" charset="-78"/>
              </a:rPr>
              <a:t>إقليم المناخ المعتدل الدافئ</a:t>
            </a:r>
          </a:p>
        </p:txBody>
      </p:sp>
      <p:sp>
        <p:nvSpPr>
          <p:cNvPr id="3" name="عنصر نائب للنص 2"/>
          <p:cNvSpPr>
            <a:spLocks noGrp="1"/>
          </p:cNvSpPr>
          <p:nvPr>
            <p:ph type="body" sz="half" idx="1"/>
          </p:nvPr>
        </p:nvSpPr>
        <p:spPr>
          <a:xfrm>
            <a:off x="323528" y="1268760"/>
            <a:ext cx="8640960" cy="4895850"/>
          </a:xfrm>
        </p:spPr>
        <p:txBody>
          <a:bodyPr/>
          <a:lstStyle/>
          <a:p>
            <a:pPr lvl="0" algn="just">
              <a:buClr>
                <a:srgbClr val="000000"/>
              </a:buClr>
            </a:pPr>
            <a:r>
              <a:rPr lang="ar-IQ" sz="2000" dirty="0" smtClean="0">
                <a:solidFill>
                  <a:srgbClr val="000000"/>
                </a:solidFill>
                <a:latin typeface="Simplified Arabic" panose="02020603050405020304" pitchFamily="18" charset="-78"/>
                <a:cs typeface="Simplified Arabic" panose="02020603050405020304" pitchFamily="18" charset="-78"/>
              </a:rPr>
              <a:t>يسود </a:t>
            </a:r>
            <a:r>
              <a:rPr lang="ar-IQ" sz="2000" dirty="0">
                <a:solidFill>
                  <a:srgbClr val="000000"/>
                </a:solidFill>
                <a:latin typeface="Simplified Arabic" panose="02020603050405020304" pitchFamily="18" charset="-78"/>
                <a:cs typeface="Simplified Arabic" panose="02020603050405020304" pitchFamily="18" charset="-78"/>
              </a:rPr>
              <a:t>في جنوب الصين </a:t>
            </a:r>
            <a:r>
              <a:rPr lang="ar-IQ" sz="2000" dirty="0" smtClean="0">
                <a:solidFill>
                  <a:srgbClr val="000000"/>
                </a:solidFill>
                <a:latin typeface="Simplified Arabic" panose="02020603050405020304" pitchFamily="18" charset="-78"/>
                <a:cs typeface="Simplified Arabic" panose="02020603050405020304" pitchFamily="18" charset="-78"/>
              </a:rPr>
              <a:t>وجنوب اليابان</a:t>
            </a:r>
            <a:r>
              <a:rPr lang="ar-IQ" sz="2000" dirty="0">
                <a:solidFill>
                  <a:srgbClr val="000000"/>
                </a:solidFill>
                <a:latin typeface="Simplified Arabic" panose="02020603050405020304" pitchFamily="18" charset="-78"/>
                <a:cs typeface="Simplified Arabic" panose="02020603050405020304" pitchFamily="18" charset="-78"/>
              </a:rPr>
              <a:t>، كما يسود في غرب آسيا، يتعرض هذا الإقليم (الصيني) للموجات الباردة في الشتاء، وتساقطه المطري في فصلي </a:t>
            </a:r>
            <a:r>
              <a:rPr lang="ar-IQ" sz="2000" dirty="0" smtClean="0">
                <a:solidFill>
                  <a:srgbClr val="000000"/>
                </a:solidFill>
                <a:latin typeface="Simplified Arabic" panose="02020603050405020304" pitchFamily="18" charset="-78"/>
                <a:cs typeface="Simplified Arabic" panose="02020603050405020304" pitchFamily="18" charset="-78"/>
              </a:rPr>
              <a:t>الشتاء والصيف</a:t>
            </a:r>
            <a:r>
              <a:rPr lang="ar-IQ" sz="2000" dirty="0">
                <a:solidFill>
                  <a:srgbClr val="000000"/>
                </a:solidFill>
                <a:latin typeface="Simplified Arabic" panose="02020603050405020304" pitchFamily="18" charset="-78"/>
                <a:cs typeface="Simplified Arabic" panose="02020603050405020304" pitchFamily="18" charset="-78"/>
              </a:rPr>
              <a:t>، أي أن امطاره طول العام.</a:t>
            </a:r>
          </a:p>
          <a:p>
            <a:pPr lvl="0">
              <a:buClr>
                <a:srgbClr val="000000"/>
              </a:buClr>
            </a:pPr>
            <a:endParaRPr lang="ar-IQ" sz="2000" dirty="0">
              <a:solidFill>
                <a:srgbClr val="000000"/>
              </a:solidFill>
              <a:latin typeface="Simplified Arabic" panose="02020603050405020304" pitchFamily="18" charset="-78"/>
              <a:cs typeface="Simplified Arabic" panose="02020603050405020304" pitchFamily="18" charset="-78"/>
            </a:endParaRPr>
          </a:p>
          <a:p>
            <a:pPr marL="0" indent="0">
              <a:buNone/>
            </a:pPr>
            <a:r>
              <a:rPr lang="ar-IQ" sz="3200" b="1" dirty="0" smtClean="0">
                <a:solidFill>
                  <a:srgbClr val="FF0000"/>
                </a:solidFill>
                <a:latin typeface="Andalus" panose="02020603050405020304" pitchFamily="18" charset="-78"/>
                <a:cs typeface="Andalus" panose="02020603050405020304" pitchFamily="18" charset="-78"/>
              </a:rPr>
              <a:t>5- اقليم </a:t>
            </a:r>
            <a:r>
              <a:rPr lang="ar-IQ" sz="3200" b="1" dirty="0">
                <a:solidFill>
                  <a:srgbClr val="FF0000"/>
                </a:solidFill>
                <a:latin typeface="Andalus" panose="02020603050405020304" pitchFamily="18" charset="-78"/>
                <a:cs typeface="Andalus" panose="02020603050405020304" pitchFamily="18" charset="-78"/>
              </a:rPr>
              <a:t>المناخ الموسمي الحار</a:t>
            </a:r>
            <a:r>
              <a:rPr lang="ar-IQ" sz="3200" b="1" dirty="0" smtClean="0">
                <a:solidFill>
                  <a:srgbClr val="FF0000"/>
                </a:solidFill>
                <a:latin typeface="Andalus" panose="02020603050405020304" pitchFamily="18" charset="-78"/>
                <a:cs typeface="Andalus" panose="02020603050405020304" pitchFamily="18" charset="-78"/>
              </a:rPr>
              <a:t>:</a:t>
            </a:r>
          </a:p>
          <a:p>
            <a:pPr marL="0" indent="0" algn="just">
              <a:buNone/>
            </a:pPr>
            <a:r>
              <a:rPr lang="ar-IQ" sz="3200" dirty="0" smtClean="0">
                <a:solidFill>
                  <a:srgbClr val="FF0000"/>
                </a:solidFill>
                <a:latin typeface="Andalus" panose="02020603050405020304" pitchFamily="18" charset="-78"/>
                <a:cs typeface="Andalus" panose="02020603050405020304" pitchFamily="18" charset="-78"/>
              </a:rPr>
              <a:t> </a:t>
            </a:r>
            <a:r>
              <a:rPr lang="ar-IQ" sz="2000" dirty="0">
                <a:latin typeface="Simplified Arabic" panose="02020603050405020304" pitchFamily="18" charset="-78"/>
                <a:cs typeface="Simplified Arabic" panose="02020603050405020304" pitchFamily="18" charset="-78"/>
              </a:rPr>
              <a:t>يمتد في النطاقات المحصورة </a:t>
            </a:r>
            <a:r>
              <a:rPr lang="ar-IQ" sz="2000" dirty="0" smtClean="0">
                <a:latin typeface="Simplified Arabic" panose="02020603050405020304" pitchFamily="18" charset="-78"/>
                <a:cs typeface="Simplified Arabic" panose="02020603050405020304" pitchFamily="18" charset="-78"/>
              </a:rPr>
              <a:t>بين</a:t>
            </a:r>
            <a:r>
              <a:rPr lang="ar-IQ" sz="2000" dirty="0">
                <a:latin typeface="Simplified Arabic" panose="02020603050405020304" pitchFamily="18" charset="-78"/>
                <a:cs typeface="Simplified Arabic" panose="02020603050405020304" pitchFamily="18" charset="-78"/>
              </a:rPr>
              <a:t> </a:t>
            </a:r>
            <a:r>
              <a:rPr lang="ar-IQ" sz="2000" dirty="0" smtClean="0">
                <a:latin typeface="Simplified Arabic" panose="02020603050405020304" pitchFamily="18" charset="-78"/>
                <a:cs typeface="Simplified Arabic" panose="02020603050405020304" pitchFamily="18" charset="-78"/>
              </a:rPr>
              <a:t>يمتد في النطاقات المحصورة بين دائرتي </a:t>
            </a:r>
            <a:r>
              <a:rPr lang="ar-IQ" sz="2000" dirty="0">
                <a:latin typeface="Simplified Arabic" panose="02020603050405020304" pitchFamily="18" charset="-78"/>
                <a:cs typeface="Simplified Arabic" panose="02020603050405020304" pitchFamily="18" charset="-78"/>
              </a:rPr>
              <a:t>عرض </a:t>
            </a:r>
            <a:r>
              <a:rPr lang="ar-IQ" sz="2000" dirty="0" smtClean="0">
                <a:latin typeface="Simplified Arabic" panose="02020603050405020304" pitchFamily="18" charset="-78"/>
                <a:cs typeface="Simplified Arabic" panose="02020603050405020304" pitchFamily="18" charset="-78"/>
              </a:rPr>
              <a:t>10-20 شمال </a:t>
            </a:r>
            <a:r>
              <a:rPr lang="ar-IQ" sz="2000" dirty="0">
                <a:latin typeface="Simplified Arabic" panose="02020603050405020304" pitchFamily="18" charset="-78"/>
                <a:cs typeface="Simplified Arabic" panose="02020603050405020304" pitchFamily="18" charset="-78"/>
              </a:rPr>
              <a:t>خط الاستواء، لذا تظهر خصائصه في الهند وسريلانكا ومعظم دول شبه جزيرة الهند الصينية وجنوب الصين، يتميز بوجود ثلاثة فصول الفصل البارد يمتد من كانون الثاني إلى شباط ويتسم بالجفاف بصفة عامة، إلا أن بعض مناطقه تسقط فيها الامطار مثل إقليم البنجاب </a:t>
            </a:r>
            <a:r>
              <a:rPr lang="ar-IQ" sz="2000" dirty="0" err="1">
                <a:latin typeface="Simplified Arabic" panose="02020603050405020304" pitchFamily="18" charset="-78"/>
                <a:cs typeface="Simplified Arabic" panose="02020603050405020304" pitchFamily="18" charset="-78"/>
              </a:rPr>
              <a:t>فى</a:t>
            </a:r>
            <a:r>
              <a:rPr lang="ar-IQ" sz="2000" dirty="0">
                <a:latin typeface="Simplified Arabic" panose="02020603050405020304" pitchFamily="18" charset="-78"/>
                <a:cs typeface="Simplified Arabic" panose="02020603050405020304" pitchFamily="18" charset="-78"/>
              </a:rPr>
              <a:t> الهند، لمرور الرياح الشمالية </a:t>
            </a:r>
            <a:r>
              <a:rPr lang="ar-IQ" sz="2000" dirty="0" smtClean="0">
                <a:latin typeface="Simplified Arabic" panose="02020603050405020304" pitchFamily="18" charset="-78"/>
                <a:cs typeface="Simplified Arabic" panose="02020603050405020304" pitchFamily="18" charset="-78"/>
              </a:rPr>
              <a:t>فوق المسطحات </a:t>
            </a:r>
            <a:r>
              <a:rPr lang="ar-IQ" sz="2000" dirty="0">
                <a:latin typeface="Simplified Arabic" panose="02020603050405020304" pitchFamily="18" charset="-78"/>
                <a:cs typeface="Simplified Arabic" panose="02020603050405020304" pitchFamily="18" charset="-78"/>
              </a:rPr>
              <a:t>المائية قبل ان تصل إلى هذه الجهات، وترتفع درجات الحرارة بين شهري آذار </a:t>
            </a:r>
            <a:r>
              <a:rPr lang="ar-IQ" sz="2000" dirty="0" err="1">
                <a:latin typeface="Simplified Arabic" panose="02020603050405020304" pitchFamily="18" charset="-78"/>
                <a:cs typeface="Simplified Arabic" panose="02020603050405020304" pitchFamily="18" charset="-78"/>
              </a:rPr>
              <a:t>ومايس</a:t>
            </a:r>
            <a:r>
              <a:rPr lang="ar-IQ" sz="2000" dirty="0">
                <a:latin typeface="Simplified Arabic" panose="02020603050405020304" pitchFamily="18" charset="-78"/>
                <a:cs typeface="Simplified Arabic" panose="02020603050405020304" pitchFamily="18" charset="-78"/>
              </a:rPr>
              <a:t>، ويكون التساقط المطري قليل يزداد بين شهري حزيران وكانون الأول حيث موسم سقوط الامطار، ويرجع </a:t>
            </a:r>
            <a:r>
              <a:rPr lang="ar-IQ" sz="2000" dirty="0" smtClean="0">
                <a:latin typeface="Simplified Arabic" panose="02020603050405020304" pitchFamily="18" charset="-78"/>
                <a:cs typeface="Simplified Arabic" panose="02020603050405020304" pitchFamily="18" charset="-78"/>
              </a:rPr>
              <a:t>سبب سقوط </a:t>
            </a:r>
            <a:r>
              <a:rPr lang="ar-IQ" sz="2000" dirty="0">
                <a:latin typeface="Simplified Arabic" panose="02020603050405020304" pitchFamily="18" charset="-78"/>
                <a:cs typeface="Simplified Arabic" panose="02020603050405020304" pitchFamily="18" charset="-78"/>
              </a:rPr>
              <a:t>الامطار الغزيرة في الموسمية الجنوبية من البحار المجاورة للقارة باتجاه اليابس الاسيوي، إن المتوسط السنوي لدرجة الحرارة في هذا </a:t>
            </a:r>
            <a:r>
              <a:rPr lang="ar-IQ" sz="2000" dirty="0" smtClean="0">
                <a:latin typeface="Simplified Arabic" panose="02020603050405020304" pitchFamily="18" charset="-78"/>
                <a:cs typeface="Simplified Arabic" panose="02020603050405020304" pitchFamily="18" charset="-78"/>
              </a:rPr>
              <a:t>الإقليم الموسمي </a:t>
            </a:r>
            <a:r>
              <a:rPr lang="ar-IQ" sz="2000" dirty="0">
                <a:latin typeface="Simplified Arabic" panose="02020603050405020304" pitchFamily="18" charset="-78"/>
                <a:cs typeface="Simplified Arabic" panose="02020603050405020304" pitchFamily="18" charset="-78"/>
              </a:rPr>
              <a:t>الحار تتراوح بين 24-27 مئوية. </a:t>
            </a:r>
          </a:p>
        </p:txBody>
      </p:sp>
    </p:spTree>
    <p:extLst>
      <p:ext uri="{BB962C8B-B14F-4D97-AF65-F5344CB8AC3E}">
        <p14:creationId xmlns:p14="http://schemas.microsoft.com/office/powerpoint/2010/main" val="10302895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692696"/>
            <a:ext cx="7705725" cy="863600"/>
          </a:xfrm>
        </p:spPr>
        <p:txBody>
          <a:bodyPr/>
          <a:lstStyle/>
          <a:p>
            <a:pPr marL="342900" lvl="0" indent="-342900">
              <a:lnSpc>
                <a:spcPct val="115000"/>
              </a:lnSpc>
              <a:spcBef>
                <a:spcPct val="20000"/>
              </a:spcBef>
            </a:pPr>
            <a:r>
              <a:rPr lang="ar-IQ" b="1" kern="1200" dirty="0" smtClean="0">
                <a:solidFill>
                  <a:srgbClr val="FF0000"/>
                </a:solidFill>
                <a:latin typeface="Andalus" panose="02020603050405020304" pitchFamily="18" charset="-78"/>
                <a:cs typeface="Andalus" panose="02020603050405020304" pitchFamily="18" charset="-78"/>
              </a:rPr>
              <a:t>6-إقليم </a:t>
            </a:r>
            <a:r>
              <a:rPr lang="ar-IQ" b="1" kern="1200" dirty="0">
                <a:solidFill>
                  <a:srgbClr val="FF0000"/>
                </a:solidFill>
                <a:latin typeface="Andalus" panose="02020603050405020304" pitchFamily="18" charset="-78"/>
                <a:cs typeface="Andalus" panose="02020603050405020304" pitchFamily="18" charset="-78"/>
              </a:rPr>
              <a:t>المناخ الموسمي</a:t>
            </a:r>
            <a:r>
              <a:rPr lang="ar-IQ" b="1" kern="1200" dirty="0" smtClean="0">
                <a:solidFill>
                  <a:srgbClr val="FF0000"/>
                </a:solidFill>
                <a:latin typeface="Andalus" panose="02020603050405020304" pitchFamily="18" charset="-78"/>
                <a:cs typeface="Andalus" panose="02020603050405020304" pitchFamily="18" charset="-78"/>
              </a:rPr>
              <a:t>:</a:t>
            </a:r>
            <a:r>
              <a:rPr lang="ar-IQ" b="1" kern="1200" dirty="0">
                <a:solidFill>
                  <a:srgbClr val="FF0000"/>
                </a:solidFill>
                <a:latin typeface="Andalus" panose="02020603050405020304" pitchFamily="18" charset="-78"/>
                <a:cs typeface="Andalus" panose="02020603050405020304" pitchFamily="18" charset="-78"/>
              </a:rPr>
              <a:t/>
            </a:r>
            <a:br>
              <a:rPr lang="ar-IQ" b="1" kern="1200" dirty="0">
                <a:solidFill>
                  <a:srgbClr val="FF0000"/>
                </a:solidFill>
                <a:latin typeface="Andalus" panose="02020603050405020304" pitchFamily="18" charset="-78"/>
                <a:cs typeface="Andalus" panose="02020603050405020304" pitchFamily="18" charset="-78"/>
              </a:rPr>
            </a:br>
            <a:endParaRPr lang="ar-IQ" dirty="0">
              <a:latin typeface="Andalus" panose="02020603050405020304" pitchFamily="18" charset="-78"/>
              <a:cs typeface="Andalus" panose="02020603050405020304" pitchFamily="18" charset="-78"/>
            </a:endParaRPr>
          </a:p>
        </p:txBody>
      </p:sp>
      <p:sp>
        <p:nvSpPr>
          <p:cNvPr id="3" name="عنصر نائب للنص 2"/>
          <p:cNvSpPr>
            <a:spLocks noGrp="1"/>
          </p:cNvSpPr>
          <p:nvPr>
            <p:ph type="body" sz="half" idx="1"/>
          </p:nvPr>
        </p:nvSpPr>
        <p:spPr>
          <a:xfrm>
            <a:off x="539552" y="1304925"/>
            <a:ext cx="8424936" cy="4895850"/>
          </a:xfrm>
        </p:spPr>
        <p:txBody>
          <a:bodyPr/>
          <a:lstStyle/>
          <a:p>
            <a:pPr marL="0" indent="0" algn="just">
              <a:lnSpc>
                <a:spcPct val="115000"/>
              </a:lnSpc>
              <a:buNone/>
            </a:pPr>
            <a:r>
              <a:rPr lang="ar-IQ" sz="2000" kern="1200" dirty="0" smtClean="0">
                <a:latin typeface="Simplified Arabic" panose="02020603050405020304" pitchFamily="18" charset="-78"/>
                <a:cs typeface="Simplified Arabic" panose="02020603050405020304" pitchFamily="18" charset="-78"/>
              </a:rPr>
              <a:t>يسود </a:t>
            </a:r>
            <a:r>
              <a:rPr lang="ar-IQ" sz="2000" kern="1200" dirty="0">
                <a:latin typeface="Simplified Arabic" panose="02020603050405020304" pitchFamily="18" charset="-78"/>
                <a:cs typeface="Simplified Arabic" panose="02020603050405020304" pitchFamily="18" charset="-78"/>
              </a:rPr>
              <a:t>هذا المناخ اندونيسيا وهو وان </a:t>
            </a:r>
            <a:r>
              <a:rPr lang="ar-IQ" sz="2000" kern="1200" dirty="0" smtClean="0">
                <a:latin typeface="Simplified Arabic" panose="02020603050405020304" pitchFamily="18" charset="-78"/>
                <a:cs typeface="Simplified Arabic" panose="02020603050405020304" pitchFamily="18" charset="-78"/>
              </a:rPr>
              <a:t>أصلا </a:t>
            </a:r>
            <a:r>
              <a:rPr lang="ar-IQ" sz="2000" kern="1200" dirty="0">
                <a:latin typeface="Simplified Arabic" panose="02020603050405020304" pitchFamily="18" charset="-78"/>
                <a:cs typeface="Simplified Arabic" panose="02020603050405020304" pitchFamily="18" charset="-78"/>
              </a:rPr>
              <a:t>استوائي لكنه اكتسب صفته الموسمية لوقوع الجزر الاندونيسية بين كتلتين كتلة آسيا من جهة وكتلة استراليا من الجهة الأخرى واتجاه الرياح يختلف من فصل لآخر ففي فصل الشتاء الشمالي تهب عليها الرياح من الشمال الغربي والشمال وفي الصيف تهب عليها من الجنوب الشرقي والشرق، والمطر خليط بين الاستوائي والموسمي، ويطلق على هذا الإقليم احياناً اسم إقليم (80-80-80) حيث يبلغ المتوسط السنوي الكمية الأمطار الساقطة 80 بوصة (200) سنتمر ، والمتوسط الشهري لدرجة الحرارة (80) فهرنهايتية (27) مئوية، والرطوبة </a:t>
            </a:r>
            <a:r>
              <a:rPr lang="ar-IQ" sz="2000" kern="1200" dirty="0" smtClean="0">
                <a:latin typeface="Simplified Arabic" panose="02020603050405020304" pitchFamily="18" charset="-78"/>
                <a:cs typeface="Simplified Arabic" panose="02020603050405020304" pitchFamily="18" charset="-78"/>
              </a:rPr>
              <a:t>النسبية80%.</a:t>
            </a:r>
          </a:p>
          <a:p>
            <a:pPr marL="0" indent="0" algn="just">
              <a:lnSpc>
                <a:spcPct val="115000"/>
              </a:lnSpc>
              <a:buNone/>
            </a:pPr>
            <a:endParaRPr lang="ar-IQ" sz="2000" kern="1200" dirty="0">
              <a:latin typeface="Simplified Arabic" panose="02020603050405020304" pitchFamily="18" charset="-78"/>
              <a:cs typeface="Simplified Arabic" panose="02020603050405020304" pitchFamily="18" charset="-78"/>
            </a:endParaRPr>
          </a:p>
          <a:p>
            <a:pPr marL="0" indent="0" algn="just">
              <a:buNone/>
            </a:pPr>
            <a:r>
              <a:rPr lang="ar-IQ" sz="3200" b="1" dirty="0" smtClean="0">
                <a:solidFill>
                  <a:srgbClr val="FF0000"/>
                </a:solidFill>
                <a:latin typeface="Andalus" panose="02020603050405020304" pitchFamily="18" charset="-78"/>
                <a:cs typeface="Andalus" panose="02020603050405020304" pitchFamily="18" charset="-78"/>
              </a:rPr>
              <a:t>7- اقليم </a:t>
            </a:r>
            <a:r>
              <a:rPr lang="ar-IQ" sz="3200" b="1" dirty="0">
                <a:solidFill>
                  <a:srgbClr val="FF0000"/>
                </a:solidFill>
                <a:latin typeface="Andalus" panose="02020603050405020304" pitchFamily="18" charset="-78"/>
                <a:cs typeface="Andalus" panose="02020603050405020304" pitchFamily="18" charset="-78"/>
              </a:rPr>
              <a:t>البحر المتوسط </a:t>
            </a:r>
            <a:endParaRPr lang="ar-IQ" sz="3200" b="1" dirty="0" smtClean="0">
              <a:solidFill>
                <a:srgbClr val="FF0000"/>
              </a:solidFill>
              <a:latin typeface="Andalus" panose="02020603050405020304" pitchFamily="18" charset="-78"/>
              <a:cs typeface="Andalus" panose="02020603050405020304" pitchFamily="18" charset="-78"/>
            </a:endParaRPr>
          </a:p>
          <a:p>
            <a:pPr marL="0" indent="0" algn="just">
              <a:buNone/>
            </a:pPr>
            <a:r>
              <a:rPr lang="ar-IQ" sz="2000" dirty="0" smtClean="0">
                <a:latin typeface="Simplified Arabic" panose="02020603050405020304" pitchFamily="18" charset="-78"/>
                <a:cs typeface="Simplified Arabic" panose="02020603050405020304" pitchFamily="18" charset="-78"/>
              </a:rPr>
              <a:t>ويسود </a:t>
            </a:r>
            <a:r>
              <a:rPr lang="ar-IQ" sz="2000" dirty="0">
                <a:latin typeface="Simplified Arabic" panose="02020603050405020304" pitchFamily="18" charset="-78"/>
                <a:cs typeface="Simplified Arabic" panose="02020603050405020304" pitchFamily="18" charset="-78"/>
              </a:rPr>
              <a:t>في الأطراف الغربية من القارة المطلة على البحر المتوسط في سوريا ولبنان وفلسطين </a:t>
            </a:r>
            <a:r>
              <a:rPr lang="ar-IQ" sz="2000" dirty="0" smtClean="0">
                <a:latin typeface="Simplified Arabic" panose="02020603050405020304" pitchFamily="18" charset="-78"/>
                <a:cs typeface="Simplified Arabic" panose="02020603050405020304" pitchFamily="18" charset="-78"/>
              </a:rPr>
              <a:t>وشمال العراق</a:t>
            </a:r>
            <a:r>
              <a:rPr lang="ar-IQ" sz="2000" dirty="0">
                <a:latin typeface="Simplified Arabic" panose="02020603050405020304" pitchFamily="18" charset="-78"/>
                <a:cs typeface="Simplified Arabic" panose="02020603050405020304" pitchFamily="18" charset="-78"/>
              </a:rPr>
              <a:t>، ويتميز بفصل صيف حار معدله يزيد عن 021 </a:t>
            </a:r>
            <a:r>
              <a:rPr lang="ar-IQ" sz="2000" dirty="0" smtClean="0">
                <a:latin typeface="Simplified Arabic" panose="02020603050405020304" pitchFamily="18" charset="-78"/>
                <a:cs typeface="Simplified Arabic" panose="02020603050405020304" pitchFamily="18" charset="-78"/>
              </a:rPr>
              <a:t>مئوية، ويستم بالجفاف وامطار شتوية.</a:t>
            </a:r>
            <a:endParaRPr lang="ar-IQ" sz="20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5829801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7584" y="116632"/>
            <a:ext cx="8064896" cy="863600"/>
          </a:xfrm>
        </p:spPr>
        <p:style>
          <a:lnRef idx="1">
            <a:schemeClr val="accent1"/>
          </a:lnRef>
          <a:fillRef idx="3">
            <a:schemeClr val="accent1"/>
          </a:fillRef>
          <a:effectRef idx="2">
            <a:schemeClr val="accent1"/>
          </a:effectRef>
          <a:fontRef idx="minor">
            <a:schemeClr val="lt1"/>
          </a:fontRef>
        </p:style>
        <p:txBody>
          <a:bodyPr/>
          <a:lstStyle/>
          <a:p>
            <a:r>
              <a:rPr lang="ar-IQ" b="1" dirty="0" smtClean="0">
                <a:solidFill>
                  <a:srgbClr val="FF0000"/>
                </a:solidFill>
                <a:latin typeface="Andalus" panose="02020603050405020304" pitchFamily="18" charset="-78"/>
                <a:cs typeface="Andalus" panose="02020603050405020304" pitchFamily="18" charset="-78"/>
              </a:rPr>
              <a:t>8-إقليم </a:t>
            </a:r>
            <a:r>
              <a:rPr lang="ar-IQ" b="1" dirty="0">
                <a:solidFill>
                  <a:srgbClr val="FF0000"/>
                </a:solidFill>
                <a:latin typeface="Andalus" panose="02020603050405020304" pitchFamily="18" charset="-78"/>
                <a:cs typeface="Andalus" panose="02020603050405020304" pitchFamily="18" charset="-78"/>
              </a:rPr>
              <a:t>مناخ الصحاري الحارة</a:t>
            </a:r>
          </a:p>
        </p:txBody>
      </p:sp>
      <p:sp>
        <p:nvSpPr>
          <p:cNvPr id="3" name="عنصر نائب للنص 2"/>
          <p:cNvSpPr>
            <a:spLocks noGrp="1"/>
          </p:cNvSpPr>
          <p:nvPr>
            <p:ph type="body" sz="half" idx="1"/>
          </p:nvPr>
        </p:nvSpPr>
        <p:spPr>
          <a:xfrm>
            <a:off x="539552" y="1304925"/>
            <a:ext cx="8424936" cy="4895850"/>
          </a:xfrm>
        </p:spPr>
        <p:txBody>
          <a:bodyPr/>
          <a:lstStyle/>
          <a:p>
            <a:pPr algn="just"/>
            <a:r>
              <a:rPr lang="ar-IQ" sz="2000" dirty="0" smtClean="0">
                <a:latin typeface="Simplified Arabic" panose="02020603050405020304" pitchFamily="18" charset="-78"/>
                <a:cs typeface="Simplified Arabic" panose="02020603050405020304" pitchFamily="18" charset="-78"/>
              </a:rPr>
              <a:t>يتمثل </a:t>
            </a:r>
            <a:r>
              <a:rPr lang="ar-IQ" sz="2000" dirty="0">
                <a:latin typeface="Simplified Arabic" panose="02020603050405020304" pitchFamily="18" charset="-78"/>
                <a:cs typeface="Simplified Arabic" panose="02020603050405020304" pitchFamily="18" charset="-78"/>
              </a:rPr>
              <a:t>في مناطق واسعة داخل القارة، ويسود في </a:t>
            </a:r>
            <a:r>
              <a:rPr lang="ar-IQ" sz="2000" dirty="0" err="1">
                <a:latin typeface="Simplified Arabic" panose="02020603050405020304" pitchFamily="18" charset="-78"/>
                <a:cs typeface="Simplified Arabic" panose="02020603050405020304" pitchFamily="18" charset="-78"/>
              </a:rPr>
              <a:t>أنطقة</a:t>
            </a:r>
            <a:r>
              <a:rPr lang="ar-IQ" sz="2000" dirty="0">
                <a:latin typeface="Simplified Arabic" panose="02020603050405020304" pitchFamily="18" charset="-78"/>
                <a:cs typeface="Simplified Arabic" panose="02020603050405020304" pitchFamily="18" charset="-78"/>
              </a:rPr>
              <a:t> تقع خلف إقليم البحر المتوسط وفي جنوب غرب آسيا، وخلف الإقليم الموسمي، كما في وادي السند الأسفل وصحراء ثار، ويتسم مناخ هذا الإقليم بارتفاع درجة الحرارة طول العام، التي تزيد في أحيان كثيرة عن 50 مئوية وهي لا تقل عن المتوسط الشهري البالغ 13 مئوية، كما يتسم </a:t>
            </a:r>
            <a:r>
              <a:rPr lang="ar-IQ" sz="2000" dirty="0" smtClean="0">
                <a:latin typeface="Simplified Arabic" panose="02020603050405020304" pitchFamily="18" charset="-78"/>
                <a:cs typeface="Simplified Arabic" panose="02020603050405020304" pitchFamily="18" charset="-78"/>
              </a:rPr>
              <a:t>هذا الاقليم بالجفاف.</a:t>
            </a:r>
          </a:p>
          <a:p>
            <a:endParaRPr lang="ar-IQ" sz="2000" dirty="0" smtClean="0">
              <a:latin typeface="Simplified Arabic" panose="02020603050405020304" pitchFamily="18" charset="-78"/>
              <a:cs typeface="Simplified Arabic" panose="02020603050405020304" pitchFamily="18" charset="-78"/>
            </a:endParaRPr>
          </a:p>
          <a:p>
            <a:r>
              <a:rPr lang="ar-IQ" sz="3200" b="1" dirty="0" smtClean="0">
                <a:solidFill>
                  <a:srgbClr val="FF0000"/>
                </a:solidFill>
                <a:latin typeface="Andalus" panose="02020603050405020304" pitchFamily="18" charset="-78"/>
                <a:cs typeface="Andalus" panose="02020603050405020304" pitchFamily="18" charset="-78"/>
              </a:rPr>
              <a:t>9-اقليم </a:t>
            </a:r>
            <a:r>
              <a:rPr lang="ar-IQ" sz="3200" b="1" dirty="0">
                <a:solidFill>
                  <a:srgbClr val="FF0000"/>
                </a:solidFill>
                <a:latin typeface="Andalus" panose="02020603050405020304" pitchFamily="18" charset="-78"/>
                <a:cs typeface="Andalus" panose="02020603050405020304" pitchFamily="18" charset="-78"/>
              </a:rPr>
              <a:t>مناخ الصحاري المعتدلة </a:t>
            </a:r>
            <a:endParaRPr lang="ar-IQ" sz="3200" b="1" dirty="0" smtClean="0">
              <a:solidFill>
                <a:srgbClr val="FF0000"/>
              </a:solidFill>
              <a:latin typeface="Andalus" panose="02020603050405020304" pitchFamily="18" charset="-78"/>
              <a:cs typeface="Andalus" panose="02020603050405020304" pitchFamily="18" charset="-78"/>
            </a:endParaRPr>
          </a:p>
          <a:p>
            <a:pPr algn="just"/>
            <a:r>
              <a:rPr lang="ar-IQ" sz="2000" dirty="0" smtClean="0">
                <a:latin typeface="Simplified Arabic" panose="02020603050405020304" pitchFamily="18" charset="-78"/>
                <a:cs typeface="Simplified Arabic" panose="02020603050405020304" pitchFamily="18" charset="-78"/>
              </a:rPr>
              <a:t>يمتد </a:t>
            </a:r>
            <a:r>
              <a:rPr lang="ar-IQ" sz="2000" dirty="0">
                <a:latin typeface="Simplified Arabic" panose="02020603050405020304" pitchFamily="18" charset="-78"/>
                <a:cs typeface="Simplified Arabic" panose="02020603050405020304" pitchFamily="18" charset="-78"/>
              </a:rPr>
              <a:t>هذا الإقليم في نطاق كبير يقع إلى الخلف من نطاق المرتفعات الوسطى ويضم صحاري غوبي، </a:t>
            </a:r>
            <a:r>
              <a:rPr lang="ar-IQ" sz="2000" dirty="0" err="1">
                <a:latin typeface="Simplified Arabic" panose="02020603050405020304" pitchFamily="18" charset="-78"/>
                <a:cs typeface="Simplified Arabic" panose="02020603050405020304" pitchFamily="18" charset="-78"/>
              </a:rPr>
              <a:t>تاريم</a:t>
            </a:r>
            <a:r>
              <a:rPr lang="ar-IQ" sz="2000" dirty="0">
                <a:latin typeface="Simplified Arabic" panose="02020603050405020304" pitchFamily="18" charset="-78"/>
                <a:cs typeface="Simplified Arabic" panose="02020603050405020304" pitchFamily="18" charset="-78"/>
              </a:rPr>
              <a:t>، تركستان إيران والتبت ويتسم بالاعتدال النسبي في درجات الحرارة، حيث لا يقل </a:t>
            </a:r>
            <a:r>
              <a:rPr lang="ar-IQ" sz="2000" dirty="0" err="1">
                <a:latin typeface="Simplified Arabic" panose="02020603050405020304" pitchFamily="18" charset="-78"/>
                <a:cs typeface="Simplified Arabic" panose="02020603050405020304" pitchFamily="18" charset="-78"/>
              </a:rPr>
              <a:t>متوسطها</a:t>
            </a:r>
            <a:r>
              <a:rPr lang="ar-IQ" sz="2000" dirty="0">
                <a:latin typeface="Simplified Arabic" panose="02020603050405020304" pitchFamily="18" charset="-78"/>
                <a:cs typeface="Simplified Arabic" panose="02020603050405020304" pitchFamily="18" charset="-78"/>
              </a:rPr>
              <a:t> الشهري عن 6 مئوية، وكان لامتداد المرتفعات الوسطى بشكل عرضي تأثير في تقليل فرص وصول الرياح الممطرة إلى الأجزاء الوسطى </a:t>
            </a:r>
            <a:r>
              <a:rPr lang="ar-IQ" sz="2000" dirty="0" smtClean="0">
                <a:latin typeface="Simplified Arabic" panose="02020603050405020304" pitchFamily="18" charset="-78"/>
                <a:cs typeface="Simplified Arabic" panose="02020603050405020304" pitchFamily="18" charset="-78"/>
              </a:rPr>
              <a:t>من القارة اما تساقطه المطري فقليل.</a:t>
            </a:r>
            <a:endParaRPr lang="ar-IQ" sz="2000" dirty="0">
              <a:latin typeface="Simplified Arabic" panose="02020603050405020304" pitchFamily="18" charset="-78"/>
              <a:cs typeface="Simplified Arabic" panose="02020603050405020304" pitchFamily="18" charset="-78"/>
            </a:endParaRPr>
          </a:p>
          <a:p>
            <a:endParaRPr lang="ar-IQ" sz="2000" dirty="0">
              <a:latin typeface="Simplified Arabic" panose="02020603050405020304" pitchFamily="18" charset="-78"/>
              <a:cs typeface="Simplified Arabic" panose="02020603050405020304" pitchFamily="18" charset="-78"/>
            </a:endParaRPr>
          </a:p>
          <a:p>
            <a:endParaRPr lang="ar-IQ" sz="20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0934045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pPr marL="342900" lvl="0" indent="-342900">
              <a:lnSpc>
                <a:spcPct val="115000"/>
              </a:lnSpc>
              <a:spcBef>
                <a:spcPct val="20000"/>
              </a:spcBef>
            </a:pPr>
            <a:r>
              <a:rPr lang="ar-IQ" b="1" dirty="0" smtClean="0">
                <a:solidFill>
                  <a:srgbClr val="FF0000"/>
                </a:solidFill>
                <a:latin typeface="Andalus" panose="02020603050405020304" pitchFamily="18" charset="-78"/>
                <a:ea typeface="Calibri"/>
                <a:cs typeface="Andalus" panose="02020603050405020304" pitchFamily="18" charset="-78"/>
              </a:rPr>
              <a:t>10- </a:t>
            </a:r>
            <a:r>
              <a:rPr lang="ar-IQ" b="1" dirty="0" smtClean="0">
                <a:solidFill>
                  <a:srgbClr val="FF0000"/>
                </a:solidFill>
                <a:latin typeface="Andalus" panose="02020603050405020304" pitchFamily="18" charset="-78"/>
                <a:cs typeface="Andalus" panose="02020603050405020304" pitchFamily="18" charset="-78"/>
              </a:rPr>
              <a:t>إقليم </a:t>
            </a:r>
            <a:r>
              <a:rPr lang="ar-IQ" b="1" dirty="0">
                <a:solidFill>
                  <a:srgbClr val="FF0000"/>
                </a:solidFill>
                <a:latin typeface="Andalus" panose="02020603050405020304" pitchFamily="18" charset="-78"/>
                <a:cs typeface="Andalus" panose="02020603050405020304" pitchFamily="18" charset="-78"/>
              </a:rPr>
              <a:t>المناخ الاستوائي </a:t>
            </a:r>
          </a:p>
        </p:txBody>
      </p:sp>
      <p:sp>
        <p:nvSpPr>
          <p:cNvPr id="3" name="عنصر نائب للنص 2"/>
          <p:cNvSpPr>
            <a:spLocks noGrp="1"/>
          </p:cNvSpPr>
          <p:nvPr>
            <p:ph type="body" sz="half" idx="1"/>
          </p:nvPr>
        </p:nvSpPr>
        <p:spPr>
          <a:xfrm>
            <a:off x="539552" y="1304925"/>
            <a:ext cx="8280920" cy="4895850"/>
          </a:xfrm>
        </p:spPr>
        <p:txBody>
          <a:bodyPr/>
          <a:lstStyle/>
          <a:p>
            <a:pPr algn="just"/>
            <a:r>
              <a:rPr lang="ar-IQ" dirty="0" smtClean="0"/>
              <a:t>يقع </a:t>
            </a:r>
            <a:r>
              <a:rPr lang="ar-IQ" dirty="0"/>
              <a:t>على جانبي خط الاستواء، حيث تكون الشمس عمودية أو شبه عمودية في أغلب أيام السنة، ويتساوى فيه الليل والنهار تقريبا، ويقل التباين السنوي لدرجات الحرارة بين الفصلين، ويكون المعدل العام بحدود 27 مئوية، ويتركز هذا المناخ في ساحل الهند الجنوبي الغربي والمناطق الساحلية الجنوبية وجزر جنوب شرق آسيا، وأمطاره تصاعدية غزيرة طول </a:t>
            </a:r>
            <a:r>
              <a:rPr lang="ar-IQ" dirty="0" smtClean="0"/>
              <a:t>العام.</a:t>
            </a:r>
            <a:endParaRPr lang="ar-IQ" dirty="0"/>
          </a:p>
        </p:txBody>
      </p:sp>
    </p:spTree>
    <p:extLst>
      <p:ext uri="{BB962C8B-B14F-4D97-AF65-F5344CB8AC3E}">
        <p14:creationId xmlns:p14="http://schemas.microsoft.com/office/powerpoint/2010/main" val="604668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6.0.25"/>
  <p:tag name="AS_OS" val="Microsoft Windows NT 10.0.20348.0"/>
  <p:tag name="AS_RELEASE_DATE" val="2023.12.14"/>
  <p:tag name="AS_TITLE" val="Aspose.Slides for .NET6"/>
  <p:tag name="AS_VERSION" val="23.12"/>
</p:tagLst>
</file>

<file path=ppt/theme/theme1.xml><?xml version="1.0" encoding="utf-8"?>
<a:theme xmlns:a="http://schemas.openxmlformats.org/drawingml/2006/main" name="Presentation for report on country">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Century Schoolbook"/>
        <a:ea typeface="Century Schoolbook"/>
        <a:cs typeface="Times New Roman"/>
      </a:majorFont>
      <a:minorFont>
        <a:latin typeface="Century Schoolbook"/>
        <a:ea typeface="Century Schoolbook"/>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ar-IQ"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ar-IQ"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for report on country</Template>
  <TotalTime>4352</TotalTime>
  <Words>773</Words>
  <Application>Microsoft Office PowerPoint</Application>
  <PresentationFormat>عرض على الشاشة (3:4)‏</PresentationFormat>
  <Paragraphs>50</Paragraphs>
  <Slides>11</Slides>
  <Notes>0</Notes>
  <HiddenSlides>0</HiddenSlides>
  <MMClips>0</MMClips>
  <ScaleCrop>false</ScaleCrop>
  <HeadingPairs>
    <vt:vector size="4" baseType="variant">
      <vt:variant>
        <vt:lpstr>نسق</vt:lpstr>
      </vt:variant>
      <vt:variant>
        <vt:i4>1</vt:i4>
      </vt:variant>
      <vt:variant>
        <vt:lpstr>عناوين الشرائح</vt:lpstr>
      </vt:variant>
      <vt:variant>
        <vt:i4>11</vt:i4>
      </vt:variant>
    </vt:vector>
  </HeadingPairs>
  <TitlesOfParts>
    <vt:vector size="12" baseType="lpstr">
      <vt:lpstr>Presentation for report on country</vt:lpstr>
      <vt:lpstr>               </vt:lpstr>
      <vt:lpstr>عرض تقديمي في PowerPoint</vt:lpstr>
      <vt:lpstr>عرض تقديمي في PowerPoint</vt:lpstr>
      <vt:lpstr>عرض تقديمي في PowerPoint</vt:lpstr>
      <vt:lpstr>1- اقليم المناخ القطبي ( التندرا)</vt:lpstr>
      <vt:lpstr>4-  إقليم المناخ المعتدل الدافئ</vt:lpstr>
      <vt:lpstr>6-إقليم المناخ الموسمي: </vt:lpstr>
      <vt:lpstr>8-إقليم مناخ الصحاري الحارة</vt:lpstr>
      <vt:lpstr>10- إقليم المناخ الاستوائي </vt:lpstr>
      <vt:lpstr>عرض تقديمي في PowerPoint</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التحليل المكانـي للصناعات الجبسيـة في محافظـة الأنبـار</dc:title>
  <dc:creator>Mariam Hamid</dc:creator>
  <cp:lastModifiedBy>Lenovo</cp:lastModifiedBy>
  <cp:revision>156</cp:revision>
  <dcterms:created xsi:type="dcterms:W3CDTF">2020-05-31T18:35:16Z</dcterms:created>
  <dcterms:modified xsi:type="dcterms:W3CDTF">2024-02-14T20:28:42Z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TC010183711025</vt:lpwstr>
  </property>
</Properties>
</file>