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  <p:sldId id="267" r:id="rId5"/>
    <p:sldId id="259" r:id="rId6"/>
    <p:sldId id="261" r:id="rId7"/>
    <p:sldId id="260" r:id="rId8"/>
    <p:sldId id="262" r:id="rId9"/>
    <p:sldId id="263" r:id="rId10"/>
    <p:sldId id="264" r:id="rId11"/>
    <p:sldId id="265" r:id="rId12"/>
    <p:sldId id="266" r:id="rId13"/>
    <p:sldId id="268" r:id="rId14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516624"/>
            <a:ext cx="7315200" cy="2595025"/>
          </a:xfrm>
        </p:spPr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166530"/>
            <a:ext cx="7315200" cy="1144632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23/08/1445</a:t>
            </a:fld>
            <a:endParaRPr lang="ar-SA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23/08/1445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48400" y="1826709"/>
            <a:ext cx="1492499" cy="4484454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4524" y="1826709"/>
            <a:ext cx="5241476" cy="4484454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23/08/1445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23/08/1445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017572"/>
            <a:ext cx="7315200" cy="1293592"/>
          </a:xfrm>
        </p:spPr>
        <p:txBody>
          <a:bodyPr anchor="t"/>
          <a:lstStyle>
            <a:lvl1pPr algn="l">
              <a:defRPr sz="4000" b="0" cap="none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3865097"/>
            <a:ext cx="7315200" cy="10984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23/08/1445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23/08/1445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914400" y="2743200"/>
            <a:ext cx="3566160" cy="3593592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81728" y="2743200"/>
            <a:ext cx="3566160" cy="3595687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6348" y="2743200"/>
            <a:ext cx="336499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5144" y="2743200"/>
            <a:ext cx="336206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23/08/1445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914400" y="3383280"/>
            <a:ext cx="3566160" cy="2953512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81727" y="3383280"/>
            <a:ext cx="3566160" cy="2953512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23/08/1445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23/08/1445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5362"/>
            <a:ext cx="2950936" cy="2173015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1752" y="1826709"/>
            <a:ext cx="4207848" cy="4476614"/>
          </a:xfrm>
        </p:spPr>
        <p:txBody>
          <a:bodyPr anchor="ctr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61095"/>
            <a:ext cx="2950936" cy="22453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23/08/1445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8800"/>
            <a:ext cx="2953512" cy="2176272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91000" y="2286000"/>
            <a:ext cx="4038600" cy="3352800"/>
          </a:xfrm>
          <a:solidFill>
            <a:schemeClr val="accent2"/>
          </a:solidFill>
          <a:ln w="12700">
            <a:noFill/>
          </a:ln>
          <a:effectLst>
            <a:reflection blurRad="12700" stA="30000" endPos="30000" dist="31750" dir="5400000" sy="-100000" algn="bl" rotWithShape="0"/>
          </a:effectLst>
          <a:scene3d>
            <a:camera prst="perspectiveRight" fov="2700000">
              <a:rot lat="240000" lon="900000" rev="0"/>
            </a:camera>
            <a:lightRig rig="threePt" dir="t">
              <a:rot lat="0" lon="0" rev="2700000"/>
            </a:lightRig>
          </a:scene3d>
          <a:sp3d/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59936"/>
            <a:ext cx="2953512" cy="224942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23/08/1445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435268" y="573807"/>
            <a:ext cx="86236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569419" y="573807"/>
            <a:ext cx="576072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769833"/>
            <a:ext cx="7315200" cy="35395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07690" y="548797"/>
            <a:ext cx="1189132" cy="2979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alpha val="50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23/08/1445</a:t>
            </a:fld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14415" y="548797"/>
            <a:ext cx="941203" cy="3017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08688" y="855956"/>
            <a:ext cx="2246489" cy="301227"/>
          </a:xfrm>
          <a:prstGeom prst="rect">
            <a:avLst/>
          </a:prstGeom>
        </p:spPr>
        <p:txBody>
          <a:bodyPr vert="horz" lIns="91440" tIns="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ar-SA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1" eaLnBrk="1" latinLnBrk="0" hangingPunct="1"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228600" indent="-182880" algn="r" defTabSz="914400" rtl="1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182880" algn="r" defTabSz="914400" rtl="1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2880" algn="r" defTabSz="914400" rtl="1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r" defTabSz="914400" rtl="1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82880" algn="r" defTabSz="914400" rtl="1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r" defTabSz="914400" rtl="1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r" defTabSz="914400" rtl="1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r" defTabSz="914400" rtl="1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r" defTabSz="914400" rtl="1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3568" y="116632"/>
            <a:ext cx="7772400" cy="2808312"/>
          </a:xfrm>
        </p:spPr>
        <p:txBody>
          <a:bodyPr>
            <a:normAutofit fontScale="90000"/>
          </a:bodyPr>
          <a:lstStyle/>
          <a:p>
            <a:r>
              <a:rPr lang="ar-IQ" sz="3200" dirty="0" smtClean="0"/>
              <a:t/>
            </a:r>
            <a:br>
              <a:rPr lang="ar-IQ" sz="3200" dirty="0" smtClean="0"/>
            </a:br>
            <a:r>
              <a:rPr lang="ar-IQ" sz="3200" dirty="0" smtClean="0"/>
              <a:t/>
            </a:r>
            <a:br>
              <a:rPr lang="ar-IQ" sz="3200" dirty="0" smtClean="0"/>
            </a:br>
            <a:r>
              <a:rPr lang="ar-IQ" sz="3200" dirty="0"/>
              <a:t/>
            </a:r>
            <a:br>
              <a:rPr lang="ar-IQ" sz="3200" dirty="0"/>
            </a:br>
            <a:r>
              <a:rPr lang="ar-IQ" sz="3200" dirty="0" smtClean="0"/>
              <a:t/>
            </a:r>
            <a:br>
              <a:rPr lang="ar-IQ" sz="3200" dirty="0" smtClean="0"/>
            </a:br>
            <a:r>
              <a:rPr lang="ar-IQ" sz="3200" dirty="0"/>
              <a:t/>
            </a:r>
            <a:br>
              <a:rPr lang="ar-IQ" sz="3200" dirty="0"/>
            </a:br>
            <a:r>
              <a:rPr lang="ar-IQ" sz="3200" dirty="0" smtClean="0"/>
              <a:t/>
            </a:r>
            <a:br>
              <a:rPr lang="ar-IQ" sz="3200" dirty="0" smtClean="0"/>
            </a:br>
            <a:r>
              <a:rPr lang="ar-IQ" sz="3200" dirty="0"/>
              <a:t/>
            </a:r>
            <a:br>
              <a:rPr lang="ar-IQ" sz="3200" dirty="0"/>
            </a:br>
            <a:r>
              <a:rPr lang="ar-IQ" sz="3200" dirty="0" smtClean="0"/>
              <a:t/>
            </a:r>
            <a:br>
              <a:rPr lang="ar-IQ" sz="3200" dirty="0" smtClean="0"/>
            </a:br>
            <a:r>
              <a:rPr lang="ar-IQ" sz="3200" dirty="0"/>
              <a:t/>
            </a:r>
            <a:br>
              <a:rPr lang="ar-IQ" sz="3200" dirty="0"/>
            </a:br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2249850" y="3140968"/>
            <a:ext cx="4536504" cy="3024336"/>
          </a:xfrm>
        </p:spPr>
        <p:txBody>
          <a:bodyPr/>
          <a:lstStyle/>
          <a:p>
            <a:endParaRPr lang="ar-IQ" dirty="0"/>
          </a:p>
        </p:txBody>
      </p:sp>
      <p:pic>
        <p:nvPicPr>
          <p:cNvPr id="4" name="صورة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9850" y="3140968"/>
            <a:ext cx="4536504" cy="3024336"/>
          </a:xfrm>
          <a:prstGeom prst="rect">
            <a:avLst/>
          </a:prstGeom>
        </p:spPr>
      </p:pic>
      <p:sp>
        <p:nvSpPr>
          <p:cNvPr id="5" name="مستطيل 4"/>
          <p:cNvSpPr/>
          <p:nvPr/>
        </p:nvSpPr>
        <p:spPr>
          <a:xfrm>
            <a:off x="2192515" y="548680"/>
            <a:ext cx="4572000" cy="236988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ar-SA" sz="2400" b="1" dirty="0"/>
              <a:t>الجامعة المستنصرية/كلية التربية</a:t>
            </a:r>
            <a:br>
              <a:rPr lang="ar-SA" sz="2400" b="1" dirty="0"/>
            </a:br>
            <a:r>
              <a:rPr lang="ar-SA" sz="2400" b="1" dirty="0"/>
              <a:t>قسم الجغرافية</a:t>
            </a:r>
            <a:r>
              <a:rPr lang="ar-IQ" sz="2400" b="1" dirty="0"/>
              <a:t> </a:t>
            </a:r>
            <a:r>
              <a:rPr lang="ar-SA" sz="2400" b="1" dirty="0"/>
              <a:t>المادة:</a:t>
            </a:r>
            <a:r>
              <a:rPr lang="ar-IQ" sz="2400" b="1" dirty="0"/>
              <a:t> </a:t>
            </a:r>
            <a:r>
              <a:rPr lang="ar-SA" sz="2400" b="1" dirty="0"/>
              <a:t>طرائق تدريس </a:t>
            </a:r>
            <a:br>
              <a:rPr lang="ar-SA" sz="2400" b="1" dirty="0"/>
            </a:br>
            <a:r>
              <a:rPr lang="ar-SA" sz="2400" b="1" dirty="0"/>
              <a:t>المرحلة الثالثة :مسائي</a:t>
            </a:r>
            <a:r>
              <a:rPr lang="ar-IQ" sz="2400" b="1" dirty="0"/>
              <a:t/>
            </a:r>
            <a:br>
              <a:rPr lang="ar-IQ" sz="2400" b="1" dirty="0"/>
            </a:br>
            <a:r>
              <a:rPr lang="ar-IQ" sz="4400" b="1" dirty="0">
                <a:solidFill>
                  <a:srgbClr val="0070C0"/>
                </a:solidFill>
              </a:rPr>
              <a:t>التعليم المبرمج</a:t>
            </a:r>
            <a:r>
              <a:rPr lang="ar-IQ" sz="2400" b="1" dirty="0"/>
              <a:t/>
            </a:r>
            <a:br>
              <a:rPr lang="ar-IQ" sz="2400" b="1" dirty="0"/>
            </a:br>
            <a:r>
              <a:rPr lang="ar-SA" sz="3200" b="1" dirty="0" err="1">
                <a:solidFill>
                  <a:srgbClr val="FF0000"/>
                </a:solidFill>
              </a:rPr>
              <a:t>م.د</a:t>
            </a:r>
            <a:r>
              <a:rPr lang="ar-SA" sz="3200" b="1" dirty="0">
                <a:solidFill>
                  <a:srgbClr val="FF0000"/>
                </a:solidFill>
              </a:rPr>
              <a:t>.</a:t>
            </a:r>
            <a:r>
              <a:rPr lang="ar-IQ" sz="3200" b="1" dirty="0">
                <a:solidFill>
                  <a:srgbClr val="FF0000"/>
                </a:solidFill>
              </a:rPr>
              <a:t> </a:t>
            </a:r>
            <a:r>
              <a:rPr lang="ar-SA" sz="3200" b="1" dirty="0">
                <a:solidFill>
                  <a:srgbClr val="FF0000"/>
                </a:solidFill>
              </a:rPr>
              <a:t>رشا علي فهد</a:t>
            </a:r>
            <a:endParaRPr lang="ar-IQ" sz="3200" b="1" dirty="0"/>
          </a:p>
        </p:txBody>
      </p:sp>
    </p:spTree>
    <p:extLst>
      <p:ext uri="{BB962C8B-B14F-4D97-AF65-F5344CB8AC3E}">
        <p14:creationId xmlns:p14="http://schemas.microsoft.com/office/powerpoint/2010/main" val="35532802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 fontScale="90000"/>
          </a:bodyPr>
          <a:lstStyle/>
          <a:p>
            <a:r>
              <a:rPr lang="ar-IQ" b="1" dirty="0" smtClean="0"/>
              <a:t/>
            </a:r>
            <a:br>
              <a:rPr lang="ar-IQ" b="1" dirty="0" smtClean="0"/>
            </a:br>
            <a:r>
              <a:rPr lang="ar-IQ" b="1" dirty="0" smtClean="0"/>
              <a:t>خطوات </a:t>
            </a:r>
            <a:r>
              <a:rPr lang="ar-IQ" b="1" dirty="0"/>
              <a:t>تنفيذ طريقة التعليم </a:t>
            </a:r>
            <a:r>
              <a:rPr lang="ar-IQ" b="1" dirty="0" smtClean="0"/>
              <a:t>المبرمج</a:t>
            </a:r>
            <a:r>
              <a:rPr lang="ar-IQ" b="1" dirty="0"/>
              <a:t/>
            </a:r>
            <a:br>
              <a:rPr lang="ar-IQ" b="1" dirty="0"/>
            </a:b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79512" y="1268760"/>
            <a:ext cx="8784976" cy="5472608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ar-IQ" dirty="0" smtClean="0"/>
              <a:t>تحليل </a:t>
            </a:r>
            <a:r>
              <a:rPr lang="ar-IQ" dirty="0"/>
              <a:t>المادة العلمية وتفسيرها إلى أجزاء صغيرة .</a:t>
            </a:r>
          </a:p>
          <a:p>
            <a:pPr marL="514350" indent="-514350">
              <a:buFont typeface="+mj-lt"/>
              <a:buAutoNum type="arabicPeriod"/>
            </a:pPr>
            <a:r>
              <a:rPr lang="ar-IQ" dirty="0" smtClean="0"/>
              <a:t> </a:t>
            </a:r>
            <a:r>
              <a:rPr lang="ar-IQ" dirty="0"/>
              <a:t>إخضاع عملية البرمجة للقاعدة التي تستوجب تكييف المادة لتتناسب مع أعداد كبيرة من </a:t>
            </a:r>
            <a:r>
              <a:rPr lang="ar-IQ" dirty="0" err="1" smtClean="0"/>
              <a:t>الطلبةعن</a:t>
            </a:r>
            <a:r>
              <a:rPr lang="ar-IQ" dirty="0" smtClean="0"/>
              <a:t> </a:t>
            </a:r>
            <a:r>
              <a:rPr lang="ar-IQ" dirty="0"/>
              <a:t>طريق التقويم أو المراجعة المستمرة .</a:t>
            </a:r>
          </a:p>
          <a:p>
            <a:pPr marL="514350" indent="-514350">
              <a:buFont typeface="+mj-lt"/>
              <a:buAutoNum type="arabicPeriod"/>
            </a:pPr>
            <a:r>
              <a:rPr lang="ar-IQ" dirty="0" smtClean="0"/>
              <a:t>عمل </a:t>
            </a:r>
            <a:r>
              <a:rPr lang="ar-IQ" dirty="0"/>
              <a:t>البرنامج على هيئة مواقف تعليمية مصممة لتعليم الطلبة المنهج </a:t>
            </a:r>
          </a:p>
          <a:p>
            <a:pPr marL="514350" indent="-514350">
              <a:buFont typeface="+mj-lt"/>
              <a:buAutoNum type="arabicPeriod"/>
            </a:pPr>
            <a:r>
              <a:rPr lang="ar-IQ" dirty="0" smtClean="0"/>
              <a:t>أن </a:t>
            </a:r>
            <a:r>
              <a:rPr lang="ar-IQ" dirty="0"/>
              <a:t>تكون البرامج تؤكد على ضرورة بقاء الطلبة فاعلا ايجابيا نشطا </a:t>
            </a:r>
          </a:p>
          <a:p>
            <a:pPr marL="514350" indent="-514350">
              <a:buFont typeface="+mj-lt"/>
              <a:buAutoNum type="arabicPeriod"/>
            </a:pPr>
            <a:r>
              <a:rPr lang="ar-IQ" dirty="0" smtClean="0"/>
              <a:t>أن </a:t>
            </a:r>
            <a:r>
              <a:rPr lang="ar-IQ" dirty="0"/>
              <a:t>تكون البرامج تلم الطلبة بنتائج تعلمه مباشرة مع تقويمه</a:t>
            </a:r>
          </a:p>
        </p:txBody>
      </p:sp>
    </p:spTree>
    <p:extLst>
      <p:ext uri="{BB962C8B-B14F-4D97-AF65-F5344CB8AC3E}">
        <p14:creationId xmlns:p14="http://schemas.microsoft.com/office/powerpoint/2010/main" val="35094441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 fontScale="90000"/>
          </a:bodyPr>
          <a:lstStyle/>
          <a:p>
            <a:r>
              <a:rPr lang="ar-IQ" b="1" dirty="0" smtClean="0"/>
              <a:t/>
            </a:r>
            <a:br>
              <a:rPr lang="ar-IQ" b="1" dirty="0" smtClean="0"/>
            </a:br>
            <a:r>
              <a:rPr lang="ar-IQ" b="1" dirty="0" smtClean="0"/>
              <a:t>سلبيات </a:t>
            </a:r>
            <a:r>
              <a:rPr lang="ar-IQ" b="1" dirty="0"/>
              <a:t>طريقة التعليم </a:t>
            </a:r>
            <a:r>
              <a:rPr lang="ar-IQ" b="1" dirty="0" smtClean="0"/>
              <a:t>المبرمج</a:t>
            </a:r>
            <a:r>
              <a:rPr lang="ar-IQ" b="1" dirty="0"/>
              <a:t/>
            </a:r>
            <a:br>
              <a:rPr lang="ar-IQ" b="1" dirty="0"/>
            </a:b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79512" y="1340768"/>
            <a:ext cx="8712968" cy="5256584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ar-IQ" dirty="0" smtClean="0"/>
              <a:t> </a:t>
            </a:r>
            <a:r>
              <a:rPr lang="ar-IQ" dirty="0"/>
              <a:t>لا يصل هذا النوع من التعلم لتحقيق الأهداف الانفعالية فمعظم اهتمامه بتحقيق </a:t>
            </a:r>
            <a:r>
              <a:rPr lang="ar-IQ" dirty="0" smtClean="0"/>
              <a:t>الأهداف المعرفية </a:t>
            </a:r>
            <a:r>
              <a:rPr lang="ar-IQ" dirty="0"/>
              <a:t>و المهارات الأدائية.</a:t>
            </a:r>
          </a:p>
          <a:p>
            <a:pPr marL="514350" indent="-514350">
              <a:buFont typeface="+mj-lt"/>
              <a:buAutoNum type="arabicPeriod"/>
            </a:pPr>
            <a:r>
              <a:rPr lang="ar-IQ" dirty="0" smtClean="0"/>
              <a:t>قد </a:t>
            </a:r>
            <a:r>
              <a:rPr lang="ar-IQ" dirty="0"/>
              <a:t>يؤدي إلى الملل بسبب خطواته الصغيرة المتتالية التي تؤدي إلى طول البرنامج.</a:t>
            </a:r>
          </a:p>
          <a:p>
            <a:pPr marL="514350" indent="-514350">
              <a:buFont typeface="+mj-lt"/>
              <a:buAutoNum type="arabicPeriod"/>
            </a:pPr>
            <a:r>
              <a:rPr lang="ar-IQ" dirty="0" smtClean="0"/>
              <a:t>قد </a:t>
            </a:r>
            <a:r>
              <a:rPr lang="ar-IQ" dirty="0"/>
              <a:t>يتحول التعليم المبرمج إلى عمل آلي يهتم الطلبة فيه بالاستجابة بصورة آلية بكل خطوة </a:t>
            </a:r>
            <a:r>
              <a:rPr lang="ar-IQ" dirty="0" smtClean="0"/>
              <a:t>على حدة </a:t>
            </a:r>
            <a:r>
              <a:rPr lang="ar-IQ" dirty="0"/>
              <a:t>دون مقارنتها أو ربطها بخطوة سابقة</a:t>
            </a:r>
          </a:p>
        </p:txBody>
      </p:sp>
    </p:spTree>
    <p:extLst>
      <p:ext uri="{BB962C8B-B14F-4D97-AF65-F5344CB8AC3E}">
        <p14:creationId xmlns:p14="http://schemas.microsoft.com/office/powerpoint/2010/main" val="17994683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95536" y="2204864"/>
            <a:ext cx="8229600" cy="1719064"/>
          </a:xfrm>
        </p:spPr>
        <p:txBody>
          <a:bodyPr/>
          <a:lstStyle/>
          <a:p>
            <a:r>
              <a:rPr lang="ar-IQ" dirty="0" smtClean="0"/>
              <a:t>س/ تتبع خطوات تنفيذ طريقة التعلم المبرمج؟</a:t>
            </a:r>
            <a:br>
              <a:rPr lang="ar-IQ" dirty="0" smtClean="0"/>
            </a:br>
            <a:r>
              <a:rPr lang="ar-IQ" dirty="0" smtClean="0"/>
              <a:t>س/ وضح سلبيات طريقة التعليم المبرمج؟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6919359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99592" y="2492896"/>
            <a:ext cx="7315200" cy="1296144"/>
          </a:xfrm>
        </p:spPr>
        <p:txBody>
          <a:bodyPr/>
          <a:lstStyle/>
          <a:p>
            <a:pPr algn="ctr"/>
            <a:r>
              <a:rPr lang="ar-IQ" dirty="0" smtClean="0"/>
              <a:t>نهاية المحاضرة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9742107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400600"/>
          </a:xfrm>
        </p:spPr>
        <p:txBody>
          <a:bodyPr>
            <a:normAutofit/>
          </a:bodyPr>
          <a:lstStyle/>
          <a:p>
            <a:r>
              <a:rPr lang="ar-IQ" b="1" dirty="0"/>
              <a:t>مفهومه </a:t>
            </a:r>
            <a:r>
              <a:rPr lang="ar-IQ" b="1" dirty="0" smtClean="0"/>
              <a:t>:</a:t>
            </a:r>
            <a:r>
              <a:rPr lang="ar-IQ" dirty="0"/>
              <a:t>وهو احد أساليب التعلم الذاتي و التي تمكن الفرد من أن يعلم نفسه بنفسه ذاتيا بواسطة برنامج اعد بأسلوب خاص</a:t>
            </a:r>
            <a:r>
              <a:rPr lang="ar-IQ" dirty="0" smtClean="0"/>
              <a:t>.</a:t>
            </a:r>
          </a:p>
          <a:p>
            <a:r>
              <a:rPr lang="ar-IQ" b="1" dirty="0" smtClean="0"/>
              <a:t>وهو </a:t>
            </a:r>
            <a:r>
              <a:rPr lang="ar-IQ" dirty="0"/>
              <a:t>عن نوعٍ من أنواع التعليم الذي ظهرَ في القرن العشرين الميلادي، واعتمد </a:t>
            </a:r>
            <a:r>
              <a:rPr lang="ar-IQ" dirty="0" smtClean="0"/>
              <a:t>على</a:t>
            </a:r>
            <a:r>
              <a:rPr lang="ar-IQ" dirty="0"/>
              <a:t> </a:t>
            </a:r>
            <a:r>
              <a:rPr lang="ar-IQ" dirty="0" smtClean="0"/>
              <a:t>فكرةِ </a:t>
            </a:r>
            <a:r>
              <a:rPr lang="ar-IQ" dirty="0"/>
              <a:t>تقسيم المنهجِ </a:t>
            </a:r>
            <a:r>
              <a:rPr lang="ar-IQ" dirty="0" smtClean="0"/>
              <a:t>الدراسي </a:t>
            </a:r>
            <a:r>
              <a:rPr lang="ar-IQ" dirty="0"/>
              <a:t>إلى </a:t>
            </a:r>
            <a:r>
              <a:rPr lang="ar-IQ" dirty="0" smtClean="0"/>
              <a:t>مجموعة من البرامج الدراسية (الخطط )حتى </a:t>
            </a:r>
            <a:r>
              <a:rPr lang="ar-IQ" dirty="0"/>
              <a:t>يسهل فهمها </a:t>
            </a:r>
            <a:r>
              <a:rPr lang="ar-IQ" dirty="0" smtClean="0"/>
              <a:t>مِن قبل الطلبة ،</a:t>
            </a:r>
          </a:p>
          <a:p>
            <a:r>
              <a:rPr lang="ar-IQ" dirty="0" smtClean="0"/>
              <a:t>ايضا يعرف التعليم المبرمج  احد وسائل التعليم الذاتي التي توفر للطلبة برامجا دراسية يختار منها كل الطلبة  البرنامج الذي يناسبه ،</a:t>
            </a:r>
            <a:r>
              <a:rPr lang="ar-IQ" dirty="0"/>
              <a:t> مِن أجل تطبيقه خلال فترةٍ زمنيةٍ </a:t>
            </a:r>
            <a:r>
              <a:rPr lang="ar-IQ" dirty="0" smtClean="0"/>
              <a:t>يتم الاتفاق </a:t>
            </a:r>
            <a:r>
              <a:rPr lang="ar-IQ" dirty="0"/>
              <a:t>عليها </a:t>
            </a:r>
            <a:r>
              <a:rPr lang="ar-IQ" dirty="0" smtClean="0"/>
              <a:t>مسبقا مع المؤسسة الأكاديميّة </a:t>
            </a:r>
          </a:p>
          <a:p>
            <a:r>
              <a:rPr lang="ar-IQ" dirty="0" smtClean="0"/>
              <a:t>يهدف التعليم  المبرمج </a:t>
            </a:r>
            <a:r>
              <a:rPr lang="ar-IQ" dirty="0"/>
              <a:t>إلى شرحِ المواد التعليمية بالاعتمادِ على فكرةِ تقسيمها إلى مجموعةٍ مِن الأجزاء </a:t>
            </a:r>
            <a:r>
              <a:rPr lang="ar-IQ" dirty="0" smtClean="0"/>
              <a:t>الصغيرة، ويجب </a:t>
            </a:r>
            <a:r>
              <a:rPr lang="ar-IQ" dirty="0"/>
              <a:t>على الطلبة أن يحققَ متطلبات النجاح في كل جزءٍ </a:t>
            </a:r>
            <a:r>
              <a:rPr lang="ar-IQ" dirty="0" smtClean="0"/>
              <a:t>دراسي </a:t>
            </a:r>
            <a:r>
              <a:rPr lang="ar-IQ" dirty="0"/>
              <a:t>حتى يتمكنَ من الانتقال </a:t>
            </a:r>
            <a:r>
              <a:rPr lang="ar-IQ" dirty="0" smtClean="0"/>
              <a:t>إلى الجزء </a:t>
            </a:r>
            <a:r>
              <a:rPr lang="ar-IQ" dirty="0"/>
              <a:t>الذي يليه، وهكذا </a:t>
            </a:r>
            <a:r>
              <a:rPr lang="ar-IQ" dirty="0" smtClean="0"/>
              <a:t>يتمكن </a:t>
            </a:r>
            <a:r>
              <a:rPr lang="ar-IQ" dirty="0"/>
              <a:t>مِن الانتهاء مِن سلسلةِ الوحدات </a:t>
            </a:r>
            <a:r>
              <a:rPr lang="ar-IQ" dirty="0" smtClean="0"/>
              <a:t>الأقسام</a:t>
            </a:r>
            <a:r>
              <a:rPr lang="ar-IQ" dirty="0"/>
              <a:t> </a:t>
            </a:r>
            <a:r>
              <a:rPr lang="ar-IQ" dirty="0" smtClean="0"/>
              <a:t> المخصصة لبرنامج التعليم المبرمج خلال السنة الدراسية.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5254538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1152128"/>
          </a:xfrm>
        </p:spPr>
        <p:txBody>
          <a:bodyPr>
            <a:normAutofit fontScale="90000"/>
          </a:bodyPr>
          <a:lstStyle/>
          <a:p>
            <a:r>
              <a:rPr lang="ar-IQ" b="1" dirty="0" smtClean="0"/>
              <a:t/>
            </a:r>
            <a:br>
              <a:rPr lang="ar-IQ" b="1" dirty="0" smtClean="0"/>
            </a:br>
            <a:r>
              <a:rPr lang="ar-IQ" b="1" dirty="0" smtClean="0"/>
              <a:t/>
            </a:r>
            <a:br>
              <a:rPr lang="ar-IQ" b="1" dirty="0" smtClean="0"/>
            </a:br>
            <a:r>
              <a:rPr lang="ar-IQ" b="1" dirty="0"/>
              <a:t/>
            </a:r>
            <a:br>
              <a:rPr lang="ar-IQ" b="1" dirty="0"/>
            </a:br>
            <a:r>
              <a:rPr lang="ar-IQ" b="1" dirty="0" smtClean="0"/>
              <a:t>أهمية </a:t>
            </a:r>
            <a:r>
              <a:rPr lang="ar-IQ" b="1" dirty="0"/>
              <a:t>طريقة التعليم </a:t>
            </a:r>
            <a:r>
              <a:rPr lang="ar-IQ" b="1" dirty="0" smtClean="0"/>
              <a:t>المبرمج</a:t>
            </a:r>
            <a:r>
              <a:rPr lang="ar-IQ" b="1" dirty="0"/>
              <a:t/>
            </a:r>
            <a:br>
              <a:rPr lang="ar-IQ" b="1" dirty="0"/>
            </a:b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ar-IQ" sz="2800" dirty="0" smtClean="0"/>
              <a:t>إعطاء </a:t>
            </a:r>
            <a:r>
              <a:rPr lang="ar-IQ" sz="2800" dirty="0"/>
              <a:t>فرصة لجميع الطلبة في التعلم الذاتي .</a:t>
            </a:r>
          </a:p>
          <a:p>
            <a:pPr marL="514350" indent="-514350">
              <a:buFont typeface="+mj-lt"/>
              <a:buAutoNum type="arabicPeriod"/>
            </a:pPr>
            <a:r>
              <a:rPr lang="ar-IQ" sz="2800" dirty="0" smtClean="0"/>
              <a:t>زيادة </a:t>
            </a:r>
            <a:r>
              <a:rPr lang="ar-IQ" sz="2800" dirty="0"/>
              <a:t>تفاعل الطلبة </a:t>
            </a:r>
            <a:r>
              <a:rPr lang="ar-IQ" sz="2800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ar-IQ" sz="2800" dirty="0" smtClean="0"/>
              <a:t>تقليل </a:t>
            </a:r>
            <a:r>
              <a:rPr lang="ar-IQ" sz="2800" dirty="0"/>
              <a:t>العبء الزائد على المدرس .</a:t>
            </a:r>
          </a:p>
          <a:p>
            <a:pPr marL="514350" indent="-514350">
              <a:buFont typeface="+mj-lt"/>
              <a:buAutoNum type="arabicPeriod"/>
            </a:pPr>
            <a:r>
              <a:rPr lang="ar-IQ" sz="2800" dirty="0" smtClean="0"/>
              <a:t> </a:t>
            </a:r>
            <a:r>
              <a:rPr lang="ar-IQ" sz="2800" dirty="0"/>
              <a:t>مراعاة الفروق التعلمية في سرعة التعلم والكشف عنها .</a:t>
            </a:r>
          </a:p>
          <a:p>
            <a:pPr marL="514350" indent="-514350">
              <a:buFont typeface="+mj-lt"/>
              <a:buAutoNum type="arabicPeriod"/>
            </a:pPr>
            <a:r>
              <a:rPr lang="ar-IQ" sz="2800" dirty="0" smtClean="0"/>
              <a:t> التغلب </a:t>
            </a:r>
            <a:r>
              <a:rPr lang="ar-IQ" sz="2800" dirty="0"/>
              <a:t>على الأعداد الكبيرة من الطلبة .</a:t>
            </a:r>
          </a:p>
          <a:p>
            <a:pPr marL="514350" indent="-514350">
              <a:buFont typeface="+mj-lt"/>
              <a:buAutoNum type="arabicPeriod"/>
            </a:pPr>
            <a:r>
              <a:rPr lang="ar-IQ" sz="2800" dirty="0" smtClean="0"/>
              <a:t> </a:t>
            </a:r>
            <a:r>
              <a:rPr lang="ar-IQ" sz="2800" dirty="0"/>
              <a:t>اكتساب الطلبة الجوانب المعرفية في المنهج</a:t>
            </a:r>
          </a:p>
        </p:txBody>
      </p:sp>
      <p:pic>
        <p:nvPicPr>
          <p:cNvPr id="4" name="صورة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1026915"/>
            <a:ext cx="2736304" cy="14376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05070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95536" y="3284984"/>
            <a:ext cx="8229600" cy="1440160"/>
          </a:xfrm>
        </p:spPr>
        <p:txBody>
          <a:bodyPr>
            <a:normAutofit fontScale="90000"/>
          </a:bodyPr>
          <a:lstStyle/>
          <a:p>
            <a:r>
              <a:rPr lang="ar-IQ" sz="3200" b="1" dirty="0" smtClean="0"/>
              <a:t>س/ماذا نقصد بالتعليم المبرمج ؟</a:t>
            </a:r>
            <a:br>
              <a:rPr lang="ar-IQ" sz="3200" b="1" dirty="0" smtClean="0"/>
            </a:br>
            <a:r>
              <a:rPr lang="ar-IQ" sz="3200" b="1" dirty="0" smtClean="0"/>
              <a:t>س/ وضح اهمية طريقة التعليم المبرمج؟</a:t>
            </a:r>
            <a:br>
              <a:rPr lang="ar-IQ" sz="3200" b="1" dirty="0" smtClean="0"/>
            </a:br>
            <a:endParaRPr lang="ar-IQ" sz="3200" b="1" dirty="0"/>
          </a:p>
        </p:txBody>
      </p:sp>
      <p:pic>
        <p:nvPicPr>
          <p:cNvPr id="3" name="صورة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836712"/>
            <a:ext cx="3140968" cy="2304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33970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 fontScale="90000"/>
          </a:bodyPr>
          <a:lstStyle/>
          <a:p>
            <a:r>
              <a:rPr lang="ar-IQ" b="1" dirty="0" smtClean="0"/>
              <a:t/>
            </a:r>
            <a:br>
              <a:rPr lang="ar-IQ" b="1" dirty="0" smtClean="0"/>
            </a:br>
            <a:r>
              <a:rPr lang="ar-IQ" b="1" dirty="0" smtClean="0"/>
              <a:t>أنواع </a:t>
            </a:r>
            <a:r>
              <a:rPr lang="ar-IQ" b="1" dirty="0"/>
              <a:t>طريقة التعليم </a:t>
            </a:r>
            <a:r>
              <a:rPr lang="ar-IQ" b="1" dirty="0" smtClean="0"/>
              <a:t>المبرمج</a:t>
            </a:r>
            <a:r>
              <a:rPr lang="ar-IQ" b="1" dirty="0"/>
              <a:t/>
            </a:r>
            <a:br>
              <a:rPr lang="ar-IQ" b="1" dirty="0"/>
            </a:b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79512" y="1196752"/>
            <a:ext cx="8784976" cy="5544616"/>
          </a:xfrm>
        </p:spPr>
        <p:txBody>
          <a:bodyPr>
            <a:normAutofit/>
          </a:bodyPr>
          <a:lstStyle/>
          <a:p>
            <a:r>
              <a:rPr lang="ar-IQ" dirty="0" smtClean="0"/>
              <a:t>.</a:t>
            </a:r>
            <a:r>
              <a:rPr lang="ar-IQ" dirty="0"/>
              <a:t>1 </a:t>
            </a:r>
            <a:r>
              <a:rPr lang="ar-IQ" b="1" dirty="0"/>
              <a:t>التعليم المبرمج الخطي : </a:t>
            </a:r>
            <a:r>
              <a:rPr lang="ar-IQ" dirty="0" smtClean="0"/>
              <a:t>يحلل المنهاج الدراسي </a:t>
            </a:r>
            <a:r>
              <a:rPr lang="ar-IQ" dirty="0"/>
              <a:t>ضمن </a:t>
            </a:r>
            <a:r>
              <a:rPr lang="ar-IQ" dirty="0" smtClean="0"/>
              <a:t>نمطٍ،</a:t>
            </a:r>
            <a:r>
              <a:rPr lang="ar-IQ" dirty="0"/>
              <a:t> </a:t>
            </a:r>
            <a:r>
              <a:rPr lang="ar-IQ" dirty="0" smtClean="0"/>
              <a:t>هو الذي </a:t>
            </a:r>
            <a:r>
              <a:rPr lang="ar-IQ" dirty="0"/>
              <a:t>يحل أو </a:t>
            </a:r>
            <a:r>
              <a:rPr lang="ar-IQ" dirty="0" smtClean="0"/>
              <a:t>إطارٍ تعليمي </a:t>
            </a:r>
            <a:r>
              <a:rPr lang="ar-IQ" dirty="0"/>
              <a:t>معيّن، وبعد الانتهاء من تطبيق النمط الأول يتم الانتقال إلى النمط الثاني، وهكذا </a:t>
            </a:r>
            <a:r>
              <a:rPr lang="ar-IQ" dirty="0" smtClean="0"/>
              <a:t>حتّى الوصول </a:t>
            </a:r>
            <a:r>
              <a:rPr lang="ar-IQ" dirty="0"/>
              <a:t>إلى نهايةِ الخط التعليمي، و </a:t>
            </a:r>
            <a:r>
              <a:rPr lang="ar-IQ" dirty="0" smtClean="0"/>
              <a:t>يعتبر </a:t>
            </a:r>
            <a:r>
              <a:rPr lang="ar-IQ" dirty="0"/>
              <a:t>عالم النفس التربوي </a:t>
            </a:r>
            <a:r>
              <a:rPr lang="ar-IQ" dirty="0" err="1"/>
              <a:t>سكينر</a:t>
            </a:r>
            <a:r>
              <a:rPr lang="ar-IQ" dirty="0"/>
              <a:t> أول من اقترح هذا النوع </a:t>
            </a:r>
            <a:r>
              <a:rPr lang="ar-IQ" dirty="0" smtClean="0"/>
              <a:t>من أنواع </a:t>
            </a:r>
            <a:r>
              <a:rPr lang="ar-IQ" dirty="0"/>
              <a:t>التعليم المبرمج.</a:t>
            </a:r>
          </a:p>
          <a:p>
            <a:r>
              <a:rPr lang="ar-IQ" dirty="0"/>
              <a:t>.2 </a:t>
            </a:r>
            <a:r>
              <a:rPr lang="ar-IQ" b="1" dirty="0"/>
              <a:t>التعليم المبرمج الفرعي : </a:t>
            </a:r>
            <a:r>
              <a:rPr lang="ar-IQ" dirty="0" smtClean="0"/>
              <a:t>ابتكره </a:t>
            </a:r>
            <a:r>
              <a:rPr lang="ar-IQ" dirty="0"/>
              <a:t>عالم النفس التربوي </a:t>
            </a:r>
            <a:r>
              <a:rPr lang="ar-IQ" dirty="0" err="1"/>
              <a:t>كراودر</a:t>
            </a:r>
            <a:r>
              <a:rPr lang="ar-IQ" dirty="0"/>
              <a:t>، </a:t>
            </a:r>
            <a:r>
              <a:rPr lang="ar-IQ" dirty="0" smtClean="0"/>
              <a:t>ويعتمد</a:t>
            </a:r>
            <a:r>
              <a:rPr lang="ar-IQ" dirty="0"/>
              <a:t> </a:t>
            </a:r>
            <a:r>
              <a:rPr lang="ar-IQ" dirty="0" smtClean="0"/>
              <a:t>على </a:t>
            </a:r>
            <a:r>
              <a:rPr lang="ar-IQ" dirty="0"/>
              <a:t>توزيع معلومات البرنامج التعليمي على مجموعةٍ من الفقرات، ومن ثم يتم توجيه أسئلة </a:t>
            </a:r>
            <a:r>
              <a:rPr lang="ar-IQ" dirty="0" smtClean="0"/>
              <a:t>حول هذه </a:t>
            </a:r>
            <a:r>
              <a:rPr lang="ar-IQ" dirty="0"/>
              <a:t>الفقرات للطلبة ، ويتمّ </a:t>
            </a:r>
            <a:r>
              <a:rPr lang="ar-IQ" dirty="0" smtClean="0"/>
              <a:t>الاعتماد </a:t>
            </a:r>
            <a:r>
              <a:rPr lang="ar-IQ" dirty="0"/>
              <a:t>د على نتيجتين، وهما: نجاح، أو فشل الطلبة في الإجابة، </a:t>
            </a:r>
            <a:r>
              <a:rPr lang="ar-IQ" dirty="0" smtClean="0"/>
              <a:t>وفي حال </a:t>
            </a:r>
            <a:r>
              <a:rPr lang="ar-IQ" dirty="0"/>
              <a:t>نجح الطلبة في الإجابة على الأسئلة </a:t>
            </a:r>
            <a:r>
              <a:rPr lang="ar-IQ" dirty="0" smtClean="0"/>
              <a:t>ينتقل </a:t>
            </a:r>
            <a:r>
              <a:rPr lang="ar-IQ" dirty="0"/>
              <a:t>إلى الفقرةِ التالية، وفي حال فشل في الإجابة </a:t>
            </a:r>
            <a:r>
              <a:rPr lang="ar-IQ" dirty="0" smtClean="0"/>
              <a:t>على اسئلة يخضع. لبرنامجٍ </a:t>
            </a:r>
            <a:r>
              <a:rPr lang="ar-IQ" dirty="0"/>
              <a:t>تدريبيٍ حتى </a:t>
            </a:r>
            <a:r>
              <a:rPr lang="ar-IQ" dirty="0" smtClean="0"/>
              <a:t>يتمكن من الاجابة على اسئلة بشكل صحيح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8883673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052736"/>
          </a:xfrm>
        </p:spPr>
        <p:txBody>
          <a:bodyPr>
            <a:normAutofit fontScale="90000"/>
          </a:bodyPr>
          <a:lstStyle/>
          <a:p>
            <a:r>
              <a:rPr lang="ar-IQ" b="1" dirty="0" smtClean="0"/>
              <a:t/>
            </a:r>
            <a:br>
              <a:rPr lang="ar-IQ" b="1" dirty="0" smtClean="0"/>
            </a:br>
            <a:r>
              <a:rPr lang="ar-IQ" b="1" dirty="0" smtClean="0"/>
              <a:t/>
            </a:r>
            <a:br>
              <a:rPr lang="ar-IQ" b="1" dirty="0" smtClean="0"/>
            </a:br>
            <a:r>
              <a:rPr lang="ar-IQ" b="1" dirty="0"/>
              <a:t/>
            </a:r>
            <a:br>
              <a:rPr lang="ar-IQ" b="1" dirty="0"/>
            </a:br>
            <a:r>
              <a:rPr lang="ar-IQ" b="1" dirty="0" smtClean="0"/>
              <a:t/>
            </a:r>
            <a:br>
              <a:rPr lang="ar-IQ" b="1" dirty="0" smtClean="0"/>
            </a:br>
            <a:r>
              <a:rPr lang="ar-IQ" b="1" dirty="0"/>
              <a:t/>
            </a:r>
            <a:br>
              <a:rPr lang="ar-IQ" b="1" dirty="0"/>
            </a:br>
            <a:r>
              <a:rPr lang="ar-IQ" b="1" dirty="0" smtClean="0"/>
              <a:t/>
            </a:r>
            <a:br>
              <a:rPr lang="ar-IQ" b="1" dirty="0" smtClean="0"/>
            </a:br>
            <a:r>
              <a:rPr lang="ar-IQ" b="1" dirty="0"/>
              <a:t/>
            </a:r>
            <a:br>
              <a:rPr lang="ar-IQ" b="1" dirty="0"/>
            </a:br>
            <a:r>
              <a:rPr lang="ar-IQ" b="1" dirty="0" smtClean="0"/>
              <a:t/>
            </a:r>
            <a:br>
              <a:rPr lang="ar-IQ" b="1" dirty="0" smtClean="0"/>
            </a:br>
            <a:r>
              <a:rPr lang="ar-IQ" b="1" dirty="0"/>
              <a:t/>
            </a:r>
            <a:br>
              <a:rPr lang="ar-IQ" b="1" dirty="0"/>
            </a:br>
            <a:r>
              <a:rPr lang="ar-IQ" b="1" dirty="0" smtClean="0"/>
              <a:t>أساسيات </a:t>
            </a:r>
            <a:r>
              <a:rPr lang="ar-IQ" b="1" dirty="0"/>
              <a:t>طريقة التعليم المبرمج </a:t>
            </a:r>
            <a:br>
              <a:rPr lang="ar-IQ" b="1" dirty="0"/>
            </a:b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184576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ar-IQ" dirty="0" smtClean="0"/>
              <a:t> </a:t>
            </a:r>
            <a:r>
              <a:rPr lang="ar-IQ" dirty="0"/>
              <a:t>.توزيع الدروس داخل المنهاج على أقسامٍ صغيرةٍ يسه ل فهمها، وتعلمها.</a:t>
            </a:r>
          </a:p>
          <a:p>
            <a:pPr marL="514350" indent="-514350">
              <a:buFont typeface="+mj-lt"/>
              <a:buAutoNum type="arabicPeriod"/>
            </a:pPr>
            <a:r>
              <a:rPr lang="ar-IQ" dirty="0" smtClean="0"/>
              <a:t>التشجيع على دور المشاركة </a:t>
            </a:r>
            <a:r>
              <a:rPr lang="ar-IQ" dirty="0"/>
              <a:t>الإيجابية بين المدرسين، والطلبة</a:t>
            </a:r>
            <a:r>
              <a:rPr lang="ar-IQ" dirty="0" smtClean="0"/>
              <a:t>.</a:t>
            </a:r>
            <a:endParaRPr lang="ar-IQ" dirty="0"/>
          </a:p>
          <a:p>
            <a:pPr marL="514350" indent="-514350">
              <a:buFont typeface="+mj-lt"/>
              <a:buAutoNum type="arabicPeriod"/>
            </a:pPr>
            <a:r>
              <a:rPr lang="ar-IQ" dirty="0" smtClean="0"/>
              <a:t>توفير </a:t>
            </a:r>
            <a:r>
              <a:rPr lang="ar-IQ" dirty="0"/>
              <a:t>وسائل متابعة استجابة الطلبة للمعارفِ التي </a:t>
            </a:r>
            <a:r>
              <a:rPr lang="ar-IQ" dirty="0" smtClean="0"/>
              <a:t>تتضمن </a:t>
            </a:r>
            <a:r>
              <a:rPr lang="ar-IQ" dirty="0"/>
              <a:t>الوحدات الدراسية.</a:t>
            </a:r>
          </a:p>
          <a:p>
            <a:pPr marL="514350" indent="-514350">
              <a:buFont typeface="+mj-lt"/>
              <a:buAutoNum type="arabicPeriod"/>
            </a:pPr>
            <a:r>
              <a:rPr lang="ar-IQ" dirty="0" smtClean="0"/>
              <a:t>يعتمد </a:t>
            </a:r>
            <a:r>
              <a:rPr lang="ar-IQ" dirty="0"/>
              <a:t>تطبيق التعليم المبرمج على </a:t>
            </a:r>
            <a:r>
              <a:rPr lang="ar-IQ" dirty="0" smtClean="0"/>
              <a:t>قدرةِ </a:t>
            </a:r>
            <a:r>
              <a:rPr lang="ar-IQ" dirty="0"/>
              <a:t>الطلبة على تحملِ العبء </a:t>
            </a:r>
            <a:r>
              <a:rPr lang="ar-IQ" dirty="0" smtClean="0"/>
              <a:t>الدراسي </a:t>
            </a:r>
            <a:r>
              <a:rPr lang="ar-IQ" dirty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ar-IQ" dirty="0" smtClean="0"/>
              <a:t>يوفر </a:t>
            </a:r>
            <a:r>
              <a:rPr lang="ar-IQ" dirty="0"/>
              <a:t>التعليم المبرمج إمكانية تقييم الطلبة </a:t>
            </a:r>
            <a:r>
              <a:rPr lang="ar-IQ" dirty="0" smtClean="0"/>
              <a:t>لمساره الدراسي</a:t>
            </a:r>
            <a:r>
              <a:rPr lang="ar-IQ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084579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67544" y="2132856"/>
            <a:ext cx="8229600" cy="1575048"/>
          </a:xfrm>
        </p:spPr>
        <p:txBody>
          <a:bodyPr>
            <a:normAutofit/>
          </a:bodyPr>
          <a:lstStyle/>
          <a:p>
            <a:r>
              <a:rPr lang="ar-IQ" dirty="0" smtClean="0"/>
              <a:t>س/ صنف انواع طريقة التعليم المبرمج؟</a:t>
            </a:r>
            <a:br>
              <a:rPr lang="ar-IQ" dirty="0" smtClean="0"/>
            </a:br>
            <a:r>
              <a:rPr lang="ar-IQ" dirty="0" smtClean="0"/>
              <a:t>س/بين اساسيات طريقة التعليم المبرمج؟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4013105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066130"/>
          </a:xfrm>
        </p:spPr>
        <p:txBody>
          <a:bodyPr>
            <a:normAutofit fontScale="90000"/>
          </a:bodyPr>
          <a:lstStyle/>
          <a:p>
            <a:r>
              <a:rPr lang="ar-IQ" b="1" dirty="0" smtClean="0"/>
              <a:t/>
            </a:r>
            <a:br>
              <a:rPr lang="ar-IQ" b="1" dirty="0" smtClean="0"/>
            </a:br>
            <a:r>
              <a:rPr lang="ar-IQ" b="1" dirty="0" smtClean="0"/>
              <a:t/>
            </a:r>
            <a:br>
              <a:rPr lang="ar-IQ" b="1" dirty="0" smtClean="0"/>
            </a:br>
            <a:r>
              <a:rPr lang="ar-IQ" b="1" dirty="0"/>
              <a:t/>
            </a:r>
            <a:br>
              <a:rPr lang="ar-IQ" b="1" dirty="0"/>
            </a:br>
            <a:r>
              <a:rPr lang="ar-IQ" b="1" dirty="0" smtClean="0"/>
              <a:t/>
            </a:r>
            <a:br>
              <a:rPr lang="ar-IQ" b="1" dirty="0" smtClean="0"/>
            </a:br>
            <a:r>
              <a:rPr lang="ar-IQ" b="1" dirty="0" smtClean="0"/>
              <a:t/>
            </a:r>
            <a:br>
              <a:rPr lang="ar-IQ" b="1" dirty="0" smtClean="0"/>
            </a:br>
            <a:r>
              <a:rPr lang="ar-IQ" b="1" dirty="0"/>
              <a:t/>
            </a:r>
            <a:br>
              <a:rPr lang="ar-IQ" b="1" dirty="0"/>
            </a:br>
            <a:r>
              <a:rPr lang="ar-IQ" b="1" dirty="0" smtClean="0"/>
              <a:t/>
            </a:r>
            <a:br>
              <a:rPr lang="ar-IQ" b="1" dirty="0" smtClean="0"/>
            </a:br>
            <a:r>
              <a:rPr lang="ar-IQ" b="1" dirty="0" smtClean="0"/>
              <a:t>أهداف </a:t>
            </a:r>
            <a:r>
              <a:rPr lang="ar-IQ" b="1" dirty="0"/>
              <a:t>طريقة التعليم المبرمج :</a:t>
            </a:r>
            <a:br>
              <a:rPr lang="ar-IQ" b="1" dirty="0"/>
            </a:b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5472608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ar-IQ" dirty="0" smtClean="0"/>
              <a:t>تعليم </a:t>
            </a:r>
            <a:r>
              <a:rPr lang="ar-IQ" dirty="0"/>
              <a:t>الطلبة </a:t>
            </a:r>
            <a:r>
              <a:rPr lang="ar-IQ" dirty="0" smtClean="0"/>
              <a:t>كافة </a:t>
            </a:r>
            <a:r>
              <a:rPr lang="ar-IQ" dirty="0"/>
              <a:t>الخبرات التعليمية </a:t>
            </a:r>
            <a:r>
              <a:rPr lang="ar-IQ" dirty="0" smtClean="0"/>
              <a:t>تعليما</a:t>
            </a:r>
            <a:r>
              <a:rPr lang="ar-IQ" dirty="0"/>
              <a:t> </a:t>
            </a:r>
            <a:r>
              <a:rPr lang="ar-IQ" dirty="0" smtClean="0"/>
              <a:t>ذاتيا </a:t>
            </a:r>
            <a:endParaRPr lang="ar-IQ" dirty="0"/>
          </a:p>
          <a:p>
            <a:pPr marL="514350" indent="-514350">
              <a:buFont typeface="+mj-lt"/>
              <a:buAutoNum type="arabicPeriod"/>
            </a:pPr>
            <a:r>
              <a:rPr lang="ar-IQ" dirty="0" smtClean="0"/>
              <a:t>دعم </a:t>
            </a:r>
            <a:r>
              <a:rPr lang="ar-IQ" dirty="0"/>
              <a:t>ومساعدة الطلبة على إدراك المعلومات المخصصة للبرنامجِ التعليمي.</a:t>
            </a:r>
          </a:p>
          <a:p>
            <a:pPr marL="514350" indent="-514350">
              <a:buFont typeface="+mj-lt"/>
              <a:buAutoNum type="arabicPeriod"/>
            </a:pPr>
            <a:r>
              <a:rPr lang="ar-IQ" dirty="0" smtClean="0"/>
              <a:t>استخدام </a:t>
            </a:r>
            <a:r>
              <a:rPr lang="ar-IQ" dirty="0"/>
              <a:t>الطلبة لقدراتِهِ الشخصية لتطبيقِ التعليم المبرمج، مثل: اعتماد الطلبة على </a:t>
            </a:r>
            <a:r>
              <a:rPr lang="ar-IQ" dirty="0" smtClean="0"/>
              <a:t>دراسته السابقة </a:t>
            </a:r>
            <a:r>
              <a:rPr lang="ar-IQ" dirty="0"/>
              <a:t>في معرفةِ المقاطع العروضية للأبيات الشعرية.</a:t>
            </a:r>
          </a:p>
          <a:p>
            <a:pPr marL="514350" indent="-514350">
              <a:buFont typeface="+mj-lt"/>
              <a:buAutoNum type="arabicPeriod"/>
            </a:pPr>
            <a:r>
              <a:rPr lang="ar-IQ" dirty="0" smtClean="0"/>
              <a:t>توفير </a:t>
            </a:r>
            <a:r>
              <a:rPr lang="ar-IQ" dirty="0"/>
              <a:t>الوقت الكافي للطلبة </a:t>
            </a:r>
            <a:r>
              <a:rPr lang="ar-IQ" dirty="0" smtClean="0"/>
              <a:t>مِن </a:t>
            </a:r>
            <a:r>
              <a:rPr lang="ar-IQ" dirty="0"/>
              <a:t>أجل تنفيذ الوحدات الدراسية المطلوبة منه بشكلٍ صحيح </a:t>
            </a:r>
            <a:r>
              <a:rPr lang="ar-IQ" dirty="0" smtClean="0"/>
              <a:t>وتام.</a:t>
            </a:r>
          </a:p>
          <a:p>
            <a:pPr marL="514350" indent="-514350">
              <a:buFont typeface="+mj-lt"/>
              <a:buAutoNum type="arabicPeriod"/>
            </a:pPr>
            <a:r>
              <a:rPr lang="ar-IQ" dirty="0" smtClean="0"/>
              <a:t>تعزيز </a:t>
            </a:r>
            <a:r>
              <a:rPr lang="ar-IQ" dirty="0"/>
              <a:t>الشعور بالمسؤوليةِ الشخصية عند الطلبة أثناء تطبيقه لبرنامج التعليم المبرمج </a:t>
            </a:r>
            <a:r>
              <a:rPr lang="ar-IQ" dirty="0" smtClean="0"/>
              <a:t>بشكلٍ فردي</a:t>
            </a:r>
            <a:r>
              <a:rPr lang="ar-IQ" dirty="0"/>
              <a:t>، ودون وجود رقابةٍ مباشرةٍ من قبل المدرس.</a:t>
            </a:r>
          </a:p>
          <a:p>
            <a:pPr marL="514350" indent="-514350">
              <a:buFont typeface="+mj-lt"/>
              <a:buAutoNum type="arabicPeriod"/>
            </a:pPr>
            <a:r>
              <a:rPr lang="ar-IQ" dirty="0" smtClean="0"/>
              <a:t>مدى </a:t>
            </a:r>
            <a:r>
              <a:rPr lang="ar-IQ" dirty="0"/>
              <a:t>نجاح تطبيق التعليم المبرمج على فئةٍ مِن الطلبة داخل صفٍ معيّن، أو في </a:t>
            </a:r>
            <a:r>
              <a:rPr lang="ar-IQ" dirty="0" smtClean="0"/>
              <a:t>كافةِ معرفة</a:t>
            </a:r>
            <a:r>
              <a:rPr lang="ar-IQ" dirty="0"/>
              <a:t> </a:t>
            </a:r>
            <a:r>
              <a:rPr lang="ar-IQ" dirty="0" smtClean="0"/>
              <a:t>صفوف </a:t>
            </a:r>
            <a:r>
              <a:rPr lang="ar-IQ" dirty="0"/>
              <a:t>المؤسّسة التعليميّة.</a:t>
            </a:r>
          </a:p>
          <a:p>
            <a:pPr marL="514350" indent="-514350">
              <a:buFont typeface="+mj-lt"/>
              <a:buAutoNum type="arabicPeriod"/>
            </a:pPr>
            <a:r>
              <a:rPr lang="ar-IQ" dirty="0" smtClean="0"/>
              <a:t>المرونة </a:t>
            </a:r>
            <a:r>
              <a:rPr lang="ar-IQ" dirty="0"/>
              <a:t>في الممارسة العملية .</a:t>
            </a:r>
          </a:p>
        </p:txBody>
      </p:sp>
    </p:spTree>
    <p:extLst>
      <p:ext uri="{BB962C8B-B14F-4D97-AF65-F5344CB8AC3E}">
        <p14:creationId xmlns:p14="http://schemas.microsoft.com/office/powerpoint/2010/main" val="17185244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13657" y="2524352"/>
            <a:ext cx="8229600" cy="1143000"/>
          </a:xfrm>
        </p:spPr>
        <p:txBody>
          <a:bodyPr/>
          <a:lstStyle/>
          <a:p>
            <a:r>
              <a:rPr lang="ar-IQ" dirty="0" smtClean="0"/>
              <a:t>س/بين اهداف طريقة التعليم المبرمج؟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92642568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منظور">
  <a:themeElements>
    <a:clrScheme name="منظور">
      <a:dk1>
        <a:sysClr val="windowText" lastClr="000000"/>
      </a:dk1>
      <a:lt1>
        <a:sysClr val="window" lastClr="FFFFFF"/>
      </a:lt1>
      <a:dk2>
        <a:srgbClr val="283138"/>
      </a:dk2>
      <a:lt2>
        <a:srgbClr val="FF8600"/>
      </a:lt2>
      <a:accent1>
        <a:srgbClr val="838D9B"/>
      </a:accent1>
      <a:accent2>
        <a:srgbClr val="D2610C"/>
      </a:accent2>
      <a:accent3>
        <a:srgbClr val="80716A"/>
      </a:accent3>
      <a:accent4>
        <a:srgbClr val="94147C"/>
      </a:accent4>
      <a:accent5>
        <a:srgbClr val="5D5AD2"/>
      </a:accent5>
      <a:accent6>
        <a:srgbClr val="6F6C7D"/>
      </a:accent6>
      <a:hlink>
        <a:srgbClr val="6187E3"/>
      </a:hlink>
      <a:folHlink>
        <a:srgbClr val="7B8EB8"/>
      </a:folHlink>
    </a:clrScheme>
    <a:fontScheme name="Office كلاسيكي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منظور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alpha val="100000"/>
                <a:satMod val="160000"/>
                <a:lumMod val="105000"/>
              </a:schemeClr>
            </a:gs>
            <a:gs pos="41000">
              <a:schemeClr val="phClr">
                <a:tint val="57000"/>
                <a:satMod val="180000"/>
                <a:lumMod val="99000"/>
              </a:schemeClr>
            </a:gs>
            <a:gs pos="100000">
              <a:schemeClr val="phClr">
                <a:tint val="80000"/>
                <a:satMod val="200000"/>
                <a:lumMod val="10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atMod val="130000"/>
                <a:lumMod val="114000"/>
              </a:schemeClr>
            </a:gs>
            <a:gs pos="60000">
              <a:schemeClr val="phClr">
                <a:tint val="100000"/>
                <a:satMod val="106000"/>
                <a:lumMod val="110000"/>
              </a:schemeClr>
            </a:gs>
            <a:gs pos="100000">
              <a:schemeClr val="phClr"/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47625" dist="38100" dir="5400000" sy="98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woPt" dir="br">
              <a:rot lat="0" lon="0" rev="8700000"/>
            </a:lightRig>
          </a:scene3d>
          <a:sp3d prstMaterial="matte">
            <a:bevelT w="25400" h="53975"/>
          </a:sp3d>
        </a:effectStyle>
        <a:effectStyle>
          <a:effectLst>
            <a:reflection blurRad="12700" stA="24000" endPos="28000" dist="50800" dir="5400000" sy="-100000" rotWithShape="0"/>
          </a:effectLst>
          <a:scene3d>
            <a:camera prst="orthographicFront">
              <a:rot lat="0" lon="0" rev="0"/>
            </a:camera>
            <a:lightRig rig="threePt" dir="t">
              <a:rot lat="0" lon="0" rev="4800000"/>
            </a:lightRig>
          </a:scene3d>
          <a:sp3d>
            <a:bevelT w="6985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  <a:lumMod val="100000"/>
              </a:schemeClr>
            </a:gs>
            <a:gs pos="65000">
              <a:schemeClr val="phClr">
                <a:tint val="100000"/>
                <a:shade val="95000"/>
                <a:satMod val="100000"/>
                <a:lumMod val="100000"/>
              </a:schemeClr>
            </a:gs>
            <a:gs pos="100000">
              <a:schemeClr val="phClr">
                <a:tint val="88000"/>
                <a:shade val="100000"/>
                <a:satMod val="400000"/>
                <a:lumMod val="1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  <a:satMod val="90000"/>
              </a:schemeClr>
              <a:schemeClr val="phClr">
                <a:shade val="92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Perspective</Template>
  <TotalTime>59</TotalTime>
  <Words>632</Words>
  <Application>Microsoft Office PowerPoint</Application>
  <PresentationFormat>عرض على الشاشة (3:4)‏</PresentationFormat>
  <Paragraphs>45</Paragraphs>
  <Slides>13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13</vt:i4>
      </vt:variant>
    </vt:vector>
  </HeadingPairs>
  <TitlesOfParts>
    <vt:vector size="14" baseType="lpstr">
      <vt:lpstr>منظور</vt:lpstr>
      <vt:lpstr>         </vt:lpstr>
      <vt:lpstr>عرض تقديمي في PowerPoint</vt:lpstr>
      <vt:lpstr>   أهمية طريقة التعليم المبرمج </vt:lpstr>
      <vt:lpstr>س/ماذا نقصد بالتعليم المبرمج ؟ س/ وضح اهمية طريقة التعليم المبرمج؟ </vt:lpstr>
      <vt:lpstr> أنواع طريقة التعليم المبرمج </vt:lpstr>
      <vt:lpstr>         أساسيات طريقة التعليم المبرمج  </vt:lpstr>
      <vt:lpstr>س/ صنف انواع طريقة التعليم المبرمج؟ س/بين اساسيات طريقة التعليم المبرمج؟</vt:lpstr>
      <vt:lpstr>       أهداف طريقة التعليم المبرمج : </vt:lpstr>
      <vt:lpstr>س/بين اهداف طريقة التعليم المبرمج؟</vt:lpstr>
      <vt:lpstr> خطوات تنفيذ طريقة التعليم المبرمج </vt:lpstr>
      <vt:lpstr> سلبيات طريقة التعليم المبرمج </vt:lpstr>
      <vt:lpstr>س/ تتبع خطوات تنفيذ طريقة التعلم المبرمج؟ س/ وضح سلبيات طريقة التعليم المبرمج؟</vt:lpstr>
      <vt:lpstr>نهاية المحاضرة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Dr.Rasha Ali</dc:creator>
  <cp:lastModifiedBy>rashaali</cp:lastModifiedBy>
  <cp:revision>10</cp:revision>
  <dcterms:created xsi:type="dcterms:W3CDTF">2024-03-03T15:43:05Z</dcterms:created>
  <dcterms:modified xsi:type="dcterms:W3CDTF">2024-03-03T16:54:20Z</dcterms:modified>
</cp:coreProperties>
</file>