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2251B-F884-4781-8BA9-D16E42BA1D1E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E88F782E-498B-4020-94C3-7D24938718A1}">
      <dgm:prSet phldrT="[نص]"/>
      <dgm:spPr/>
      <dgm:t>
        <a:bodyPr/>
        <a:lstStyle/>
        <a:p>
          <a:pPr rtl="1"/>
          <a:r>
            <a:rPr lang="ar-IQ" dirty="0" smtClean="0"/>
            <a:t>خطوات طريقة الاستقصاء</a:t>
          </a:r>
          <a:endParaRPr lang="ar-IQ" dirty="0"/>
        </a:p>
      </dgm:t>
    </dgm:pt>
    <dgm:pt modelId="{D6E34E40-AF93-487D-9453-82CBD59E8277}" type="parTrans" cxnId="{4C0A585C-C3F7-4281-9FE1-9136BEE3B1E4}">
      <dgm:prSet/>
      <dgm:spPr/>
      <dgm:t>
        <a:bodyPr/>
        <a:lstStyle/>
        <a:p>
          <a:pPr rtl="1"/>
          <a:endParaRPr lang="ar-IQ"/>
        </a:p>
      </dgm:t>
    </dgm:pt>
    <dgm:pt modelId="{581E29CF-7710-4220-9AAC-90C92BCA6278}" type="sibTrans" cxnId="{4C0A585C-C3F7-4281-9FE1-9136BEE3B1E4}">
      <dgm:prSet/>
      <dgm:spPr/>
      <dgm:t>
        <a:bodyPr/>
        <a:lstStyle/>
        <a:p>
          <a:pPr rtl="1"/>
          <a:endParaRPr lang="ar-IQ"/>
        </a:p>
      </dgm:t>
    </dgm:pt>
    <dgm:pt modelId="{9C82F9BD-2CDF-4574-A483-D311F5E9CC27}">
      <dgm:prSet phldrT="[نص]"/>
      <dgm:spPr/>
      <dgm:t>
        <a:bodyPr/>
        <a:lstStyle/>
        <a:p>
          <a:pPr rtl="1"/>
          <a:r>
            <a:rPr lang="ar-IQ" dirty="0" smtClean="0"/>
            <a:t>حر</a:t>
          </a:r>
          <a:endParaRPr lang="ar-IQ" dirty="0"/>
        </a:p>
      </dgm:t>
    </dgm:pt>
    <dgm:pt modelId="{D6DF09AD-04DE-486C-84D9-886EC3EFA9FB}" type="parTrans" cxnId="{2B7D8F24-24FF-4592-8C84-8069C38DDE80}">
      <dgm:prSet/>
      <dgm:spPr/>
      <dgm:t>
        <a:bodyPr/>
        <a:lstStyle/>
        <a:p>
          <a:pPr rtl="1"/>
          <a:endParaRPr lang="ar-IQ"/>
        </a:p>
      </dgm:t>
    </dgm:pt>
    <dgm:pt modelId="{031EDCCF-935A-415C-AB22-B1DBFB4C0102}" type="sibTrans" cxnId="{2B7D8F24-24FF-4592-8C84-8069C38DDE80}">
      <dgm:prSet/>
      <dgm:spPr/>
      <dgm:t>
        <a:bodyPr/>
        <a:lstStyle/>
        <a:p>
          <a:pPr rtl="1"/>
          <a:endParaRPr lang="ar-IQ"/>
        </a:p>
      </dgm:t>
    </dgm:pt>
    <dgm:pt modelId="{2AF568E5-C2E0-40F1-A73E-38F425EB86C4}">
      <dgm:prSet phldrT="[نص]"/>
      <dgm:spPr/>
      <dgm:t>
        <a:bodyPr/>
        <a:lstStyle/>
        <a:p>
          <a:pPr rtl="1"/>
          <a:r>
            <a:rPr lang="ar-IQ" dirty="0" smtClean="0"/>
            <a:t>شبة موجة</a:t>
          </a:r>
          <a:endParaRPr lang="ar-IQ" dirty="0"/>
        </a:p>
      </dgm:t>
    </dgm:pt>
    <dgm:pt modelId="{79AA42F7-E4D4-41BE-A6D8-05A9529E213B}" type="parTrans" cxnId="{6F44811A-D25A-4DBA-A463-4AFD21EADA05}">
      <dgm:prSet/>
      <dgm:spPr/>
      <dgm:t>
        <a:bodyPr/>
        <a:lstStyle/>
        <a:p>
          <a:pPr rtl="1"/>
          <a:endParaRPr lang="ar-IQ"/>
        </a:p>
      </dgm:t>
    </dgm:pt>
    <dgm:pt modelId="{3B298AE9-B3B0-4E8E-8AB3-8937CB80F4A2}" type="sibTrans" cxnId="{6F44811A-D25A-4DBA-A463-4AFD21EADA05}">
      <dgm:prSet/>
      <dgm:spPr/>
      <dgm:t>
        <a:bodyPr/>
        <a:lstStyle/>
        <a:p>
          <a:pPr rtl="1"/>
          <a:endParaRPr lang="ar-IQ"/>
        </a:p>
      </dgm:t>
    </dgm:pt>
    <dgm:pt modelId="{1E863590-F1EB-48EB-B930-FB3438533418}">
      <dgm:prSet phldrT="[نص]"/>
      <dgm:spPr/>
      <dgm:t>
        <a:bodyPr/>
        <a:lstStyle/>
        <a:p>
          <a:pPr rtl="1"/>
          <a:r>
            <a:rPr lang="ar-IQ" dirty="0" smtClean="0"/>
            <a:t>موجة</a:t>
          </a:r>
          <a:endParaRPr lang="ar-IQ" dirty="0"/>
        </a:p>
      </dgm:t>
    </dgm:pt>
    <dgm:pt modelId="{C5319E51-EBFE-4071-9471-681A025A7303}" type="parTrans" cxnId="{FFFCC1D0-D574-435A-A768-A82BEBCF26E7}">
      <dgm:prSet/>
      <dgm:spPr/>
      <dgm:t>
        <a:bodyPr/>
        <a:lstStyle/>
        <a:p>
          <a:pPr rtl="1"/>
          <a:endParaRPr lang="ar-IQ"/>
        </a:p>
      </dgm:t>
    </dgm:pt>
    <dgm:pt modelId="{DD02C99A-0C4C-4BD7-9834-E1A7A003DF3C}" type="sibTrans" cxnId="{FFFCC1D0-D574-435A-A768-A82BEBCF26E7}">
      <dgm:prSet/>
      <dgm:spPr/>
      <dgm:t>
        <a:bodyPr/>
        <a:lstStyle/>
        <a:p>
          <a:pPr rtl="1"/>
          <a:endParaRPr lang="ar-IQ"/>
        </a:p>
      </dgm:t>
    </dgm:pt>
    <dgm:pt modelId="{B13D9A51-3D09-47F3-BCB8-A575D604697E}" type="pres">
      <dgm:prSet presAssocID="{7142251B-F884-4781-8BA9-D16E42BA1D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1F03E8-70A3-4B65-A316-9E28AC28173E}" type="pres">
      <dgm:prSet presAssocID="{E88F782E-498B-4020-94C3-7D24938718A1}" presName="root1" presStyleCnt="0"/>
      <dgm:spPr/>
    </dgm:pt>
    <dgm:pt modelId="{E2B8E622-504B-457E-80C1-729B28573FF1}" type="pres">
      <dgm:prSet presAssocID="{E88F782E-498B-4020-94C3-7D24938718A1}" presName="LevelOneTextNode" presStyleLbl="node0" presStyleIdx="0" presStyleCnt="1">
        <dgm:presLayoutVars>
          <dgm:chPref val="3"/>
        </dgm:presLayoutVars>
      </dgm:prSet>
      <dgm:spPr/>
    </dgm:pt>
    <dgm:pt modelId="{ABE1F779-FE2E-4246-9368-C8302378B6B7}" type="pres">
      <dgm:prSet presAssocID="{E88F782E-498B-4020-94C3-7D24938718A1}" presName="level2hierChild" presStyleCnt="0"/>
      <dgm:spPr/>
    </dgm:pt>
    <dgm:pt modelId="{C7C9C990-C886-4A9F-AC3B-58ECEF19E26F}" type="pres">
      <dgm:prSet presAssocID="{D6DF09AD-04DE-486C-84D9-886EC3EFA9FB}" presName="conn2-1" presStyleLbl="parChTrans1D2" presStyleIdx="0" presStyleCnt="3"/>
      <dgm:spPr/>
    </dgm:pt>
    <dgm:pt modelId="{9EE56717-F088-4D7A-8D2A-A0FC5ADB115A}" type="pres">
      <dgm:prSet presAssocID="{D6DF09AD-04DE-486C-84D9-886EC3EFA9FB}" presName="connTx" presStyleLbl="parChTrans1D2" presStyleIdx="0" presStyleCnt="3"/>
      <dgm:spPr/>
    </dgm:pt>
    <dgm:pt modelId="{0D6BCFB2-5BA6-4FC1-9540-20360F6D39D0}" type="pres">
      <dgm:prSet presAssocID="{9C82F9BD-2CDF-4574-A483-D311F5E9CC27}" presName="root2" presStyleCnt="0"/>
      <dgm:spPr/>
    </dgm:pt>
    <dgm:pt modelId="{B176DAD6-E2D6-4E59-8B59-F895962C3F09}" type="pres">
      <dgm:prSet presAssocID="{9C82F9BD-2CDF-4574-A483-D311F5E9CC27}" presName="LevelTwoTextNode" presStyleLbl="node2" presStyleIdx="0" presStyleCnt="3">
        <dgm:presLayoutVars>
          <dgm:chPref val="3"/>
        </dgm:presLayoutVars>
      </dgm:prSet>
      <dgm:spPr/>
    </dgm:pt>
    <dgm:pt modelId="{E7000CF9-C1C4-41FA-9CF6-B008D0ECD423}" type="pres">
      <dgm:prSet presAssocID="{9C82F9BD-2CDF-4574-A483-D311F5E9CC27}" presName="level3hierChild" presStyleCnt="0"/>
      <dgm:spPr/>
    </dgm:pt>
    <dgm:pt modelId="{9BD49154-4625-42DD-B375-CA3A9F3CE225}" type="pres">
      <dgm:prSet presAssocID="{79AA42F7-E4D4-41BE-A6D8-05A9529E213B}" presName="conn2-1" presStyleLbl="parChTrans1D2" presStyleIdx="1" presStyleCnt="3"/>
      <dgm:spPr/>
    </dgm:pt>
    <dgm:pt modelId="{19CC1ED7-28AF-4844-A4FA-B2AF054A1FDC}" type="pres">
      <dgm:prSet presAssocID="{79AA42F7-E4D4-41BE-A6D8-05A9529E213B}" presName="connTx" presStyleLbl="parChTrans1D2" presStyleIdx="1" presStyleCnt="3"/>
      <dgm:spPr/>
    </dgm:pt>
    <dgm:pt modelId="{7D200D09-F19B-424C-B02A-A7921BF94ED9}" type="pres">
      <dgm:prSet presAssocID="{2AF568E5-C2E0-40F1-A73E-38F425EB86C4}" presName="root2" presStyleCnt="0"/>
      <dgm:spPr/>
    </dgm:pt>
    <dgm:pt modelId="{C4233CD2-F60B-4B99-89DE-0B4DBC37EAC7}" type="pres">
      <dgm:prSet presAssocID="{2AF568E5-C2E0-40F1-A73E-38F425EB86C4}" presName="LevelTwoTextNode" presStyleLbl="node2" presStyleIdx="1" presStyleCnt="3">
        <dgm:presLayoutVars>
          <dgm:chPref val="3"/>
        </dgm:presLayoutVars>
      </dgm:prSet>
      <dgm:spPr/>
    </dgm:pt>
    <dgm:pt modelId="{3E928C50-FEA0-4505-B2BC-ED163D00E3D0}" type="pres">
      <dgm:prSet presAssocID="{2AF568E5-C2E0-40F1-A73E-38F425EB86C4}" presName="level3hierChild" presStyleCnt="0"/>
      <dgm:spPr/>
    </dgm:pt>
    <dgm:pt modelId="{08728683-2243-4B48-97EB-3159FA16260E}" type="pres">
      <dgm:prSet presAssocID="{C5319E51-EBFE-4071-9471-681A025A7303}" presName="conn2-1" presStyleLbl="parChTrans1D2" presStyleIdx="2" presStyleCnt="3"/>
      <dgm:spPr/>
    </dgm:pt>
    <dgm:pt modelId="{C47CC852-1CDF-44AF-958F-E115C791DC94}" type="pres">
      <dgm:prSet presAssocID="{C5319E51-EBFE-4071-9471-681A025A7303}" presName="connTx" presStyleLbl="parChTrans1D2" presStyleIdx="2" presStyleCnt="3"/>
      <dgm:spPr/>
    </dgm:pt>
    <dgm:pt modelId="{ADC646AE-8421-48BB-97E2-8E4F68BF9702}" type="pres">
      <dgm:prSet presAssocID="{1E863590-F1EB-48EB-B930-FB3438533418}" presName="root2" presStyleCnt="0"/>
      <dgm:spPr/>
    </dgm:pt>
    <dgm:pt modelId="{95B22F16-E66F-4E0E-8101-8946B26437A3}" type="pres">
      <dgm:prSet presAssocID="{1E863590-F1EB-48EB-B930-FB3438533418}" presName="LevelTwoTextNode" presStyleLbl="node2" presStyleIdx="2" presStyleCnt="3">
        <dgm:presLayoutVars>
          <dgm:chPref val="3"/>
        </dgm:presLayoutVars>
      </dgm:prSet>
      <dgm:spPr/>
    </dgm:pt>
    <dgm:pt modelId="{4C399C69-D657-4ADA-BFC1-DCE892032D42}" type="pres">
      <dgm:prSet presAssocID="{1E863590-F1EB-48EB-B930-FB3438533418}" presName="level3hierChild" presStyleCnt="0"/>
      <dgm:spPr/>
    </dgm:pt>
  </dgm:ptLst>
  <dgm:cxnLst>
    <dgm:cxn modelId="{CBF08177-331E-40D2-90AC-67E6F4D177B7}" type="presOf" srcId="{E88F782E-498B-4020-94C3-7D24938718A1}" destId="{E2B8E622-504B-457E-80C1-729B28573FF1}" srcOrd="0" destOrd="0" presId="urn:microsoft.com/office/officeart/2005/8/layout/hierarchy2"/>
    <dgm:cxn modelId="{DD151796-0492-4678-83B0-CBC49CF114AC}" type="presOf" srcId="{1E863590-F1EB-48EB-B930-FB3438533418}" destId="{95B22F16-E66F-4E0E-8101-8946B26437A3}" srcOrd="0" destOrd="0" presId="urn:microsoft.com/office/officeart/2005/8/layout/hierarchy2"/>
    <dgm:cxn modelId="{166366ED-F700-4F2D-B8A7-C63610477681}" type="presOf" srcId="{9C82F9BD-2CDF-4574-A483-D311F5E9CC27}" destId="{B176DAD6-E2D6-4E59-8B59-F895962C3F09}" srcOrd="0" destOrd="0" presId="urn:microsoft.com/office/officeart/2005/8/layout/hierarchy2"/>
    <dgm:cxn modelId="{FFFCC1D0-D574-435A-A768-A82BEBCF26E7}" srcId="{E88F782E-498B-4020-94C3-7D24938718A1}" destId="{1E863590-F1EB-48EB-B930-FB3438533418}" srcOrd="2" destOrd="0" parTransId="{C5319E51-EBFE-4071-9471-681A025A7303}" sibTransId="{DD02C99A-0C4C-4BD7-9834-E1A7A003DF3C}"/>
    <dgm:cxn modelId="{536EE5D1-B724-479F-9075-D717618939C8}" type="presOf" srcId="{79AA42F7-E4D4-41BE-A6D8-05A9529E213B}" destId="{19CC1ED7-28AF-4844-A4FA-B2AF054A1FDC}" srcOrd="1" destOrd="0" presId="urn:microsoft.com/office/officeart/2005/8/layout/hierarchy2"/>
    <dgm:cxn modelId="{4C0A585C-C3F7-4281-9FE1-9136BEE3B1E4}" srcId="{7142251B-F884-4781-8BA9-D16E42BA1D1E}" destId="{E88F782E-498B-4020-94C3-7D24938718A1}" srcOrd="0" destOrd="0" parTransId="{D6E34E40-AF93-487D-9453-82CBD59E8277}" sibTransId="{581E29CF-7710-4220-9AAC-90C92BCA6278}"/>
    <dgm:cxn modelId="{2B7D8F24-24FF-4592-8C84-8069C38DDE80}" srcId="{E88F782E-498B-4020-94C3-7D24938718A1}" destId="{9C82F9BD-2CDF-4574-A483-D311F5E9CC27}" srcOrd="0" destOrd="0" parTransId="{D6DF09AD-04DE-486C-84D9-886EC3EFA9FB}" sibTransId="{031EDCCF-935A-415C-AB22-B1DBFB4C0102}"/>
    <dgm:cxn modelId="{A2CAF4E8-E588-4232-A1A6-7B3ADE05B736}" type="presOf" srcId="{7142251B-F884-4781-8BA9-D16E42BA1D1E}" destId="{B13D9A51-3D09-47F3-BCB8-A575D604697E}" srcOrd="0" destOrd="0" presId="urn:microsoft.com/office/officeart/2005/8/layout/hierarchy2"/>
    <dgm:cxn modelId="{8A5A7DC8-A989-4976-92BA-3C26831BAD36}" type="presOf" srcId="{D6DF09AD-04DE-486C-84D9-886EC3EFA9FB}" destId="{C7C9C990-C886-4A9F-AC3B-58ECEF19E26F}" srcOrd="0" destOrd="0" presId="urn:microsoft.com/office/officeart/2005/8/layout/hierarchy2"/>
    <dgm:cxn modelId="{6F44811A-D25A-4DBA-A463-4AFD21EADA05}" srcId="{E88F782E-498B-4020-94C3-7D24938718A1}" destId="{2AF568E5-C2E0-40F1-A73E-38F425EB86C4}" srcOrd="1" destOrd="0" parTransId="{79AA42F7-E4D4-41BE-A6D8-05A9529E213B}" sibTransId="{3B298AE9-B3B0-4E8E-8AB3-8937CB80F4A2}"/>
    <dgm:cxn modelId="{B918FAE6-818D-485C-9DCC-C78C7FF52391}" type="presOf" srcId="{2AF568E5-C2E0-40F1-A73E-38F425EB86C4}" destId="{C4233CD2-F60B-4B99-89DE-0B4DBC37EAC7}" srcOrd="0" destOrd="0" presId="urn:microsoft.com/office/officeart/2005/8/layout/hierarchy2"/>
    <dgm:cxn modelId="{F5C77721-FC00-4EC4-A113-167D0497B80A}" type="presOf" srcId="{C5319E51-EBFE-4071-9471-681A025A7303}" destId="{08728683-2243-4B48-97EB-3159FA16260E}" srcOrd="0" destOrd="0" presId="urn:microsoft.com/office/officeart/2005/8/layout/hierarchy2"/>
    <dgm:cxn modelId="{504D96D4-C1F9-4235-8BAA-857B718387B0}" type="presOf" srcId="{D6DF09AD-04DE-486C-84D9-886EC3EFA9FB}" destId="{9EE56717-F088-4D7A-8D2A-A0FC5ADB115A}" srcOrd="1" destOrd="0" presId="urn:microsoft.com/office/officeart/2005/8/layout/hierarchy2"/>
    <dgm:cxn modelId="{14C26945-F227-464C-B1AB-28BEF08D1102}" type="presOf" srcId="{C5319E51-EBFE-4071-9471-681A025A7303}" destId="{C47CC852-1CDF-44AF-958F-E115C791DC94}" srcOrd="1" destOrd="0" presId="urn:microsoft.com/office/officeart/2005/8/layout/hierarchy2"/>
    <dgm:cxn modelId="{2B63D6F5-2EBC-4E74-90ED-7BA2D9F965A5}" type="presOf" srcId="{79AA42F7-E4D4-41BE-A6D8-05A9529E213B}" destId="{9BD49154-4625-42DD-B375-CA3A9F3CE225}" srcOrd="0" destOrd="0" presId="urn:microsoft.com/office/officeart/2005/8/layout/hierarchy2"/>
    <dgm:cxn modelId="{D9CDDBC6-6278-4C99-8F47-CC80FB78C2E4}" type="presParOf" srcId="{B13D9A51-3D09-47F3-BCB8-A575D604697E}" destId="{871F03E8-70A3-4B65-A316-9E28AC28173E}" srcOrd="0" destOrd="0" presId="urn:microsoft.com/office/officeart/2005/8/layout/hierarchy2"/>
    <dgm:cxn modelId="{A7CD510E-8DAB-4A26-825B-2B4615CCC891}" type="presParOf" srcId="{871F03E8-70A3-4B65-A316-9E28AC28173E}" destId="{E2B8E622-504B-457E-80C1-729B28573FF1}" srcOrd="0" destOrd="0" presId="urn:microsoft.com/office/officeart/2005/8/layout/hierarchy2"/>
    <dgm:cxn modelId="{5348D768-7D14-490C-A691-CEF2856B7DEB}" type="presParOf" srcId="{871F03E8-70A3-4B65-A316-9E28AC28173E}" destId="{ABE1F779-FE2E-4246-9368-C8302378B6B7}" srcOrd="1" destOrd="0" presId="urn:microsoft.com/office/officeart/2005/8/layout/hierarchy2"/>
    <dgm:cxn modelId="{F2FCFF65-30EE-4F71-97E2-E39A4998D6B5}" type="presParOf" srcId="{ABE1F779-FE2E-4246-9368-C8302378B6B7}" destId="{C7C9C990-C886-4A9F-AC3B-58ECEF19E26F}" srcOrd="0" destOrd="0" presId="urn:microsoft.com/office/officeart/2005/8/layout/hierarchy2"/>
    <dgm:cxn modelId="{AF754321-41EC-4393-B8A0-520D0B7D6C80}" type="presParOf" srcId="{C7C9C990-C886-4A9F-AC3B-58ECEF19E26F}" destId="{9EE56717-F088-4D7A-8D2A-A0FC5ADB115A}" srcOrd="0" destOrd="0" presId="urn:microsoft.com/office/officeart/2005/8/layout/hierarchy2"/>
    <dgm:cxn modelId="{C2AEB205-9E4D-4142-B3CE-B298B738F8C5}" type="presParOf" srcId="{ABE1F779-FE2E-4246-9368-C8302378B6B7}" destId="{0D6BCFB2-5BA6-4FC1-9540-20360F6D39D0}" srcOrd="1" destOrd="0" presId="urn:microsoft.com/office/officeart/2005/8/layout/hierarchy2"/>
    <dgm:cxn modelId="{B1142461-2A7A-4966-B987-55E0C687D355}" type="presParOf" srcId="{0D6BCFB2-5BA6-4FC1-9540-20360F6D39D0}" destId="{B176DAD6-E2D6-4E59-8B59-F895962C3F09}" srcOrd="0" destOrd="0" presId="urn:microsoft.com/office/officeart/2005/8/layout/hierarchy2"/>
    <dgm:cxn modelId="{9BF508E4-5025-4C8D-BB77-90D119F27CE3}" type="presParOf" srcId="{0D6BCFB2-5BA6-4FC1-9540-20360F6D39D0}" destId="{E7000CF9-C1C4-41FA-9CF6-B008D0ECD423}" srcOrd="1" destOrd="0" presId="urn:microsoft.com/office/officeart/2005/8/layout/hierarchy2"/>
    <dgm:cxn modelId="{7587DC73-1B93-43FC-85AD-8F05DFEE6DA1}" type="presParOf" srcId="{ABE1F779-FE2E-4246-9368-C8302378B6B7}" destId="{9BD49154-4625-42DD-B375-CA3A9F3CE225}" srcOrd="2" destOrd="0" presId="urn:microsoft.com/office/officeart/2005/8/layout/hierarchy2"/>
    <dgm:cxn modelId="{39EC5325-373C-4B69-AC93-021B7AA2F694}" type="presParOf" srcId="{9BD49154-4625-42DD-B375-CA3A9F3CE225}" destId="{19CC1ED7-28AF-4844-A4FA-B2AF054A1FDC}" srcOrd="0" destOrd="0" presId="urn:microsoft.com/office/officeart/2005/8/layout/hierarchy2"/>
    <dgm:cxn modelId="{C4D0CFF9-0238-454A-AB9C-397E239CEFD5}" type="presParOf" srcId="{ABE1F779-FE2E-4246-9368-C8302378B6B7}" destId="{7D200D09-F19B-424C-B02A-A7921BF94ED9}" srcOrd="3" destOrd="0" presId="urn:microsoft.com/office/officeart/2005/8/layout/hierarchy2"/>
    <dgm:cxn modelId="{C9A84929-F3D5-4C50-AE38-D873AB678AAB}" type="presParOf" srcId="{7D200D09-F19B-424C-B02A-A7921BF94ED9}" destId="{C4233CD2-F60B-4B99-89DE-0B4DBC37EAC7}" srcOrd="0" destOrd="0" presId="urn:microsoft.com/office/officeart/2005/8/layout/hierarchy2"/>
    <dgm:cxn modelId="{0FAE8D41-BE21-4D75-9134-CD91CC710749}" type="presParOf" srcId="{7D200D09-F19B-424C-B02A-A7921BF94ED9}" destId="{3E928C50-FEA0-4505-B2BC-ED163D00E3D0}" srcOrd="1" destOrd="0" presId="urn:microsoft.com/office/officeart/2005/8/layout/hierarchy2"/>
    <dgm:cxn modelId="{499B314E-3F48-4CD7-AF0A-7BDA36F129BC}" type="presParOf" srcId="{ABE1F779-FE2E-4246-9368-C8302378B6B7}" destId="{08728683-2243-4B48-97EB-3159FA16260E}" srcOrd="4" destOrd="0" presId="urn:microsoft.com/office/officeart/2005/8/layout/hierarchy2"/>
    <dgm:cxn modelId="{CCFA3BC9-B6EC-4013-9458-E39A593B0AC7}" type="presParOf" srcId="{08728683-2243-4B48-97EB-3159FA16260E}" destId="{C47CC852-1CDF-44AF-958F-E115C791DC94}" srcOrd="0" destOrd="0" presId="urn:microsoft.com/office/officeart/2005/8/layout/hierarchy2"/>
    <dgm:cxn modelId="{F6D64E68-4DD4-42E0-90A8-2F815D3B7C30}" type="presParOf" srcId="{ABE1F779-FE2E-4246-9368-C8302378B6B7}" destId="{ADC646AE-8421-48BB-97E2-8E4F68BF9702}" srcOrd="5" destOrd="0" presId="urn:microsoft.com/office/officeart/2005/8/layout/hierarchy2"/>
    <dgm:cxn modelId="{01CAE8D0-DDA7-4E71-981E-D4F980643A5E}" type="presParOf" srcId="{ADC646AE-8421-48BB-97E2-8E4F68BF9702}" destId="{95B22F16-E66F-4E0E-8101-8946B26437A3}" srcOrd="0" destOrd="0" presId="urn:microsoft.com/office/officeart/2005/8/layout/hierarchy2"/>
    <dgm:cxn modelId="{614C7A15-F86A-4DF5-90C5-2A0E913D1EFD}" type="presParOf" srcId="{ADC646AE-8421-48BB-97E2-8E4F68BF9702}" destId="{4C399C69-D657-4ADA-BFC1-DCE892032D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8E622-504B-457E-80C1-729B28573FF1}">
      <dsp:nvSpPr>
        <dsp:cNvPr id="0" name=""/>
        <dsp:cNvSpPr/>
      </dsp:nvSpPr>
      <dsp:spPr>
        <a:xfrm>
          <a:off x="972740" y="1434554"/>
          <a:ext cx="2491382" cy="1245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خطوات طريقة الاستقصاء</a:t>
          </a:r>
          <a:endParaRPr lang="ar-IQ" sz="3900" kern="1200" dirty="0"/>
        </a:p>
      </dsp:txBody>
      <dsp:txXfrm>
        <a:off x="1009225" y="1471039"/>
        <a:ext cx="2418412" cy="1172721"/>
      </dsp:txXfrm>
    </dsp:sp>
    <dsp:sp modelId="{C7C9C990-C886-4A9F-AC3B-58ECEF19E26F}">
      <dsp:nvSpPr>
        <dsp:cNvPr id="0" name=""/>
        <dsp:cNvSpPr/>
      </dsp:nvSpPr>
      <dsp:spPr>
        <a:xfrm rot="18289469">
          <a:off x="3089860" y="1313881"/>
          <a:ext cx="17450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45079" y="27246"/>
              </a:lnTo>
            </a:path>
          </a:pathLst>
        </a:cu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600" kern="1200"/>
        </a:p>
      </dsp:txBody>
      <dsp:txXfrm>
        <a:off x="3918773" y="1297500"/>
        <a:ext cx="87253" cy="87253"/>
      </dsp:txXfrm>
    </dsp:sp>
    <dsp:sp modelId="{B176DAD6-E2D6-4E59-8B59-F895962C3F09}">
      <dsp:nvSpPr>
        <dsp:cNvPr id="0" name=""/>
        <dsp:cNvSpPr/>
      </dsp:nvSpPr>
      <dsp:spPr>
        <a:xfrm>
          <a:off x="4460676" y="2009"/>
          <a:ext cx="2491382" cy="1245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حر</a:t>
          </a:r>
          <a:endParaRPr lang="ar-IQ" sz="3900" kern="1200" dirty="0"/>
        </a:p>
      </dsp:txBody>
      <dsp:txXfrm>
        <a:off x="4497161" y="38494"/>
        <a:ext cx="2418412" cy="1172721"/>
      </dsp:txXfrm>
    </dsp:sp>
    <dsp:sp modelId="{9BD49154-4625-42DD-B375-CA3A9F3CE225}">
      <dsp:nvSpPr>
        <dsp:cNvPr id="0" name=""/>
        <dsp:cNvSpPr/>
      </dsp:nvSpPr>
      <dsp:spPr>
        <a:xfrm>
          <a:off x="3464123" y="2030153"/>
          <a:ext cx="9965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96553" y="27246"/>
              </a:lnTo>
            </a:path>
          </a:pathLst>
        </a:cu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3937486" y="2032486"/>
        <a:ext cx="49827" cy="49827"/>
      </dsp:txXfrm>
    </dsp:sp>
    <dsp:sp modelId="{C4233CD2-F60B-4B99-89DE-0B4DBC37EAC7}">
      <dsp:nvSpPr>
        <dsp:cNvPr id="0" name=""/>
        <dsp:cNvSpPr/>
      </dsp:nvSpPr>
      <dsp:spPr>
        <a:xfrm>
          <a:off x="4460676" y="1434554"/>
          <a:ext cx="2491382" cy="1245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شبة موجة</a:t>
          </a:r>
          <a:endParaRPr lang="ar-IQ" sz="3900" kern="1200" dirty="0"/>
        </a:p>
      </dsp:txBody>
      <dsp:txXfrm>
        <a:off x="4497161" y="1471039"/>
        <a:ext cx="2418412" cy="1172721"/>
      </dsp:txXfrm>
    </dsp:sp>
    <dsp:sp modelId="{08728683-2243-4B48-97EB-3159FA16260E}">
      <dsp:nvSpPr>
        <dsp:cNvPr id="0" name=""/>
        <dsp:cNvSpPr/>
      </dsp:nvSpPr>
      <dsp:spPr>
        <a:xfrm rot="3310531">
          <a:off x="3089860" y="2746426"/>
          <a:ext cx="17450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45079" y="27246"/>
              </a:lnTo>
            </a:path>
          </a:pathLst>
        </a:custGeom>
        <a:noFill/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600" kern="1200"/>
        </a:p>
      </dsp:txBody>
      <dsp:txXfrm>
        <a:off x="3918773" y="2730045"/>
        <a:ext cx="87253" cy="87253"/>
      </dsp:txXfrm>
    </dsp:sp>
    <dsp:sp modelId="{95B22F16-E66F-4E0E-8101-8946B26437A3}">
      <dsp:nvSpPr>
        <dsp:cNvPr id="0" name=""/>
        <dsp:cNvSpPr/>
      </dsp:nvSpPr>
      <dsp:spPr>
        <a:xfrm>
          <a:off x="4460676" y="2867099"/>
          <a:ext cx="2491382" cy="1245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موجة</a:t>
          </a:r>
          <a:endParaRPr lang="ar-IQ" sz="3900" kern="1200" dirty="0"/>
        </a:p>
      </dsp:txBody>
      <dsp:txXfrm>
        <a:off x="4497161" y="2903584"/>
        <a:ext cx="2418412" cy="117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6400800" cy="1415008"/>
          </a:xfrm>
        </p:spPr>
        <p:txBody>
          <a:bodyPr>
            <a:normAutofit/>
          </a:bodyPr>
          <a:lstStyle/>
          <a:p>
            <a:r>
              <a:rPr lang="ar-IQ" sz="4400" b="1" dirty="0" err="1" smtClean="0">
                <a:solidFill>
                  <a:srgbClr val="FF0000"/>
                </a:solidFill>
              </a:rPr>
              <a:t>م.د</a:t>
            </a:r>
            <a:r>
              <a:rPr lang="ar-IQ" sz="4400" b="1" dirty="0" smtClean="0">
                <a:solidFill>
                  <a:srgbClr val="FF0000"/>
                </a:solidFill>
              </a:rPr>
              <a:t>. رشا علي فهد</a:t>
            </a:r>
            <a:endParaRPr lang="ar-IQ" sz="4400" b="1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979762"/>
          </a:xfrm>
        </p:spPr>
        <p:txBody>
          <a:bodyPr>
            <a:normAutofit/>
          </a:bodyPr>
          <a:lstStyle/>
          <a:p>
            <a:r>
              <a:rPr lang="ar-IQ" sz="3200" dirty="0"/>
              <a:t>الجامعة المستنصرية-كلية التربية</a:t>
            </a:r>
            <a:br>
              <a:rPr lang="ar-IQ" sz="3200" dirty="0"/>
            </a:br>
            <a:r>
              <a:rPr lang="ar-IQ" sz="3200" dirty="0"/>
              <a:t>قسم الجغرافية</a:t>
            </a:r>
            <a:r>
              <a:rPr lang="ar-IQ" sz="4800" dirty="0"/>
              <a:t/>
            </a:r>
            <a:br>
              <a:rPr lang="ar-IQ" sz="4800" dirty="0"/>
            </a:br>
            <a:r>
              <a:rPr lang="ar-IQ" dirty="0"/>
              <a:t>المرحلة الثالثة-مسائي</a:t>
            </a:r>
            <a:br>
              <a:rPr lang="ar-IQ" dirty="0"/>
            </a:br>
            <a:r>
              <a:rPr lang="ar-IQ" dirty="0"/>
              <a:t>محاضرة عن أنواع طرائق التدريس</a:t>
            </a:r>
            <a:br>
              <a:rPr lang="ar-IQ" dirty="0"/>
            </a:br>
            <a:r>
              <a:rPr lang="ar-IQ" dirty="0"/>
              <a:t>(</a:t>
            </a:r>
            <a:r>
              <a:rPr lang="ar-IQ" dirty="0" smtClean="0"/>
              <a:t>طريقة الاستقصاء/ الاستكشاف)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81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الانتقادات الموجه لطريقة الاستكشاف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تحتاج </a:t>
            </a:r>
            <a:r>
              <a:rPr lang="ar-IQ" sz="2400" b="1" dirty="0"/>
              <a:t>هذه الطريقة من التعليم إلى وقت أطول، مما يحتاجه بقية الطرائق الأخرى.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لا </a:t>
            </a:r>
            <a:r>
              <a:rPr lang="ar-IQ" sz="2400" b="1" dirty="0"/>
              <a:t>يستطيع الطلبة في بداية تعلمهم، اكتشاف كل </a:t>
            </a:r>
            <a:r>
              <a:rPr lang="ar-IQ" sz="2400" b="1" dirty="0" smtClean="0"/>
              <a:t>شيء </a:t>
            </a:r>
            <a:r>
              <a:rPr lang="ar-IQ" sz="2400" b="1" dirty="0"/>
              <a:t>بدرجة كافية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لا </a:t>
            </a:r>
            <a:r>
              <a:rPr lang="ar-IQ" sz="2400" b="1" dirty="0"/>
              <a:t>تلائم هذه الطريقة تدريس كل الموضوعات الدراسية، وقد لا يناسب جميع الطلبة.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تحتاج </a:t>
            </a:r>
            <a:r>
              <a:rPr lang="ar-IQ" sz="2400" b="1" dirty="0"/>
              <a:t>هذه الطريقة إلى نوعية خاصة من المدرسين، ممن تتوافر لديهم شروط التعليم.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 </a:t>
            </a:r>
            <a:r>
              <a:rPr lang="ar-IQ" sz="2400" b="1" dirty="0"/>
              <a:t>القيادة الحكيمة والحزم في إدارة العمل داخل الفصل </a:t>
            </a:r>
            <a:r>
              <a:rPr lang="ar-IQ" sz="2400" b="1" dirty="0" smtClean="0"/>
              <a:t>الدراسي</a:t>
            </a:r>
            <a:r>
              <a:rPr lang="ar-IQ" sz="2400" b="1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 </a:t>
            </a:r>
            <a:r>
              <a:rPr lang="ar-IQ" sz="2400" b="1" dirty="0"/>
              <a:t>يصعب استخدام هذه الطريقة في الصفوف ذات الكثافة المرتفعة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70767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خطوات طريقة الاستكشاف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b="1" dirty="0" smtClean="0"/>
              <a:t>1 </a:t>
            </a:r>
            <a:r>
              <a:rPr lang="ar-IQ" sz="2800" b="1" dirty="0"/>
              <a:t>خطوة التفكير العصبي الشعور بالمشكلة </a:t>
            </a:r>
            <a:endParaRPr lang="ar-IQ" sz="2800" b="1" dirty="0" smtClean="0"/>
          </a:p>
          <a:p>
            <a:pPr algn="just"/>
            <a:r>
              <a:rPr lang="ar-IQ" sz="2800" b="1" dirty="0" smtClean="0"/>
              <a:t>2 </a:t>
            </a:r>
            <a:r>
              <a:rPr lang="ar-IQ" sz="2800" b="1" dirty="0"/>
              <a:t>خطوة الانتباه إلى أشياء أخرى في الموقف. </a:t>
            </a:r>
          </a:p>
          <a:p>
            <a:pPr algn="just"/>
            <a:r>
              <a:rPr lang="ar-IQ" sz="2800" b="1" dirty="0"/>
              <a:t>3 خطوة الومضة الفجائية من الاستبصار )التأكد من الحدس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46935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3096344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/>
              <a:t>س/ حدد الانتقادات التي وجهت الطريقة الاستكشاف؟</a:t>
            </a:r>
            <a:br>
              <a:rPr lang="ar-IQ" sz="3600" b="1" dirty="0" smtClean="0"/>
            </a:br>
            <a:r>
              <a:rPr lang="ar-IQ" sz="3600" b="1" dirty="0" smtClean="0"/>
              <a:t>س/ ماهي المراحل العمرية التي نستطيع تطبيق طريقة الاستكشاف عليها؟</a:t>
            </a:r>
            <a:br>
              <a:rPr lang="ar-IQ" sz="3600" b="1" dirty="0" smtClean="0"/>
            </a:br>
            <a:r>
              <a:rPr lang="ar-IQ" sz="3600" b="1" dirty="0" smtClean="0"/>
              <a:t>س/ صنف خطوات طريقة الاستكشاف؟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89998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pPr algn="ctr"/>
            <a:r>
              <a:rPr lang="ar-IQ" sz="4800" dirty="0" smtClean="0"/>
              <a:t>نهاية المحاضرة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12490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الاستقصاء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تعد </a:t>
            </a:r>
            <a:r>
              <a:rPr lang="ar-IQ" dirty="0"/>
              <a:t>طريقة الاستقصاء من أكثر طرق التدريس فاعلية في تنمية مهارات التفكير </a:t>
            </a:r>
            <a:r>
              <a:rPr lang="ar-IQ" dirty="0" smtClean="0"/>
              <a:t>العلمي لدى </a:t>
            </a:r>
            <a:r>
              <a:rPr lang="ar-IQ" dirty="0"/>
              <a:t>الطلبة وذلك لأنها تتيح فرصا للطلبة لممارسة عمليات التعلم التي تتضمنها المنهجية </a:t>
            </a:r>
            <a:r>
              <a:rPr lang="ar-IQ" dirty="0" smtClean="0"/>
              <a:t>العلمية في </a:t>
            </a:r>
            <a:r>
              <a:rPr lang="ar-IQ" dirty="0"/>
              <a:t>البحث والتفكير فيسلك فيها الطلبة سلوك العلماء في البحث عن المعرفة والتوصل إلى </a:t>
            </a:r>
            <a:r>
              <a:rPr lang="ar-IQ" dirty="0" smtClean="0"/>
              <a:t>النتائج، فهو </a:t>
            </a:r>
            <a:r>
              <a:rPr lang="ar-IQ" dirty="0"/>
              <a:t>يحدد المشكلة، ويصوغ الفرضيات، ويجمع والمعلومات ذات العلاقة بالمشكلة، ويختبر </a:t>
            </a:r>
            <a:r>
              <a:rPr lang="ar-IQ" dirty="0" smtClean="0"/>
              <a:t>صحة فرضياته</a:t>
            </a:r>
            <a:r>
              <a:rPr lang="ar-IQ" dirty="0"/>
              <a:t>، ويصل إلى الحل المناسب للمشكلة، فالهدف الأساس ي من الاستقصاء هو </a:t>
            </a:r>
            <a:r>
              <a:rPr lang="ar-IQ" dirty="0" smtClean="0"/>
              <a:t>إعطاء لفرصة </a:t>
            </a:r>
            <a:r>
              <a:rPr lang="ar-IQ" dirty="0"/>
              <a:t>للطلبة أن يجدوا إجابة عن تساؤلاتهم عما يدرسون أو يلاحظون، فتنمو لديهم </a:t>
            </a:r>
            <a:r>
              <a:rPr lang="ar-IQ" dirty="0" smtClean="0"/>
              <a:t>المهارات المختلفة </a:t>
            </a:r>
            <a:r>
              <a:rPr lang="ar-IQ" dirty="0"/>
              <a:t>للاستقصاء، بالتالي فان جوهر التعلم باستخدام طريقة الاستقصاء تكمن في </a:t>
            </a:r>
            <a:r>
              <a:rPr lang="ar-IQ" dirty="0" smtClean="0"/>
              <a:t>الاعتماد على </a:t>
            </a:r>
            <a:r>
              <a:rPr lang="ar-IQ" dirty="0"/>
              <a:t>أنشطة تعمل على تفاعل الطلبة مع بعضهم ومع الأنشطة التي يقدمها المدرس </a:t>
            </a:r>
            <a:r>
              <a:rPr lang="ar-IQ" dirty="0" smtClean="0"/>
              <a:t>للبحث واستعراض </a:t>
            </a:r>
            <a:r>
              <a:rPr lang="ar-IQ" dirty="0"/>
              <a:t>مفهوم معين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334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2880320"/>
          </a:xfrm>
        </p:spPr>
        <p:txBody>
          <a:bodyPr/>
          <a:lstStyle/>
          <a:p>
            <a:pPr algn="ctr"/>
            <a:r>
              <a:rPr lang="ar-IQ" dirty="0" smtClean="0"/>
              <a:t>س/ وضح مفهوم طريقة الاستقصاء؟</a:t>
            </a:r>
            <a:br>
              <a:rPr lang="ar-IQ" dirty="0" smtClean="0"/>
            </a:br>
            <a:r>
              <a:rPr lang="ar-IQ" dirty="0" smtClean="0"/>
              <a:t>س/ حدد هدف الاستقصاء؟</a:t>
            </a:r>
            <a:br>
              <a:rPr lang="ar-IQ" dirty="0" smtClean="0"/>
            </a:br>
            <a:r>
              <a:rPr lang="ar-IQ" dirty="0" smtClean="0"/>
              <a:t>س/بين جوهر عملية الاستقصاء؟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459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دور المدرس في الاستقصاء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400" b="1" dirty="0" smtClean="0"/>
              <a:t>إن </a:t>
            </a:r>
            <a:r>
              <a:rPr lang="ar-IQ" sz="2400" b="1" dirty="0"/>
              <a:t>للمدرس دورا مهما لا يقل أهمية عن دور الطلبة في </a:t>
            </a:r>
            <a:r>
              <a:rPr lang="ar-IQ" sz="2400" b="1" dirty="0" smtClean="0"/>
              <a:t>الموقف التعليمي</a:t>
            </a:r>
            <a:r>
              <a:rPr lang="ar-IQ" sz="2400" b="1" dirty="0"/>
              <a:t>،. </a:t>
            </a:r>
            <a:endParaRPr lang="ar-IQ" sz="2400" b="1" dirty="0" smtClean="0"/>
          </a:p>
          <a:p>
            <a:pPr marL="0" indent="0" algn="just">
              <a:buNone/>
            </a:pPr>
            <a:r>
              <a:rPr lang="ar-IQ" sz="2400" b="1" dirty="0" smtClean="0"/>
              <a:t>فالمد </a:t>
            </a:r>
            <a:r>
              <a:rPr lang="ar-IQ" sz="2400" b="1" dirty="0"/>
              <a:t>رس عند استخدامه الطريقة الاستقصائية يساعد </a:t>
            </a:r>
            <a:r>
              <a:rPr lang="ar-IQ" sz="2400" b="1" dirty="0" smtClean="0"/>
              <a:t> على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الطلبة </a:t>
            </a:r>
            <a:r>
              <a:rPr lang="ar-IQ" sz="2400" b="1" dirty="0"/>
              <a:t>على تحمل </a:t>
            </a:r>
            <a:r>
              <a:rPr lang="ar-IQ" sz="2400" b="1" dirty="0" smtClean="0"/>
              <a:t>مسؤولية التعلم</a:t>
            </a:r>
            <a:r>
              <a:rPr lang="ar-IQ" sz="2400" b="1" dirty="0"/>
              <a:t>، ويحثهم على الانخراط في البحث </a:t>
            </a:r>
            <a:r>
              <a:rPr lang="ar-IQ" sz="2400" b="1" dirty="0" smtClean="0"/>
              <a:t>والتقصي،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 </a:t>
            </a:r>
            <a:r>
              <a:rPr lang="ar-IQ" sz="2400" b="1" dirty="0"/>
              <a:t>ويهيئ أمامهم الفرص الممارسة عمليات </a:t>
            </a:r>
            <a:r>
              <a:rPr lang="ar-IQ" sz="2400" b="1" dirty="0" smtClean="0"/>
              <a:t>العلم ومهارات </a:t>
            </a:r>
            <a:r>
              <a:rPr lang="ar-IQ" sz="2400" b="1" dirty="0"/>
              <a:t>التفكير العليا </a:t>
            </a:r>
            <a:r>
              <a:rPr lang="ar-IQ" sz="2400" b="1" dirty="0" smtClean="0"/>
              <a:t>الأساسي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400" b="1" dirty="0" smtClean="0"/>
              <a:t>للمدرس </a:t>
            </a:r>
            <a:r>
              <a:rPr lang="ar-IQ" sz="2400" b="1" dirty="0"/>
              <a:t>هو توجيه الطلبة إلى إدراك مشكلة الدراسة، </a:t>
            </a:r>
            <a:r>
              <a:rPr lang="ar-IQ" sz="2400" b="1" dirty="0" smtClean="0"/>
              <a:t>وتحديدها وتشجيعهم </a:t>
            </a:r>
            <a:r>
              <a:rPr lang="ar-IQ" sz="2400" b="1" dirty="0"/>
              <a:t>على البحث عن حل أو حلول لها، حيث ينحصر دور المدرس في توجيه أسئلة </a:t>
            </a:r>
            <a:r>
              <a:rPr lang="ar-IQ" sz="2400" b="1" dirty="0" smtClean="0"/>
              <a:t>تثير لديهم </a:t>
            </a:r>
            <a:r>
              <a:rPr lang="ar-IQ" sz="2400" b="1" dirty="0"/>
              <a:t>التفكير العلمي، وتعيدهم إلى الإجراءات السليمة لحل المشكلة ، وهذا يتطلب أن </a:t>
            </a:r>
            <a:r>
              <a:rPr lang="ar-IQ" sz="2400" b="1" dirty="0" smtClean="0"/>
              <a:t>يكون المدرس </a:t>
            </a:r>
            <a:r>
              <a:rPr lang="ar-IQ" sz="2400" b="1" dirty="0"/>
              <a:t>على وعي بدوره في الموقف التعليمي الذي يتم فيه استخدام طريقة الاستقصاء وأهميته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80998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IQ" dirty="0"/>
              <a:t>خطوات طريقة الاستقصاء</a:t>
            </a:r>
            <a:br>
              <a:rPr lang="ar-IQ" dirty="0"/>
            </a:br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9677276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4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الاستقصاء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ar-IQ" sz="2400" dirty="0"/>
              <a:t>أولا الاستقصاء الموجه : في هذا النوع من الاستقصاء يقوم المدرس بتزويد الطلبة بتعليمات </a:t>
            </a:r>
            <a:r>
              <a:rPr lang="ar-IQ" sz="2400" dirty="0" smtClean="0"/>
              <a:t>- تكف </a:t>
            </a:r>
            <a:r>
              <a:rPr lang="ar-IQ" sz="2400" dirty="0"/>
              <a:t>الضمان حصولهم على خبرة قيمة، ونجاحهم في استخدام قدراتهم العقلية </a:t>
            </a:r>
            <a:r>
              <a:rPr lang="ar-IQ" sz="2400" dirty="0" smtClean="0"/>
              <a:t>لاكتشاف المفاهيم </a:t>
            </a:r>
            <a:r>
              <a:rPr lang="ar-IQ" sz="2400" dirty="0"/>
              <a:t>والمبادئ العلمية، </a:t>
            </a:r>
            <a:r>
              <a:rPr lang="ar-IQ" sz="2400" dirty="0" smtClean="0"/>
              <a:t>ويناسب </a:t>
            </a:r>
            <a:r>
              <a:rPr lang="ar-IQ" sz="2400" dirty="0"/>
              <a:t>هذا الأسلوب طلبة المرحلة الأساسية، </a:t>
            </a:r>
            <a:r>
              <a:rPr lang="ar-IQ" sz="2400" dirty="0" smtClean="0"/>
              <a:t>ويكون </a:t>
            </a:r>
            <a:r>
              <a:rPr lang="ar-IQ" sz="2400" dirty="0"/>
              <a:t>دور المدرس في هذه العملية هو </a:t>
            </a:r>
            <a:r>
              <a:rPr lang="ar-IQ" sz="2400" dirty="0" smtClean="0"/>
              <a:t>توجيه  الطلبة </a:t>
            </a:r>
            <a:r>
              <a:rPr lang="ar-IQ" sz="2400" dirty="0"/>
              <a:t>نحو المشكلة خلال طرح الأسئلة التي تحفزهم على البحث والتقص ي عن حلول للمشكلة.</a:t>
            </a:r>
          </a:p>
          <a:p>
            <a:pPr algn="just"/>
            <a:r>
              <a:rPr lang="ar-IQ" sz="2400" dirty="0"/>
              <a:t>ثانيا الاستقصاء شبه الموجه : في هذا النوع من الاستقصاء يقوم المدرس بتقديم المشكلة </a:t>
            </a:r>
            <a:r>
              <a:rPr lang="ar-IQ" sz="2400" dirty="0" smtClean="0"/>
              <a:t>-للطلبة </a:t>
            </a:r>
            <a:r>
              <a:rPr lang="ar-IQ" sz="2400" dirty="0"/>
              <a:t>ومعها بعض التوجيهات العامة بحيث لا يقيدهم ولا يحرمهم من فرص النشاط </a:t>
            </a:r>
            <a:r>
              <a:rPr lang="ar-IQ" sz="2400" dirty="0" smtClean="0"/>
              <a:t>العملي والعقلي</a:t>
            </a:r>
            <a:r>
              <a:rPr lang="ar-IQ" sz="2400" dirty="0"/>
              <a:t>، مع إعطائهم بعض التوجيهات . </a:t>
            </a:r>
            <a:endParaRPr lang="ar-IQ" sz="2400" dirty="0" smtClean="0"/>
          </a:p>
          <a:p>
            <a:pPr algn="just"/>
            <a:r>
              <a:rPr lang="ar-IQ" sz="2400" dirty="0" smtClean="0"/>
              <a:t>ثالثا </a:t>
            </a:r>
            <a:r>
              <a:rPr lang="ar-IQ" sz="2400" dirty="0"/>
              <a:t>الاستقصاء الحر: ويعتبر هذا النوع أرقى أنواع الاستقصاء، وفيه يوضع الطلبة أمام مشكلة </a:t>
            </a:r>
            <a:r>
              <a:rPr lang="ar-IQ" sz="2400" dirty="0" smtClean="0"/>
              <a:t>- محددة</a:t>
            </a:r>
            <a:r>
              <a:rPr lang="ar-IQ" sz="2400" dirty="0"/>
              <a:t>، ثم يطلب منه الوصول إلى حل لها ويترك له حرية صياغة الفروض وتصميم </a:t>
            </a:r>
            <a:r>
              <a:rPr lang="ar-IQ" sz="2400" dirty="0" smtClean="0"/>
              <a:t>التجارب وتنفيذها</a:t>
            </a:r>
            <a:r>
              <a:rPr lang="ar-IQ" sz="2400" dirty="0"/>
              <a:t>، ولا يجوز أن يخوض به الطلبة إلا بعد أن يكون او مارسوا نوعي ا لاستقصاء السابقين </a:t>
            </a:r>
          </a:p>
        </p:txBody>
      </p:sp>
    </p:spTree>
    <p:extLst>
      <p:ext uri="{BB962C8B-B14F-4D97-AF65-F5344CB8AC3E}">
        <p14:creationId xmlns:p14="http://schemas.microsoft.com/office/powerpoint/2010/main" val="112102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الاستكشاف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924800" cy="2880320"/>
          </a:xfrm>
        </p:spPr>
        <p:txBody>
          <a:bodyPr>
            <a:normAutofit/>
          </a:bodyPr>
          <a:lstStyle/>
          <a:p>
            <a:pPr algn="just"/>
            <a:r>
              <a:rPr lang="ar-IQ" sz="2800" b="1" dirty="0"/>
              <a:t>هو التعلم الذي يتحقق نتيجة لعمليات ذهنية انتقائية عالية المستوى، يتم </a:t>
            </a:r>
            <a:r>
              <a:rPr lang="ar-IQ" sz="2800" b="1" dirty="0" smtClean="0"/>
              <a:t>عن طريقها </a:t>
            </a:r>
            <a:r>
              <a:rPr lang="ar-IQ" sz="2800" b="1" dirty="0"/>
              <a:t>تحليل المعلومات المعطاة، ثم إعادة تركيبها وتحويلها إلى صور جديدة، بهدف الوصول </a:t>
            </a:r>
            <a:r>
              <a:rPr lang="ar-IQ" sz="2800" b="1" dirty="0" smtClean="0"/>
              <a:t>إلى معلومات </a:t>
            </a:r>
            <a:r>
              <a:rPr lang="ar-IQ" sz="2800" b="1" dirty="0"/>
              <a:t>واستنتاجات غير معروفة من قبل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4389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أهداف طريقة الاستكشاف وهي: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IQ" sz="2800" b="1" dirty="0" smtClean="0"/>
              <a:t>يتعلم </a:t>
            </a:r>
            <a:r>
              <a:rPr lang="ar-IQ" sz="2800" b="1" dirty="0"/>
              <a:t>الطلبة من خلال اندماجهم في دروس الاكتشاف، بعض الطرق والأنشطة العملية. </a:t>
            </a:r>
            <a:endParaRPr lang="ar-IQ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ar-IQ" sz="2800" b="1" dirty="0" smtClean="0"/>
              <a:t>يهدف </a:t>
            </a:r>
            <a:r>
              <a:rPr lang="ar-IQ" sz="2800" b="1" dirty="0"/>
              <a:t>التعلم بالاكتشاف الضرورية للكشف عن أشياء جديدة بأنفسهم. </a:t>
            </a:r>
            <a:endParaRPr lang="ar-IQ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ar-IQ" sz="2800" b="1" dirty="0" smtClean="0"/>
              <a:t>تنمي </a:t>
            </a:r>
            <a:r>
              <a:rPr lang="ar-IQ" sz="2800" b="1" dirty="0"/>
              <a:t>عند الطلبة اتجاهات واستراتيجيات ، يمكنهم استخدامها في حل المشكلات </a:t>
            </a:r>
            <a:endParaRPr lang="ar-IQ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ar-IQ" sz="2800" b="1" dirty="0" smtClean="0"/>
              <a:t>تساعد </a:t>
            </a:r>
            <a:r>
              <a:rPr lang="ar-IQ" sz="2800" b="1" dirty="0"/>
              <a:t>دروس الاكتشاف الطلبة على زيادة قدراتهم على تحليل وتركيب وتقويم المعلومات بطريقة </a:t>
            </a:r>
            <a:r>
              <a:rPr lang="ar-IQ" sz="2800" b="1" dirty="0" smtClean="0"/>
              <a:t>عقلانية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sz="2800" b="1" dirty="0" smtClean="0"/>
              <a:t>الوصول </a:t>
            </a:r>
            <a:r>
              <a:rPr lang="ar-IQ" sz="2800" b="1" dirty="0"/>
              <a:t>إلى اكتشاف ما، وهذه تحفز الطلبة على التعلم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79566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pPr algn="ctr"/>
            <a:r>
              <a:rPr lang="ar-IQ" sz="4000" dirty="0" smtClean="0"/>
              <a:t>س/ وضح اهداف طريقة الاستكشاف؟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691131197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52</TotalTime>
  <Words>637</Words>
  <Application>Microsoft Office PowerPoint</Application>
  <PresentationFormat>عرض على الشاشة (3:4)‏</PresentationFormat>
  <Paragraphs>42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أفق</vt:lpstr>
      <vt:lpstr>الجامعة المستنصرية-كلية التربية قسم الجغرافية المرحلة الثالثة-مسائي محاضرة عن أنواع طرائق التدريس (طريقة الاستقصاء/ الاستكشاف)</vt:lpstr>
      <vt:lpstr>طريقة الاستقصاء</vt:lpstr>
      <vt:lpstr>س/ وضح مفهوم طريقة الاستقصاء؟ س/ حدد هدف الاستقصاء؟ س/بين جوهر عملية الاستقصاء؟</vt:lpstr>
      <vt:lpstr>دور المدرس في الاستقصاء </vt:lpstr>
      <vt:lpstr>خطوات طريقة الاستقصاء </vt:lpstr>
      <vt:lpstr>انواع الاستقصاء</vt:lpstr>
      <vt:lpstr>طريقة الاستكشاف</vt:lpstr>
      <vt:lpstr>أهداف طريقة الاستكشاف وهي: </vt:lpstr>
      <vt:lpstr>س/ وضح اهداف طريقة الاستكشاف؟</vt:lpstr>
      <vt:lpstr>الانتقادات الموجه لطريقة الاستكشاف : </vt:lpstr>
      <vt:lpstr>خطوات طريقة الاستكشاف : </vt:lpstr>
      <vt:lpstr>س/ حدد الانتقادات التي وجهت الطريقة الاستكشاف؟ س/ ماهي المراحل العمرية التي نستطيع تطبيق طريقة الاستكشاف عليها؟ س/ صنف خطوات طريقة الاستكشاف؟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6</cp:revision>
  <dcterms:created xsi:type="dcterms:W3CDTF">2024-03-08T17:12:21Z</dcterms:created>
  <dcterms:modified xsi:type="dcterms:W3CDTF">2024-03-11T14:24:54Z</dcterms:modified>
</cp:coreProperties>
</file>