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1EB99-C6E0-47F6-8FE5-BAE449A4EEB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37C52-A158-4842-9686-EA81CAEBCD98}" type="slidenum">
              <a:rPr lang="en-US" smtClean="0"/>
              <a:t>‹#›</a:t>
            </a:fld>
            <a:endParaRPr lang="en-US"/>
          </a:p>
        </p:txBody>
      </p:sp>
    </p:spTree>
    <p:extLst>
      <p:ext uri="{BB962C8B-B14F-4D97-AF65-F5344CB8AC3E}">
        <p14:creationId xmlns:p14="http://schemas.microsoft.com/office/powerpoint/2010/main" val="311518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1EB99-C6E0-47F6-8FE5-BAE449A4EEB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37C52-A158-4842-9686-EA81CAEBCD98}" type="slidenum">
              <a:rPr lang="en-US" smtClean="0"/>
              <a:t>‹#›</a:t>
            </a:fld>
            <a:endParaRPr lang="en-US"/>
          </a:p>
        </p:txBody>
      </p:sp>
    </p:spTree>
    <p:extLst>
      <p:ext uri="{BB962C8B-B14F-4D97-AF65-F5344CB8AC3E}">
        <p14:creationId xmlns:p14="http://schemas.microsoft.com/office/powerpoint/2010/main" val="1174936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1EB99-C6E0-47F6-8FE5-BAE449A4EEB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37C52-A158-4842-9686-EA81CAEBCD98}" type="slidenum">
              <a:rPr lang="en-US" smtClean="0"/>
              <a:t>‹#›</a:t>
            </a:fld>
            <a:endParaRPr lang="en-US"/>
          </a:p>
        </p:txBody>
      </p:sp>
    </p:spTree>
    <p:extLst>
      <p:ext uri="{BB962C8B-B14F-4D97-AF65-F5344CB8AC3E}">
        <p14:creationId xmlns:p14="http://schemas.microsoft.com/office/powerpoint/2010/main" val="3686592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1EB99-C6E0-47F6-8FE5-BAE449A4EEB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37C52-A158-4842-9686-EA81CAEBCD98}" type="slidenum">
              <a:rPr lang="en-US" smtClean="0"/>
              <a:t>‹#›</a:t>
            </a:fld>
            <a:endParaRPr lang="en-US"/>
          </a:p>
        </p:txBody>
      </p:sp>
    </p:spTree>
    <p:extLst>
      <p:ext uri="{BB962C8B-B14F-4D97-AF65-F5344CB8AC3E}">
        <p14:creationId xmlns:p14="http://schemas.microsoft.com/office/powerpoint/2010/main" val="88074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1EB99-C6E0-47F6-8FE5-BAE449A4EEB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37C52-A158-4842-9686-EA81CAEBCD98}" type="slidenum">
              <a:rPr lang="en-US" smtClean="0"/>
              <a:t>‹#›</a:t>
            </a:fld>
            <a:endParaRPr lang="en-US"/>
          </a:p>
        </p:txBody>
      </p:sp>
    </p:spTree>
    <p:extLst>
      <p:ext uri="{BB962C8B-B14F-4D97-AF65-F5344CB8AC3E}">
        <p14:creationId xmlns:p14="http://schemas.microsoft.com/office/powerpoint/2010/main" val="3842362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1EB99-C6E0-47F6-8FE5-BAE449A4EEB2}"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37C52-A158-4842-9686-EA81CAEBCD98}" type="slidenum">
              <a:rPr lang="en-US" smtClean="0"/>
              <a:t>‹#›</a:t>
            </a:fld>
            <a:endParaRPr lang="en-US"/>
          </a:p>
        </p:txBody>
      </p:sp>
    </p:spTree>
    <p:extLst>
      <p:ext uri="{BB962C8B-B14F-4D97-AF65-F5344CB8AC3E}">
        <p14:creationId xmlns:p14="http://schemas.microsoft.com/office/powerpoint/2010/main" val="4042864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1EB99-C6E0-47F6-8FE5-BAE449A4EEB2}" type="datetimeFigureOut">
              <a:rPr lang="en-US" smtClean="0"/>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537C52-A158-4842-9686-EA81CAEBCD98}" type="slidenum">
              <a:rPr lang="en-US" smtClean="0"/>
              <a:t>‹#›</a:t>
            </a:fld>
            <a:endParaRPr lang="en-US"/>
          </a:p>
        </p:txBody>
      </p:sp>
    </p:spTree>
    <p:extLst>
      <p:ext uri="{BB962C8B-B14F-4D97-AF65-F5344CB8AC3E}">
        <p14:creationId xmlns:p14="http://schemas.microsoft.com/office/powerpoint/2010/main" val="4196586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1EB99-C6E0-47F6-8FE5-BAE449A4EEB2}" type="datetimeFigureOut">
              <a:rPr lang="en-US" smtClean="0"/>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537C52-A158-4842-9686-EA81CAEBCD98}" type="slidenum">
              <a:rPr lang="en-US" smtClean="0"/>
              <a:t>‹#›</a:t>
            </a:fld>
            <a:endParaRPr lang="en-US"/>
          </a:p>
        </p:txBody>
      </p:sp>
    </p:spTree>
    <p:extLst>
      <p:ext uri="{BB962C8B-B14F-4D97-AF65-F5344CB8AC3E}">
        <p14:creationId xmlns:p14="http://schemas.microsoft.com/office/powerpoint/2010/main" val="2076440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1EB99-C6E0-47F6-8FE5-BAE449A4EEB2}" type="datetimeFigureOut">
              <a:rPr lang="en-US" smtClean="0"/>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537C52-A158-4842-9686-EA81CAEBCD98}" type="slidenum">
              <a:rPr lang="en-US" smtClean="0"/>
              <a:t>‹#›</a:t>
            </a:fld>
            <a:endParaRPr lang="en-US"/>
          </a:p>
        </p:txBody>
      </p:sp>
    </p:spTree>
    <p:extLst>
      <p:ext uri="{BB962C8B-B14F-4D97-AF65-F5344CB8AC3E}">
        <p14:creationId xmlns:p14="http://schemas.microsoft.com/office/powerpoint/2010/main" val="3027460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1EB99-C6E0-47F6-8FE5-BAE449A4EEB2}"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37C52-A158-4842-9686-EA81CAEBCD98}" type="slidenum">
              <a:rPr lang="en-US" smtClean="0"/>
              <a:t>‹#›</a:t>
            </a:fld>
            <a:endParaRPr lang="en-US"/>
          </a:p>
        </p:txBody>
      </p:sp>
    </p:spTree>
    <p:extLst>
      <p:ext uri="{BB962C8B-B14F-4D97-AF65-F5344CB8AC3E}">
        <p14:creationId xmlns:p14="http://schemas.microsoft.com/office/powerpoint/2010/main" val="1122260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1EB99-C6E0-47F6-8FE5-BAE449A4EEB2}"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37C52-A158-4842-9686-EA81CAEBCD98}" type="slidenum">
              <a:rPr lang="en-US" smtClean="0"/>
              <a:t>‹#›</a:t>
            </a:fld>
            <a:endParaRPr lang="en-US"/>
          </a:p>
        </p:txBody>
      </p:sp>
    </p:spTree>
    <p:extLst>
      <p:ext uri="{BB962C8B-B14F-4D97-AF65-F5344CB8AC3E}">
        <p14:creationId xmlns:p14="http://schemas.microsoft.com/office/powerpoint/2010/main" val="3871262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1EB99-C6E0-47F6-8FE5-BAE449A4EEB2}" type="datetimeFigureOut">
              <a:rPr lang="en-US" smtClean="0"/>
              <a:t>4/3/2024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537C52-A158-4842-9686-EA81CAEBCD98}" type="slidenum">
              <a:rPr lang="en-US" smtClean="0"/>
              <a:t>‹#›</a:t>
            </a:fld>
            <a:endParaRPr lang="en-US"/>
          </a:p>
        </p:txBody>
      </p:sp>
    </p:spTree>
    <p:extLst>
      <p:ext uri="{BB962C8B-B14F-4D97-AF65-F5344CB8AC3E}">
        <p14:creationId xmlns:p14="http://schemas.microsoft.com/office/powerpoint/2010/main" val="4263923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5763" y="347730"/>
            <a:ext cx="9792237" cy="5937159"/>
          </a:xfrm>
        </p:spPr>
        <p:txBody>
          <a:bodyPr>
            <a:normAutofit/>
          </a:bodyPr>
          <a:lstStyle/>
          <a:p>
            <a:r>
              <a:rPr lang="ar-IQ" dirty="0" smtClean="0"/>
              <a:t>مادة جغرافية الوطن </a:t>
            </a:r>
            <a:r>
              <a:rPr lang="ar-IQ" dirty="0" smtClean="0">
                <a:latin typeface="Simplified Arabic" panose="02020603050405020304" pitchFamily="18" charset="-78"/>
                <a:cs typeface="Simplified Arabic" panose="02020603050405020304" pitchFamily="18" charset="-78"/>
              </a:rPr>
              <a:t>العربي</a:t>
            </a:r>
            <a:br>
              <a:rPr lang="ar-IQ" dirty="0" smtClean="0">
                <a:latin typeface="Simplified Arabic" panose="02020603050405020304" pitchFamily="18" charset="-78"/>
                <a:cs typeface="Simplified Arabic" panose="02020603050405020304" pitchFamily="18" charset="-78"/>
              </a:rPr>
            </a:br>
            <a:r>
              <a:rPr lang="ar-IQ" dirty="0" smtClean="0">
                <a:latin typeface="Simplified Arabic" panose="02020603050405020304" pitchFamily="18" charset="-78"/>
                <a:cs typeface="Simplified Arabic" panose="02020603050405020304" pitchFamily="18" charset="-78"/>
              </a:rPr>
              <a:t>اعداد </a:t>
            </a:r>
            <a:br>
              <a:rPr lang="ar-IQ" dirty="0" smtClean="0">
                <a:latin typeface="Simplified Arabic" panose="02020603050405020304" pitchFamily="18" charset="-78"/>
                <a:cs typeface="Simplified Arabic" panose="02020603050405020304" pitchFamily="18" charset="-78"/>
              </a:rPr>
            </a:br>
            <a:r>
              <a:rPr lang="ar-IQ" dirty="0" smtClean="0">
                <a:latin typeface="Simplified Arabic" panose="02020603050405020304" pitchFamily="18" charset="-78"/>
                <a:cs typeface="Simplified Arabic" panose="02020603050405020304" pitchFamily="18" charset="-78"/>
              </a:rPr>
              <a:t>م.م. ايات جبار فاضل</a:t>
            </a:r>
            <a:br>
              <a:rPr lang="ar-IQ" dirty="0" smtClean="0">
                <a:latin typeface="Simplified Arabic" panose="02020603050405020304" pitchFamily="18" charset="-78"/>
                <a:cs typeface="Simplified Arabic" panose="02020603050405020304" pitchFamily="18" charset="-78"/>
              </a:rPr>
            </a:br>
            <a:r>
              <a:rPr lang="ar-IQ" dirty="0" smtClean="0">
                <a:latin typeface="Simplified Arabic" panose="02020603050405020304" pitchFamily="18" charset="-78"/>
                <a:cs typeface="Simplified Arabic" panose="02020603050405020304" pitchFamily="18" charset="-78"/>
              </a:rPr>
              <a:t>المرحلة الثانية </a:t>
            </a:r>
            <a:br>
              <a:rPr lang="ar-IQ" dirty="0" smtClean="0">
                <a:latin typeface="Simplified Arabic" panose="02020603050405020304" pitchFamily="18" charset="-78"/>
                <a:cs typeface="Simplified Arabic" panose="02020603050405020304" pitchFamily="18" charset="-78"/>
              </a:rPr>
            </a:br>
            <a:r>
              <a:rPr lang="ar-IQ" dirty="0" smtClean="0">
                <a:latin typeface="Simplified Arabic" panose="02020603050405020304" pitchFamily="18" charset="-78"/>
                <a:cs typeface="Simplified Arabic" panose="02020603050405020304" pitchFamily="18" charset="-78"/>
              </a:rPr>
              <a:t>الجامعة المستنصرية –كلية التربية –قسم الجغرافية </a:t>
            </a:r>
            <a:br>
              <a:rPr lang="ar-IQ" dirty="0" smtClean="0">
                <a:latin typeface="Simplified Arabic" panose="02020603050405020304" pitchFamily="18" charset="-78"/>
                <a:cs typeface="Simplified Arabic" panose="02020603050405020304" pitchFamily="18" charset="-78"/>
              </a:rPr>
            </a:b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62833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7744" y="166255"/>
            <a:ext cx="10516511" cy="6317671"/>
          </a:xfrm>
          <a:prstGeom prst="rect">
            <a:avLst/>
          </a:prstGeom>
        </p:spPr>
      </p:pic>
      <p:pic>
        <p:nvPicPr>
          <p:cNvPr id="6" name="Picture 5"/>
          <p:cNvPicPr>
            <a:picLocks noChangeAspect="1"/>
          </p:cNvPicPr>
          <p:nvPr/>
        </p:nvPicPr>
        <p:blipFill>
          <a:blip r:embed="rId3"/>
          <a:stretch>
            <a:fillRect/>
          </a:stretch>
        </p:blipFill>
        <p:spPr>
          <a:xfrm>
            <a:off x="837744" y="-161855"/>
            <a:ext cx="10516511" cy="718171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400" y="0"/>
            <a:ext cx="10883825" cy="6858000"/>
          </a:xfrm>
          <a:prstGeom prst="rect">
            <a:avLst/>
          </a:prstGeom>
        </p:spPr>
      </p:pic>
    </p:spTree>
    <p:extLst>
      <p:ext uri="{BB962C8B-B14F-4D97-AF65-F5344CB8AC3E}">
        <p14:creationId xmlns:p14="http://schemas.microsoft.com/office/powerpoint/2010/main" val="468824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الامتداد الجغرافي لارض الوطن العربي </a:t>
            </a:r>
            <a:endParaRPr lang="en-US" dirty="0"/>
          </a:p>
        </p:txBody>
      </p:sp>
      <p:sp>
        <p:nvSpPr>
          <p:cNvPr id="3" name="Content Placeholder 2"/>
          <p:cNvSpPr>
            <a:spLocks noGrp="1"/>
          </p:cNvSpPr>
          <p:nvPr>
            <p:ph idx="1"/>
          </p:nvPr>
        </p:nvSpPr>
        <p:spPr>
          <a:xfrm>
            <a:off x="838200" y="1493949"/>
            <a:ext cx="10515600" cy="4548077"/>
          </a:xfrm>
        </p:spPr>
        <p:txBody>
          <a:bodyPr/>
          <a:lstStyle/>
          <a:p>
            <a:pPr algn="r"/>
            <a:r>
              <a:rPr lang="ar-IQ" dirty="0" smtClean="0">
                <a:solidFill>
                  <a:srgbClr val="FF0000"/>
                </a:solidFill>
              </a:rPr>
              <a:t>موقع الفلكي</a:t>
            </a:r>
            <a:r>
              <a:rPr lang="ar-IQ" dirty="0" smtClean="0">
                <a:solidFill>
                  <a:srgbClr val="FF0000"/>
                </a:solidFill>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يتمد بين دائرتي عرض 37.5شمالا و2 جنوبا خط الاستواء </a:t>
            </a:r>
          </a:p>
          <a:p>
            <a:pPr marL="0" indent="0" algn="r">
              <a:buNone/>
            </a:pPr>
            <a:r>
              <a:rPr lang="ar-IQ" dirty="0" smtClean="0">
                <a:latin typeface="Simplified Arabic" panose="02020603050405020304" pitchFamily="18" charset="-78"/>
                <a:cs typeface="Simplified Arabic" panose="02020603050405020304" pitchFamily="18" charset="-78"/>
              </a:rPr>
              <a:t>وبين خط طول 17 درجة غربا و60 درجة شرقا </a:t>
            </a:r>
          </a:p>
          <a:p>
            <a:pPr marL="0" indent="0" algn="r">
              <a:buNone/>
            </a:pPr>
            <a:r>
              <a:rPr lang="ar-IQ" dirty="0" smtClean="0">
                <a:latin typeface="Simplified Arabic" panose="02020603050405020304" pitchFamily="18" charset="-78"/>
                <a:cs typeface="Simplified Arabic" panose="02020603050405020304" pitchFamily="18" charset="-78"/>
              </a:rPr>
              <a:t>الموقع الجغرافي لوطن العربي :</a:t>
            </a:r>
          </a:p>
          <a:p>
            <a:pPr marL="0" indent="0" algn="r">
              <a:buNone/>
            </a:pPr>
            <a:r>
              <a:rPr lang="ar-IQ" b="1" dirty="0" smtClean="0">
                <a:solidFill>
                  <a:srgbClr val="FF0000"/>
                </a:solidFill>
                <a:latin typeface="Simplified Arabic" panose="02020603050405020304" pitchFamily="18" charset="-78"/>
                <a:cs typeface="Simplified Arabic" panose="02020603050405020304" pitchFamily="18" charset="-78"/>
              </a:rPr>
              <a:t>الحدود الغربية </a:t>
            </a:r>
            <a:r>
              <a:rPr lang="ar-IQ" dirty="0" smtClean="0">
                <a:latin typeface="Simplified Arabic" panose="02020603050405020304" pitchFamily="18" charset="-78"/>
                <a:cs typeface="Simplified Arabic" panose="02020603050405020304" pitchFamily="18" charset="-78"/>
              </a:rPr>
              <a:t>: المحيط الاطلسي</a:t>
            </a:r>
          </a:p>
          <a:p>
            <a:pPr marL="0" indent="0" algn="r">
              <a:buNone/>
            </a:pPr>
            <a:r>
              <a:rPr lang="ar-IQ" b="1" dirty="0" smtClean="0">
                <a:solidFill>
                  <a:srgbClr val="FF0000"/>
                </a:solidFill>
                <a:latin typeface="Simplified Arabic" panose="02020603050405020304" pitchFamily="18" charset="-78"/>
                <a:cs typeface="Simplified Arabic" panose="02020603050405020304" pitchFamily="18" charset="-78"/>
              </a:rPr>
              <a:t>الحدود الشرقية </a:t>
            </a:r>
            <a:r>
              <a:rPr lang="ar-IQ" dirty="0" smtClean="0">
                <a:latin typeface="Simplified Arabic" panose="02020603050405020304" pitchFamily="18" charset="-78"/>
                <a:cs typeface="Simplified Arabic" panose="02020603050405020304" pitchFamily="18" charset="-78"/>
              </a:rPr>
              <a:t>: جبال زاكروس والخليج العربي وخليج عمان </a:t>
            </a:r>
          </a:p>
          <a:p>
            <a:pPr marL="0" indent="0" algn="r">
              <a:buNone/>
            </a:pPr>
            <a:r>
              <a:rPr lang="ar-IQ" dirty="0" smtClean="0">
                <a:solidFill>
                  <a:srgbClr val="FF0000"/>
                </a:solidFill>
                <a:latin typeface="Simplified Arabic" panose="02020603050405020304" pitchFamily="18" charset="-78"/>
                <a:cs typeface="Simplified Arabic" panose="02020603050405020304" pitchFamily="18" charset="-78"/>
              </a:rPr>
              <a:t>الحدود الجنوبية </a:t>
            </a:r>
            <a:r>
              <a:rPr lang="ar-IQ" dirty="0" smtClean="0">
                <a:latin typeface="Simplified Arabic" panose="02020603050405020304" pitchFamily="18" charset="-78"/>
                <a:cs typeface="Simplified Arabic" panose="02020603050405020304" pitchFamily="18" charset="-78"/>
              </a:rPr>
              <a:t>: بحر العرب وخليج عدن والمحيط الهندي </a:t>
            </a:r>
          </a:p>
          <a:p>
            <a:pPr marL="0" indent="0" algn="r">
              <a:buNone/>
            </a:pPr>
            <a:r>
              <a:rPr lang="ar-IQ" dirty="0" smtClean="0">
                <a:latin typeface="Simplified Arabic" panose="02020603050405020304" pitchFamily="18" charset="-78"/>
                <a:cs typeface="Simplified Arabic" panose="02020603050405020304" pitchFamily="18" charset="-78"/>
              </a:rPr>
              <a:t>ا</a:t>
            </a:r>
            <a:r>
              <a:rPr lang="ar-IQ" b="1" dirty="0" smtClean="0">
                <a:solidFill>
                  <a:srgbClr val="FF0000"/>
                </a:solidFill>
                <a:latin typeface="Simplified Arabic" panose="02020603050405020304" pitchFamily="18" charset="-78"/>
                <a:cs typeface="Simplified Arabic" panose="02020603050405020304" pitchFamily="18" charset="-78"/>
              </a:rPr>
              <a:t>لحدودالشمالية </a:t>
            </a:r>
            <a:r>
              <a:rPr lang="ar-IQ" dirty="0" smtClean="0">
                <a:latin typeface="Simplified Arabic" panose="02020603050405020304" pitchFamily="18" charset="-78"/>
                <a:cs typeface="Simplified Arabic" panose="02020603050405020304" pitchFamily="18" charset="-78"/>
              </a:rPr>
              <a:t>: البحر المتوسط وجبال طوروس</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214395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5636"/>
            <a:ext cx="10515600" cy="5761327"/>
          </a:xfrm>
        </p:spPr>
        <p:txBody>
          <a:bodyPr>
            <a:normAutofit/>
          </a:bodyPr>
          <a:lstStyle/>
          <a:p>
            <a:pPr algn="r"/>
            <a:r>
              <a:rPr lang="ar-IQ" dirty="0" smtClean="0">
                <a:solidFill>
                  <a:srgbClr val="FF0000"/>
                </a:solidFill>
              </a:rPr>
              <a:t>*</a:t>
            </a:r>
            <a:r>
              <a:rPr lang="ar-IQ" dirty="0" smtClean="0">
                <a:solidFill>
                  <a:srgbClr val="FF0000"/>
                </a:solidFill>
                <a:latin typeface="Simplified Arabic" panose="02020603050405020304" pitchFamily="18" charset="-78"/>
                <a:cs typeface="Simplified Arabic" panose="02020603050405020304" pitchFamily="18" charset="-78"/>
              </a:rPr>
              <a:t> أ- الموقع الفلكي عنصر قوة للوطن العربي ؟</a:t>
            </a:r>
          </a:p>
          <a:p>
            <a:pPr algn="r"/>
            <a:r>
              <a:rPr lang="ar-IQ" dirty="0" smtClean="0">
                <a:latin typeface="Simplified Arabic" panose="02020603050405020304" pitchFamily="18" charset="-78"/>
                <a:cs typeface="Simplified Arabic" panose="02020603050405020304" pitchFamily="18" charset="-78"/>
              </a:rPr>
              <a:t>-يكاد الوطن العربي ان يتوسط الكتلة العامة لليابسة </a:t>
            </a:r>
          </a:p>
          <a:p>
            <a:pPr algn="r"/>
            <a:r>
              <a:rPr lang="ar-IQ" dirty="0" smtClean="0">
                <a:latin typeface="Simplified Arabic" panose="02020603050405020304" pitchFamily="18" charset="-78"/>
                <a:cs typeface="Simplified Arabic" panose="02020603050405020304" pitchFamily="18" charset="-78"/>
              </a:rPr>
              <a:t>-مرور خط الاستواء وخط غرينش من الوطن العربي </a:t>
            </a:r>
          </a:p>
          <a:p>
            <a:pPr marL="0" indent="0" algn="r">
              <a:buNone/>
            </a:pPr>
            <a:endParaRPr lang="ar-IQ" dirty="0">
              <a:latin typeface="Simplified Arabic" panose="02020603050405020304" pitchFamily="18" charset="-78"/>
              <a:cs typeface="Simplified Arabic" panose="02020603050405020304" pitchFamily="18" charset="-78"/>
            </a:endParaRPr>
          </a:p>
          <a:p>
            <a:pPr marL="0" indent="0" algn="r">
              <a:buNone/>
            </a:pPr>
            <a:r>
              <a:rPr lang="ar-IQ" dirty="0" smtClean="0">
                <a:latin typeface="Simplified Arabic" panose="02020603050405020304" pitchFamily="18" charset="-78"/>
                <a:cs typeface="Simplified Arabic" panose="02020603050405020304" pitchFamily="18" charset="-78"/>
              </a:rPr>
              <a:t>** مساحة الوطن العربي تبلغ 14مليون كيلومتر مربع وهي بذلك تحتل المرتبة الثانية في المساحة بعد الاتحاد السوفيتي وتفوق بذلك على كل من الولايات المتحدة والصين  بل حتى من قارة اوربا والبالغة مساحتها (10) ملايين كيلومتر مربع</a:t>
            </a:r>
          </a:p>
          <a:p>
            <a:pPr marL="0" indent="0" algn="r">
              <a:buNone/>
            </a:pPr>
            <a:endParaRPr lang="ar-IQ" dirty="0">
              <a:latin typeface="Simplified Arabic" panose="02020603050405020304" pitchFamily="18" charset="-78"/>
              <a:cs typeface="Simplified Arabic" panose="02020603050405020304" pitchFamily="18" charset="-78"/>
            </a:endParaRPr>
          </a:p>
          <a:p>
            <a:pPr marL="0" indent="0" algn="r">
              <a:buNone/>
            </a:pPr>
            <a:r>
              <a:rPr lang="ar-IQ" dirty="0" smtClean="0">
                <a:solidFill>
                  <a:srgbClr val="FF0000"/>
                </a:solidFill>
                <a:latin typeface="Simplified Arabic" panose="02020603050405020304" pitchFamily="18" charset="-78"/>
                <a:cs typeface="Simplified Arabic" panose="02020603050405020304" pitchFamily="18" charset="-78"/>
              </a:rPr>
              <a:t>الاهمية المساحة الواسعة للوطن العربي من الناحية السياسية والعسكرية ؟</a:t>
            </a:r>
          </a:p>
          <a:p>
            <a:pPr marL="0" indent="0" algn="r">
              <a:buNone/>
            </a:pPr>
            <a:r>
              <a:rPr lang="ar-IQ" dirty="0" smtClean="0">
                <a:latin typeface="Simplified Arabic" panose="02020603050405020304" pitchFamily="18" charset="-78"/>
                <a:cs typeface="Simplified Arabic" panose="02020603050405020304" pitchFamily="18" charset="-78"/>
              </a:rPr>
              <a:t>المساحة عنصر من عناصر القوة </a:t>
            </a:r>
          </a:p>
          <a:p>
            <a:pPr marL="0" indent="0" algn="r">
              <a:buNone/>
            </a:pPr>
            <a:r>
              <a:rPr lang="ar-IQ" dirty="0" smtClean="0">
                <a:latin typeface="Simplified Arabic" panose="02020603050405020304" pitchFamily="18" charset="-78"/>
                <a:cs typeface="Simplified Arabic" panose="02020603050405020304" pitchFamily="18" charset="-78"/>
              </a:rPr>
              <a:t>تتنوع الظروف  المناخية والنباتية والتكوينات الجيولوجية </a:t>
            </a:r>
            <a:endParaRPr lang="ar-IQ" dirty="0">
              <a:latin typeface="Simplified Arabic" panose="02020603050405020304" pitchFamily="18" charset="-78"/>
              <a:cs typeface="Simplified Arabic" panose="02020603050405020304" pitchFamily="18" charset="-78"/>
            </a:endParaRPr>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p:txBody>
      </p:sp>
    </p:spTree>
    <p:extLst>
      <p:ext uri="{BB962C8B-B14F-4D97-AF65-F5344CB8AC3E}">
        <p14:creationId xmlns:p14="http://schemas.microsoft.com/office/powerpoint/2010/main" val="3128127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1891"/>
            <a:ext cx="10515600" cy="5595072"/>
          </a:xfrm>
        </p:spPr>
        <p:txBody>
          <a:bodyPr/>
          <a:lstStyle/>
          <a:p>
            <a:pPr marL="0" indent="0" algn="r">
              <a:buNone/>
            </a:pPr>
            <a:r>
              <a:rPr lang="ar-IQ" dirty="0" smtClean="0">
                <a:solidFill>
                  <a:srgbClr val="FF0000"/>
                </a:solidFill>
                <a:latin typeface="Simplified Arabic" panose="02020603050405020304" pitchFamily="18" charset="-78"/>
                <a:cs typeface="Simplified Arabic" panose="02020603050405020304" pitchFamily="18" charset="-78"/>
              </a:rPr>
              <a:t>الاهمية الجغرافية لوطن العربي ؟</a:t>
            </a:r>
          </a:p>
          <a:p>
            <a:pPr marL="0" indent="0" algn="r">
              <a:buNone/>
            </a:pPr>
            <a:r>
              <a:rPr lang="ar-IQ" dirty="0" smtClean="0">
                <a:latin typeface="Simplified Arabic" panose="02020603050405020304" pitchFamily="18" charset="-78"/>
                <a:cs typeface="Simplified Arabic" panose="02020603050405020304" pitchFamily="18" charset="-78"/>
              </a:rPr>
              <a:t>ملتقى القارة العالم الثلاثة (اوربا –اسيا-افريقيا) </a:t>
            </a:r>
          </a:p>
          <a:p>
            <a:pPr marL="0" indent="0" algn="r">
              <a:buNone/>
            </a:pPr>
            <a:r>
              <a:rPr lang="ar-IQ" dirty="0" smtClean="0">
                <a:latin typeface="Simplified Arabic" panose="02020603050405020304" pitchFamily="18" charset="-78"/>
                <a:cs typeface="Simplified Arabic" panose="02020603050405020304" pitchFamily="18" charset="-78"/>
              </a:rPr>
              <a:t>همزة الوصل التي تربط القارات الثلاثة </a:t>
            </a:r>
          </a:p>
          <a:p>
            <a:pPr marL="0" indent="0" algn="r">
              <a:buNone/>
            </a:pPr>
            <a:r>
              <a:rPr lang="ar-IQ" dirty="0" smtClean="0">
                <a:latin typeface="Simplified Arabic" panose="02020603050405020304" pitchFamily="18" charset="-78"/>
                <a:cs typeface="Simplified Arabic" panose="02020603050405020304" pitchFamily="18" charset="-78"/>
              </a:rPr>
              <a:t>اقترابه من الحدود الاوروبية عند مضيق جبل الطارق ومن سواحل ليبيا </a:t>
            </a:r>
          </a:p>
          <a:p>
            <a:pPr marL="0" indent="0" algn="r">
              <a:buNone/>
            </a:pPr>
            <a:r>
              <a:rPr lang="ar-IQ" dirty="0" smtClean="0">
                <a:solidFill>
                  <a:srgbClr val="FF0000"/>
                </a:solidFill>
                <a:latin typeface="Simplified Arabic" panose="02020603050405020304" pitchFamily="18" charset="-78"/>
                <a:cs typeface="Simplified Arabic" panose="02020603050405020304" pitchFamily="18" charset="-78"/>
              </a:rPr>
              <a:t>الاهمية الاقتصادية للوطن العربي ؟</a:t>
            </a:r>
          </a:p>
          <a:p>
            <a:pPr marL="0" indent="0" algn="r">
              <a:buNone/>
            </a:pPr>
            <a:r>
              <a:rPr lang="ar-IQ" dirty="0" smtClean="0">
                <a:latin typeface="Simplified Arabic" panose="02020603050405020304" pitchFamily="18" charset="-78"/>
                <a:cs typeface="Simplified Arabic" panose="02020603050405020304" pitchFamily="18" charset="-78"/>
              </a:rPr>
              <a:t>دورا مهما في تجارة بين مناطق مختلفة غناه بالثروات الباطنية امتداد الواسع ادى الى تتنوع وفره ثرواته </a:t>
            </a:r>
            <a:endParaRPr lang="ar-IQ" dirty="0" smtClean="0">
              <a:solidFill>
                <a:srgbClr val="FF0000"/>
              </a:solidFill>
              <a:latin typeface="Simplified Arabic" panose="02020603050405020304" pitchFamily="18" charset="-78"/>
              <a:cs typeface="Simplified Arabic" panose="02020603050405020304" pitchFamily="18" charset="-78"/>
            </a:endParaRPr>
          </a:p>
          <a:p>
            <a:pPr marL="0" indent="0" algn="r">
              <a:buNone/>
            </a:pPr>
            <a:r>
              <a:rPr lang="ar-IQ" dirty="0" smtClean="0">
                <a:solidFill>
                  <a:srgbClr val="FF0000"/>
                </a:solidFill>
                <a:latin typeface="Simplified Arabic" panose="02020603050405020304" pitchFamily="18" charset="-78"/>
                <a:cs typeface="Simplified Arabic" panose="02020603050405020304" pitchFamily="18" charset="-78"/>
              </a:rPr>
              <a:t>الاهمية الاستراتيجة للوطن العربي؟ </a:t>
            </a:r>
          </a:p>
          <a:p>
            <a:pPr marL="0" indent="0" algn="r">
              <a:buNone/>
            </a:pPr>
            <a:r>
              <a:rPr lang="ar-IQ" dirty="0" smtClean="0">
                <a:latin typeface="Simplified Arabic" panose="02020603050405020304" pitchFamily="18" charset="-78"/>
                <a:cs typeface="Simplified Arabic" panose="02020603050405020304" pitchFamily="18" charset="-78"/>
              </a:rPr>
              <a:t>مساحة الواسعة –موقع المميز –اشرافة وتحكمة بعدة ممرات مائية مهمة مثل قناة السويس </a:t>
            </a:r>
          </a:p>
          <a:p>
            <a:pPr marL="0" indent="0" algn="r">
              <a:buNone/>
            </a:pPr>
            <a:r>
              <a:rPr lang="ar-IQ" dirty="0" smtClean="0">
                <a:solidFill>
                  <a:srgbClr val="FF0000"/>
                </a:solidFill>
                <a:latin typeface="Simplified Arabic" panose="02020603050405020304" pitchFamily="18" charset="-78"/>
                <a:cs typeface="Simplified Arabic" panose="02020603050405020304" pitchFamily="18" charset="-78"/>
              </a:rPr>
              <a:t>الاهمية الدينية للوطن العربي ؟</a:t>
            </a:r>
          </a:p>
          <a:p>
            <a:pPr marL="0" indent="0" algn="r">
              <a:buNone/>
            </a:pPr>
            <a:r>
              <a:rPr lang="ar-IQ" dirty="0" smtClean="0">
                <a:latin typeface="Simplified Arabic" panose="02020603050405020304" pitchFamily="18" charset="-78"/>
                <a:cs typeface="Simplified Arabic" panose="02020603050405020304" pitchFamily="18" charset="-78"/>
              </a:rPr>
              <a:t>مهد الاديان ( الاسلام –المسيحية –اليهود)</a:t>
            </a:r>
          </a:p>
        </p:txBody>
      </p:sp>
    </p:spTree>
    <p:extLst>
      <p:ext uri="{BB962C8B-B14F-4D97-AF65-F5344CB8AC3E}">
        <p14:creationId xmlns:p14="http://schemas.microsoft.com/office/powerpoint/2010/main" val="730509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3291"/>
            <a:ext cx="10515600" cy="5823672"/>
          </a:xfrm>
        </p:spPr>
        <p:txBody>
          <a:bodyPr/>
          <a:lstStyle/>
          <a:p>
            <a:pPr marL="0" indent="0" algn="r">
              <a:buNone/>
            </a:pPr>
            <a:r>
              <a:rPr lang="ar-IQ" dirty="0" smtClean="0">
                <a:solidFill>
                  <a:srgbClr val="FF0000"/>
                </a:solidFill>
              </a:rPr>
              <a:t>ا</a:t>
            </a:r>
            <a:r>
              <a:rPr lang="ar-IQ" dirty="0" smtClean="0">
                <a:solidFill>
                  <a:srgbClr val="FF0000"/>
                </a:solidFill>
                <a:latin typeface="Simplified Arabic" panose="02020603050405020304" pitchFamily="18" charset="-78"/>
                <a:cs typeface="Simplified Arabic" panose="02020603050405020304" pitchFamily="18" charset="-78"/>
              </a:rPr>
              <a:t>لاهمية البحرية للوطن العربي ؟</a:t>
            </a:r>
          </a:p>
          <a:p>
            <a:pPr marL="0" indent="0" algn="r">
              <a:buNone/>
            </a:pPr>
            <a:r>
              <a:rPr lang="ar-IQ" dirty="0" smtClean="0">
                <a:latin typeface="Simplified Arabic" panose="02020603050405020304" pitchFamily="18" charset="-78"/>
                <a:cs typeface="Simplified Arabic" panose="02020603050405020304" pitchFamily="18" charset="-78"/>
              </a:rPr>
              <a:t>يخترقة اهم ثلاث بحار داخلية (المتوسط  الاحمر  الخليج العربي ) التي بفضي كل منها الى بحر ومحيط ( البحر المتوسط – المحيط الاطلسي – المحيط الهندي ) </a:t>
            </a:r>
          </a:p>
          <a:p>
            <a:endParaRPr lang="ar-IQ" dirty="0" smtClean="0"/>
          </a:p>
        </p:txBody>
      </p:sp>
    </p:spTree>
    <p:extLst>
      <p:ext uri="{BB962C8B-B14F-4D97-AF65-F5344CB8AC3E}">
        <p14:creationId xmlns:p14="http://schemas.microsoft.com/office/powerpoint/2010/main" val="611069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746975"/>
            <a:ext cx="10515600" cy="5486400"/>
          </a:xfrm>
        </p:spPr>
      </p:pic>
    </p:spTree>
    <p:extLst>
      <p:ext uri="{BB962C8B-B14F-4D97-AF65-F5344CB8AC3E}">
        <p14:creationId xmlns:p14="http://schemas.microsoft.com/office/powerpoint/2010/main" val="4132406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271</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Simplified Arabic</vt:lpstr>
      <vt:lpstr>Times New Roman</vt:lpstr>
      <vt:lpstr>Office Theme</vt:lpstr>
      <vt:lpstr>مادة جغرافية الوطن العربي اعداد  م.م. ايات جبار فاضل المرحلة الثانية  الجامعة المستنصرية –كلية التربية –قسم الجغرافية  </vt:lpstr>
      <vt:lpstr>PowerPoint Presentation</vt:lpstr>
      <vt:lpstr>الامتداد الجغرافي لارض الوطن العربي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جغرافية الوطن العربي </dc:title>
  <dc:creator>Microsoft account</dc:creator>
  <cp:lastModifiedBy>Microsoft account</cp:lastModifiedBy>
  <cp:revision>17</cp:revision>
  <dcterms:created xsi:type="dcterms:W3CDTF">2023-10-03T07:37:35Z</dcterms:created>
  <dcterms:modified xsi:type="dcterms:W3CDTF">2024-04-03T16:43:25Z</dcterms:modified>
</cp:coreProperties>
</file>