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0" r:id="rId4"/>
    <p:sldId id="268" r:id="rId5"/>
    <p:sldId id="267" r:id="rId6"/>
    <p:sldId id="266" r:id="rId7"/>
    <p:sldId id="269" r:id="rId8"/>
    <p:sldId id="265" r:id="rId9"/>
    <p:sldId id="264" r:id="rId10"/>
    <p:sldId id="263" r:id="rId11"/>
    <p:sldId id="262" r:id="rId12"/>
    <p:sldId id="261" r:id="rId13"/>
    <p:sldId id="260" r:id="rId14"/>
    <p:sldId id="259" r:id="rId15"/>
    <p:sldId id="257" r:id="rId16"/>
    <p:sldId id="258"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E7F31553-F853-4BAD-AD2D-1FE88A1E101A}" type="datetimeFigureOut">
              <a:rPr lang="en-US" smtClean="0"/>
              <a:t>11/19/2023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1117226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7F31553-F853-4BAD-AD2D-1FE88A1E101A}" type="datetimeFigureOut">
              <a:rPr lang="en-US" smtClean="0"/>
              <a:t>11/19/2023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109602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7F31553-F853-4BAD-AD2D-1FE88A1E101A}" type="datetimeFigureOut">
              <a:rPr lang="en-US" smtClean="0"/>
              <a:t>11/19/2023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842766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7F31553-F853-4BAD-AD2D-1FE88A1E101A}" type="datetimeFigureOut">
              <a:rPr lang="en-US" smtClean="0"/>
              <a:t>11/19/2023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1637815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7F31553-F853-4BAD-AD2D-1FE88A1E101A}" type="datetimeFigureOut">
              <a:rPr lang="en-US" smtClean="0"/>
              <a:t>11/19/2023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1998238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E7F31553-F853-4BAD-AD2D-1FE88A1E101A}" type="datetimeFigureOut">
              <a:rPr lang="en-US" smtClean="0"/>
              <a:t>11/19/2023</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436942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E7F31553-F853-4BAD-AD2D-1FE88A1E101A}" type="datetimeFigureOut">
              <a:rPr lang="en-US" smtClean="0"/>
              <a:t>11/19/2023</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262788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E7F31553-F853-4BAD-AD2D-1FE88A1E101A}" type="datetimeFigureOut">
              <a:rPr lang="en-US" smtClean="0"/>
              <a:t>11/19/2023</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432814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7F31553-F853-4BAD-AD2D-1FE88A1E101A}" type="datetimeFigureOut">
              <a:rPr lang="en-US" smtClean="0"/>
              <a:t>11/19/2023</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165940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7F31553-F853-4BAD-AD2D-1FE88A1E101A}" type="datetimeFigureOut">
              <a:rPr lang="en-US" smtClean="0"/>
              <a:t>11/19/2023</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108909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7F31553-F853-4BAD-AD2D-1FE88A1E101A}" type="datetimeFigureOut">
              <a:rPr lang="en-US" smtClean="0"/>
              <a:t>11/19/2023</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839003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F31553-F853-4BAD-AD2D-1FE88A1E101A}" type="datetimeFigureOut">
              <a:rPr lang="en-US" smtClean="0"/>
              <a:t>11/19/2023</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9BEBF-D840-40A6-9A4A-059CF9EB8DCE}" type="slidenum">
              <a:rPr lang="en-US" smtClean="0"/>
              <a:t>‹#›</a:t>
            </a:fld>
            <a:endParaRPr lang="en-US"/>
          </a:p>
        </p:txBody>
      </p:sp>
    </p:spTree>
    <p:extLst>
      <p:ext uri="{BB962C8B-B14F-4D97-AF65-F5344CB8AC3E}">
        <p14:creationId xmlns:p14="http://schemas.microsoft.com/office/powerpoint/2010/main" val="46930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28600" y="152400"/>
            <a:ext cx="8686800" cy="6400800"/>
          </a:xfrm>
          <a:solidFill>
            <a:schemeClr val="accent3">
              <a:lumMod val="40000"/>
              <a:lumOff val="60000"/>
            </a:schemeClr>
          </a:solidFill>
        </p:spPr>
        <p:txBody>
          <a:bodyPr/>
          <a:lstStyle/>
          <a:p>
            <a:r>
              <a:rPr lang="ar-IQ" sz="3600" b="1" dirty="0">
                <a:solidFill>
                  <a:srgbClr val="FF0000"/>
                </a:solidFill>
              </a:rPr>
              <a:t> </a:t>
            </a:r>
            <a:endParaRPr lang="ar-IQ" sz="3600" b="1" dirty="0" smtClean="0">
              <a:solidFill>
                <a:srgbClr val="FF0000"/>
              </a:solidFill>
            </a:endParaRPr>
          </a:p>
          <a:p>
            <a:endParaRPr lang="ar-IQ" sz="3600" b="1" dirty="0">
              <a:solidFill>
                <a:srgbClr val="FF0000"/>
              </a:solidFill>
            </a:endParaRPr>
          </a:p>
          <a:p>
            <a:pPr rtl="1"/>
            <a:r>
              <a:rPr lang="ar-IQ" sz="3600" b="1" dirty="0" smtClean="0">
                <a:solidFill>
                  <a:srgbClr val="FF0000"/>
                </a:solidFill>
              </a:rPr>
              <a:t>الفصل الرابع</a:t>
            </a:r>
          </a:p>
          <a:p>
            <a:pPr rtl="1"/>
            <a:r>
              <a:rPr lang="ar-IQ" sz="3600" b="1" dirty="0" smtClean="0">
                <a:solidFill>
                  <a:srgbClr val="FF0000"/>
                </a:solidFill>
              </a:rPr>
              <a:t>موقع المدينة وموضعها</a:t>
            </a:r>
            <a:endParaRPr lang="ar-IQ" sz="3600" b="1" dirty="0">
              <a:solidFill>
                <a:srgbClr val="FF0000"/>
              </a:solidFill>
            </a:endParaRPr>
          </a:p>
          <a:p>
            <a:endParaRPr lang="ar-IQ" sz="2800" dirty="0" smtClean="0">
              <a:solidFill>
                <a:srgbClr val="002060"/>
              </a:solidFill>
              <a:cs typeface="Mohammad Head" pitchFamily="2" charset="-78"/>
            </a:endParaRPr>
          </a:p>
          <a:p>
            <a:r>
              <a:rPr lang="ar-IQ" dirty="0" err="1">
                <a:solidFill>
                  <a:srgbClr val="002060"/>
                </a:solidFill>
              </a:rPr>
              <a:t>م.م</a:t>
            </a:r>
            <a:r>
              <a:rPr lang="ar-IQ" dirty="0">
                <a:solidFill>
                  <a:srgbClr val="002060"/>
                </a:solidFill>
              </a:rPr>
              <a:t> عقيل جبار جميل </a:t>
            </a:r>
          </a:p>
          <a:p>
            <a:r>
              <a:rPr lang="ar-IQ" dirty="0">
                <a:solidFill>
                  <a:srgbClr val="002060"/>
                </a:solidFill>
              </a:rPr>
              <a:t>لطلبة المرحلة الثالثة -قسم الجغرافية – كلية التربية  الجامعة المستنصرية </a:t>
            </a:r>
          </a:p>
          <a:p>
            <a:pPr algn="r" rtl="1"/>
            <a:endParaRPr lang="ar-IQ" dirty="0" smtClean="0"/>
          </a:p>
          <a:p>
            <a:pPr rtl="1"/>
            <a:endParaRPr lang="ar-IQ" dirty="0"/>
          </a:p>
        </p:txBody>
      </p:sp>
    </p:spTree>
    <p:extLst>
      <p:ext uri="{BB962C8B-B14F-4D97-AF65-F5344CB8AC3E}">
        <p14:creationId xmlns:p14="http://schemas.microsoft.com/office/powerpoint/2010/main" val="1665349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6200" y="152400"/>
            <a:ext cx="8839200" cy="6553200"/>
          </a:xfrm>
        </p:spPr>
        <p:txBody>
          <a:bodyPr>
            <a:normAutofit fontScale="85000" lnSpcReduction="20000"/>
          </a:bodyPr>
          <a:lstStyle/>
          <a:p>
            <a:pPr marL="0" indent="0" algn="just" rtl="1">
              <a:buNone/>
            </a:pPr>
            <a:r>
              <a:rPr lang="ar-IQ" dirty="0" smtClean="0">
                <a:solidFill>
                  <a:srgbClr val="FF0000"/>
                </a:solidFill>
              </a:rPr>
              <a:t>اهم صفات مناخ بغداد كمحطة للمناخ الصحراوي الحار ؟</a:t>
            </a:r>
          </a:p>
          <a:p>
            <a:pPr marL="0" indent="0" algn="just" rtl="1">
              <a:buNone/>
            </a:pPr>
            <a:r>
              <a:rPr lang="ar-IQ" dirty="0">
                <a:solidFill>
                  <a:srgbClr val="FF0000"/>
                </a:solidFill>
              </a:rPr>
              <a:t> </a:t>
            </a:r>
            <a:r>
              <a:rPr lang="ar-IQ" dirty="0" smtClean="0"/>
              <a:t>أ- </a:t>
            </a:r>
            <a:r>
              <a:rPr lang="ar-IQ" dirty="0"/>
              <a:t>مدى الحراري اليومي والسنوي عال.</a:t>
            </a:r>
            <a:endParaRPr lang="en-US" dirty="0"/>
          </a:p>
          <a:p>
            <a:pPr algn="just" rtl="1"/>
            <a:r>
              <a:rPr lang="ar-IQ" dirty="0"/>
              <a:t>ب- الفصول الانتقالية قصيرة .</a:t>
            </a:r>
            <a:endParaRPr lang="en-US" dirty="0"/>
          </a:p>
          <a:p>
            <a:pPr algn="just" rtl="1"/>
            <a:r>
              <a:rPr lang="ar-IQ" dirty="0"/>
              <a:t>ج-مجموع الغيث السنوي قليل جدا.</a:t>
            </a:r>
            <a:endParaRPr lang="en-US" dirty="0"/>
          </a:p>
          <a:p>
            <a:pPr algn="just" rtl="1"/>
            <a:r>
              <a:rPr lang="ar-IQ" dirty="0"/>
              <a:t>د- الرطوبة النسبية </a:t>
            </a:r>
            <a:r>
              <a:rPr lang="ar-IQ" dirty="0" smtClean="0"/>
              <a:t>قليلة.</a:t>
            </a:r>
          </a:p>
          <a:p>
            <a:pPr algn="just" rtl="1"/>
            <a:endParaRPr lang="ar-IQ" dirty="0" smtClean="0"/>
          </a:p>
          <a:p>
            <a:pPr marL="0" indent="0" algn="just" rtl="1">
              <a:buNone/>
            </a:pPr>
            <a:r>
              <a:rPr lang="ar-IQ" dirty="0"/>
              <a:t>إ</a:t>
            </a:r>
            <a:r>
              <a:rPr lang="ar-IQ" dirty="0" smtClean="0"/>
              <a:t>ذ </a:t>
            </a:r>
            <a:r>
              <a:rPr lang="ar-IQ" dirty="0"/>
              <a:t>يبلغ معدل الحرارة السنوي لمدينة بغداد 22.8 </a:t>
            </a:r>
            <a:r>
              <a:rPr lang="ar-SA" dirty="0"/>
              <a:t>مْ </a:t>
            </a:r>
            <a:r>
              <a:rPr lang="ar-IQ" dirty="0"/>
              <a:t>وهو رقم مضلل لا يدلنا على حقيقة تغيرات الحرارة فيها، فبينما يبلغ معدل الحرارة لشهر كانون الثاني الذي يمثل الشتاء 9.5 </a:t>
            </a:r>
            <a:r>
              <a:rPr lang="ar-SA" dirty="0"/>
              <a:t>مْ </a:t>
            </a:r>
            <a:r>
              <a:rPr lang="ar-IQ" dirty="0"/>
              <a:t>فانه يصل إلى 34.5</a:t>
            </a:r>
            <a:r>
              <a:rPr lang="ar-SA" dirty="0"/>
              <a:t> مْ </a:t>
            </a:r>
            <a:r>
              <a:rPr lang="ar-IQ" dirty="0"/>
              <a:t>لشهر تموز، وبهذا يكون معدل المدى السنوي 25</a:t>
            </a:r>
            <a:r>
              <a:rPr lang="ar-SA" dirty="0"/>
              <a:t> مْ</a:t>
            </a:r>
            <a:r>
              <a:rPr lang="ar-IQ" dirty="0"/>
              <a:t> وربما تصل درجة الحرارة المطلقة في الصيف إلى 50</a:t>
            </a:r>
            <a:r>
              <a:rPr lang="ar-SA" dirty="0"/>
              <a:t> مْ</a:t>
            </a:r>
            <a:r>
              <a:rPr lang="ar-IQ" dirty="0"/>
              <a:t> وقد تنخفض درجة الحرارة إلى -8.5  </a:t>
            </a:r>
            <a:r>
              <a:rPr lang="ar-SA" dirty="0"/>
              <a:t>مْ </a:t>
            </a:r>
            <a:r>
              <a:rPr lang="ar-IQ" dirty="0"/>
              <a:t>في الشتاء.</a:t>
            </a:r>
            <a:endParaRPr lang="en-US" dirty="0"/>
          </a:p>
          <a:p>
            <a:pPr algn="just"/>
            <a:r>
              <a:rPr lang="ar-IQ" dirty="0"/>
              <a:t>ويبلغ  المعدل السنوي للغيث بحدود 159 مليمترا إلا أن هناك تذبذبا كبيرا بين كميات الغيث الساقط من سنة لأخرى ، فبينما لم يسقط في بعض السنين إلا 38 مليمترا ارتفع في سنين أخرى إلى 316 مليمترا ، بل بلغ مجموع ما سقط في يوم واحد 71 مليمتراً ، أن قلة الغيث توحي بلا شك إلى صفاء سماء بغداد وقلة غيومها وهذا ما نجده فعلا ، إذ أن هذه الغيوم لا تغطي من السماء حتى خلال فصل الشتاء الذي يمثل فصل التساقط إلا أربعة أعشارها فقط </a:t>
            </a:r>
            <a:endParaRPr lang="ar-IQ" dirty="0">
              <a:solidFill>
                <a:srgbClr val="FF0000"/>
              </a:solidFill>
            </a:endParaRPr>
          </a:p>
          <a:p>
            <a:pPr algn="just" rtl="1"/>
            <a:endParaRPr lang="ar-IQ" dirty="0" smtClean="0">
              <a:solidFill>
                <a:srgbClr val="FF0000"/>
              </a:solidFill>
            </a:endParaRPr>
          </a:p>
        </p:txBody>
      </p:sp>
    </p:spTree>
    <p:extLst>
      <p:ext uri="{BB962C8B-B14F-4D97-AF65-F5344CB8AC3E}">
        <p14:creationId xmlns:p14="http://schemas.microsoft.com/office/powerpoint/2010/main" val="22388921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52400"/>
            <a:ext cx="8458200" cy="6477000"/>
          </a:xfrm>
        </p:spPr>
        <p:txBody>
          <a:bodyPr/>
          <a:lstStyle/>
          <a:p>
            <a:pPr marL="0" indent="0" algn="just" rtl="1">
              <a:buNone/>
            </a:pPr>
            <a:r>
              <a:rPr lang="ar-IQ" dirty="0" smtClean="0">
                <a:solidFill>
                  <a:srgbClr val="FF0000"/>
                </a:solidFill>
              </a:rPr>
              <a:t>ما هي اهم الجوانب السلبية الموجودة في مناخ بغداد؟</a:t>
            </a:r>
          </a:p>
          <a:p>
            <a:pPr marL="0" indent="0" algn="just" rtl="1">
              <a:buNone/>
            </a:pPr>
            <a:r>
              <a:rPr lang="ar-IQ" dirty="0" smtClean="0">
                <a:solidFill>
                  <a:srgbClr val="FF0000"/>
                </a:solidFill>
              </a:rPr>
              <a:t>ج/ </a:t>
            </a:r>
            <a:r>
              <a:rPr lang="ar-IQ" dirty="0"/>
              <a:t>هو هبوب العواصف الرملية واشتداد سرعة الرياح التي تصل أحيانا إلى أكثر من 65 كيلو متر في الساعة ، ويبلغ معدل تكرار غزو العواصف لسماء المدينة أكثر من 20 يوما في السنة ، وتكون قمة التكرار في شهر تموز . </a:t>
            </a:r>
            <a:endParaRPr lang="ar-IQ" dirty="0" smtClean="0"/>
          </a:p>
          <a:p>
            <a:pPr marL="0" indent="0" algn="just" rtl="1">
              <a:buNone/>
            </a:pPr>
            <a:endParaRPr lang="en-US" dirty="0"/>
          </a:p>
          <a:p>
            <a:pPr algn="r" rtl="1"/>
            <a:r>
              <a:rPr lang="ar-IQ" dirty="0"/>
              <a:t>- </a:t>
            </a:r>
            <a:r>
              <a:rPr lang="ar-IQ" b="1" dirty="0"/>
              <a:t>الموقع الفلكي</a:t>
            </a:r>
            <a:r>
              <a:rPr lang="ar-IQ" dirty="0"/>
              <a:t>    </a:t>
            </a:r>
            <a:r>
              <a:rPr lang="en-US" b="1" dirty="0"/>
              <a:t>Location</a:t>
            </a:r>
            <a:endParaRPr lang="en-US" dirty="0"/>
          </a:p>
          <a:p>
            <a:pPr algn="r" rtl="1"/>
            <a:r>
              <a:rPr lang="ar-IQ" dirty="0"/>
              <a:t> يحدد موقع المدينة الفلكي على أساس خطوط الطول ودوائر العرض التي تقع عليها المدينة ،كما يمكن تحديده بالمسافة أو الاتجاه بالنسبة لنقاط محددة على سطح الإقليم.</a:t>
            </a:r>
            <a:endParaRPr lang="en-US" dirty="0"/>
          </a:p>
          <a:p>
            <a:pPr marL="0" indent="0" algn="just" rtl="1">
              <a:buNone/>
            </a:pPr>
            <a:endParaRPr lang="en-US" dirty="0">
              <a:solidFill>
                <a:srgbClr val="FF0000"/>
              </a:solidFill>
            </a:endParaRPr>
          </a:p>
        </p:txBody>
      </p:sp>
    </p:spTree>
    <p:extLst>
      <p:ext uri="{BB962C8B-B14F-4D97-AF65-F5344CB8AC3E}">
        <p14:creationId xmlns:p14="http://schemas.microsoft.com/office/powerpoint/2010/main" val="15604543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763000" cy="6477000"/>
          </a:xfrm>
        </p:spPr>
        <p:txBody>
          <a:bodyPr/>
          <a:lstStyle/>
          <a:p>
            <a:pPr algn="just" rtl="1"/>
            <a:r>
              <a:rPr lang="ar-IQ" dirty="0"/>
              <a:t>وتتخذ المدن أنواع عديدة من المواقع ندرجها كالآتي :</a:t>
            </a:r>
            <a:endParaRPr lang="en-US" dirty="0"/>
          </a:p>
          <a:p>
            <a:pPr algn="just" rtl="1"/>
            <a:r>
              <a:rPr lang="ar-IQ" dirty="0">
                <a:solidFill>
                  <a:srgbClr val="FF0000"/>
                </a:solidFill>
              </a:rPr>
              <a:t>1-المواقع العقدية </a:t>
            </a:r>
            <a:endParaRPr lang="en-US" dirty="0">
              <a:solidFill>
                <a:srgbClr val="FF0000"/>
              </a:solidFill>
            </a:endParaRPr>
          </a:p>
          <a:p>
            <a:pPr algn="just" rtl="1"/>
            <a:r>
              <a:rPr lang="ar-IQ" dirty="0"/>
              <a:t>غالبا ما تتخذ المدن مواقعها عند تلاقي ظاهرتين طبيعيتين أو تقاطعهما للاستفادة من خواصهما المختلفة عن بعض ،أي عند تلاقي نهرين أو أكثر كما في مدينة القاهرة أو تقاطع الوديان كما في مدينة كفري شمال العراق أو عند ممرات وفتحات الجبال كما في مدينة ماوت  شمال السليمانية 65 كم ، </a:t>
            </a:r>
            <a:r>
              <a:rPr lang="ar-IQ" dirty="0" smtClean="0">
                <a:solidFill>
                  <a:srgbClr val="FF0000"/>
                </a:solidFill>
              </a:rPr>
              <a:t>بسبب الت</a:t>
            </a:r>
            <a:r>
              <a:rPr lang="ar-IQ" dirty="0" smtClean="0"/>
              <a:t>سمية وجاءت </a:t>
            </a:r>
            <a:r>
              <a:rPr lang="ar-IQ" dirty="0"/>
              <a:t>تسميتها بالعقدية من التكوير أو الترابط كما هو الحال في عقدة الحبل من وسطه فهي تربط بين طرفيه ، فإذا كان طرفي العقدة ظواهر طبيعية سميت عقدة طبيعية وإذا كانت ظواهر بشرية سميت عقدة مكتسبة مثل تغير وسائط النقل من السكك الحديد إلى طرق النقل بالسيارات مثلا أو بالعكس.</a:t>
            </a:r>
            <a:endParaRPr lang="en-US" dirty="0"/>
          </a:p>
          <a:p>
            <a:pPr algn="r" rtl="1"/>
            <a:endParaRPr lang="en-US" dirty="0"/>
          </a:p>
        </p:txBody>
      </p:sp>
    </p:spTree>
    <p:extLst>
      <p:ext uri="{BB962C8B-B14F-4D97-AF65-F5344CB8AC3E}">
        <p14:creationId xmlns:p14="http://schemas.microsoft.com/office/powerpoint/2010/main" val="39660754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686800" cy="6477000"/>
          </a:xfrm>
        </p:spPr>
        <p:txBody>
          <a:bodyPr/>
          <a:lstStyle/>
          <a:p>
            <a:pPr algn="just" rtl="1"/>
            <a:r>
              <a:rPr lang="ar-IQ" dirty="0"/>
              <a:t>-</a:t>
            </a:r>
            <a:r>
              <a:rPr lang="ar-IQ" dirty="0">
                <a:solidFill>
                  <a:srgbClr val="FF0000"/>
                </a:solidFill>
              </a:rPr>
              <a:t>المواقع البؤرية </a:t>
            </a:r>
            <a:endParaRPr lang="en-US" dirty="0">
              <a:solidFill>
                <a:srgbClr val="FF0000"/>
              </a:solidFill>
            </a:endParaRPr>
          </a:p>
          <a:p>
            <a:pPr algn="just" rtl="1"/>
            <a:r>
              <a:rPr lang="ar-IQ" dirty="0"/>
              <a:t> يطلق على المدن التي تقع في الوسط الهندسي للسهول المنبسطة التي تتميز بسهولة حركة المرور والمواصلات لاستواء سطحها ، ومن ثم تمثل مركز جذب واستقطاب للمناطق المحيطة بها، ومن أمثلتها مدينة بغداد التي بلغت هذا الحجم والأهمية كمركز تجاري واجتماعي وسياسي كاستجابة لتأثير صفات موقعها في وسط منطقة سهلية خصبة ، وكذلك برلين بؤرة السهل الألماني وموسكو قلب سهول شرق أوروبا وميلانو في سهل لمبارد يا وباريس مركز استقطاب حوض باريس </a:t>
            </a:r>
            <a:r>
              <a:rPr lang="en-US" dirty="0"/>
              <a:t>Paris Basin  </a:t>
            </a:r>
            <a:r>
              <a:rPr lang="ar-IQ" dirty="0"/>
              <a:t>.</a:t>
            </a:r>
            <a:endParaRPr lang="en-US" dirty="0"/>
          </a:p>
          <a:p>
            <a:pPr algn="just" rtl="1"/>
            <a:endParaRPr lang="en-US" dirty="0"/>
          </a:p>
        </p:txBody>
      </p:sp>
    </p:spTree>
    <p:extLst>
      <p:ext uri="{BB962C8B-B14F-4D97-AF65-F5344CB8AC3E}">
        <p14:creationId xmlns:p14="http://schemas.microsoft.com/office/powerpoint/2010/main" val="2936370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686800" cy="6477000"/>
          </a:xfrm>
        </p:spPr>
        <p:txBody>
          <a:bodyPr>
            <a:normAutofit fontScale="92500"/>
          </a:bodyPr>
          <a:lstStyle/>
          <a:p>
            <a:pPr algn="just" rtl="1"/>
            <a:r>
              <a:rPr lang="ar-IQ" dirty="0" smtClean="0">
                <a:solidFill>
                  <a:srgbClr val="FF0000"/>
                </a:solidFill>
              </a:rPr>
              <a:t>3-المواقع </a:t>
            </a:r>
            <a:r>
              <a:rPr lang="ar-IQ" dirty="0">
                <a:solidFill>
                  <a:srgbClr val="FF0000"/>
                </a:solidFill>
              </a:rPr>
              <a:t>المركزية </a:t>
            </a:r>
            <a:endParaRPr lang="en-US" dirty="0">
              <a:solidFill>
                <a:srgbClr val="FF0000"/>
              </a:solidFill>
            </a:endParaRPr>
          </a:p>
          <a:p>
            <a:pPr algn="just" rtl="1"/>
            <a:r>
              <a:rPr lang="ar-IQ" dirty="0"/>
              <a:t>  تمثل المدن ذات الموقع المركزي عندما تفصل بيئات متباينة في ظروفها الطبيعية والإنتاجية كما هو حال مدينة القاهرة التي تشغل موقعا وسطيا ما بين الدلتا والصعيد ،أو مدينة كركوك التي تشغل موقعا وسطيا بين البيئة الجبلية شمال العراق والسهل الرسوبي في وسطه .</a:t>
            </a:r>
            <a:endParaRPr lang="en-US" dirty="0"/>
          </a:p>
          <a:p>
            <a:pPr algn="just" rtl="1"/>
            <a:r>
              <a:rPr lang="ar-IQ" dirty="0">
                <a:solidFill>
                  <a:srgbClr val="FF0000"/>
                </a:solidFill>
              </a:rPr>
              <a:t>4-المواقع الهامشية </a:t>
            </a:r>
            <a:endParaRPr lang="en-US" dirty="0">
              <a:solidFill>
                <a:srgbClr val="FF0000"/>
              </a:solidFill>
            </a:endParaRPr>
          </a:p>
          <a:p>
            <a:pPr algn="just" rtl="1"/>
            <a:r>
              <a:rPr lang="en-US" dirty="0"/>
              <a:t>  </a:t>
            </a:r>
            <a:r>
              <a:rPr lang="ar-IQ" dirty="0"/>
              <a:t>هي المدن التي تقع خارج المنطقة الإنتاجية وغالبا ما تشغل حواف الأقاليم المنتجة ،والهامشية هنا ليس بالضرورة أن تكون مواقع مهملة أو غير فعالة ،فاغلب مدن الموانئ ذات مواقع هامشية الا إنها تمثل بوابات لظهيرة واسعة تقع خلفها كمدينة البصرة مثلا التي تمثل بوابة العراق البحرية ،ومدينة شنغهاي في الصين والإسكندرية في مصر ،وبيونس </a:t>
            </a:r>
            <a:r>
              <a:rPr lang="ar-IQ" dirty="0" err="1"/>
              <a:t>ايرس</a:t>
            </a:r>
            <a:r>
              <a:rPr lang="ar-IQ" dirty="0"/>
              <a:t> كبوابة لسهول </a:t>
            </a:r>
            <a:r>
              <a:rPr lang="ar-IQ" dirty="0" err="1"/>
              <a:t>البمباس</a:t>
            </a:r>
            <a:r>
              <a:rPr lang="ar-IQ" dirty="0"/>
              <a:t>  </a:t>
            </a:r>
            <a:r>
              <a:rPr lang="en-US" dirty="0" err="1"/>
              <a:t>Alpmbas</a:t>
            </a:r>
            <a:r>
              <a:rPr lang="ar-IQ" dirty="0"/>
              <a:t> في الأرجنتين .</a:t>
            </a:r>
            <a:endParaRPr lang="en-US" dirty="0"/>
          </a:p>
          <a:p>
            <a:pPr algn="just" rtl="1"/>
            <a:endParaRPr lang="en-US" dirty="0"/>
          </a:p>
        </p:txBody>
      </p:sp>
    </p:spTree>
    <p:extLst>
      <p:ext uri="{BB962C8B-B14F-4D97-AF65-F5344CB8AC3E}">
        <p14:creationId xmlns:p14="http://schemas.microsoft.com/office/powerpoint/2010/main" val="4143071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686800" cy="6324600"/>
          </a:xfrm>
        </p:spPr>
        <p:txBody>
          <a:bodyPr/>
          <a:lstStyle/>
          <a:p>
            <a:pPr algn="r" rtl="1"/>
            <a:r>
              <a:rPr lang="ar-IQ" dirty="0">
                <a:solidFill>
                  <a:srgbClr val="FF0000"/>
                </a:solidFill>
              </a:rPr>
              <a:t>المواقع الهامشية للمدن ليس بالضرورة أن تكون مواقع مهملة أو غير فعالة ؟كيف تثبت ذلك بأمثلة من الواقع؟</a:t>
            </a:r>
            <a:endParaRPr lang="en-US" dirty="0">
              <a:solidFill>
                <a:srgbClr val="FF0000"/>
              </a:solidFill>
            </a:endParaRPr>
          </a:p>
          <a:p>
            <a:pPr marL="0" indent="0" algn="r" rtl="1">
              <a:buNone/>
            </a:pPr>
            <a:r>
              <a:rPr lang="ar-IQ" dirty="0" smtClean="0"/>
              <a:t>ج/ فاغلب </a:t>
            </a:r>
            <a:r>
              <a:rPr lang="ar-IQ" dirty="0"/>
              <a:t>مدن الموانئ ذات مواقع هامشية إلا إنها تمثل بوابات لظهيرة واسعة تقع خلفها كمدينة البصرة مثلا التي تمثل بوابة العراق البحرية ،ومدينة شنغهاي في الصين والإسكندرية في مصر ،وبيونس </a:t>
            </a:r>
            <a:r>
              <a:rPr lang="ar-IQ" dirty="0" err="1"/>
              <a:t>ايرس</a:t>
            </a:r>
            <a:r>
              <a:rPr lang="ar-IQ" dirty="0"/>
              <a:t> كبوابة لسهول </a:t>
            </a:r>
            <a:r>
              <a:rPr lang="ar-IQ" dirty="0" err="1"/>
              <a:t>البمباس</a:t>
            </a:r>
            <a:r>
              <a:rPr lang="ar-IQ" dirty="0"/>
              <a:t>  </a:t>
            </a:r>
            <a:r>
              <a:rPr lang="en-US" dirty="0" err="1"/>
              <a:t>Alpmbas</a:t>
            </a:r>
            <a:r>
              <a:rPr lang="ar-IQ" dirty="0"/>
              <a:t> في الأرجنتين .</a:t>
            </a:r>
            <a:endParaRPr lang="en-US" dirty="0"/>
          </a:p>
          <a:p>
            <a:pPr algn="r" rtl="1"/>
            <a:endParaRPr lang="en-US" dirty="0"/>
          </a:p>
        </p:txBody>
      </p:sp>
    </p:spTree>
    <p:extLst>
      <p:ext uri="{BB962C8B-B14F-4D97-AF65-F5344CB8AC3E}">
        <p14:creationId xmlns:p14="http://schemas.microsoft.com/office/powerpoint/2010/main" val="2717513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1000" y="76200"/>
            <a:ext cx="8534400" cy="6477000"/>
          </a:xfrm>
        </p:spPr>
        <p:txBody>
          <a:bodyPr>
            <a:normAutofit fontScale="92500" lnSpcReduction="20000"/>
          </a:bodyPr>
          <a:lstStyle/>
          <a:p>
            <a:pPr algn="just" rtl="1"/>
            <a:r>
              <a:rPr lang="ar-IQ" b="1" dirty="0" smtClean="0">
                <a:solidFill>
                  <a:srgbClr val="FF0000"/>
                </a:solidFill>
              </a:rPr>
              <a:t>5-المواقع </a:t>
            </a:r>
            <a:r>
              <a:rPr lang="ar-IQ" b="1" dirty="0">
                <a:solidFill>
                  <a:srgbClr val="FF0000"/>
                </a:solidFill>
              </a:rPr>
              <a:t>البينية</a:t>
            </a:r>
            <a:endParaRPr lang="en-US" b="1" dirty="0">
              <a:solidFill>
                <a:srgbClr val="FF0000"/>
              </a:solidFill>
            </a:endParaRPr>
          </a:p>
          <a:p>
            <a:pPr algn="just" rtl="1"/>
            <a:r>
              <a:rPr lang="en-US" dirty="0"/>
              <a:t>  </a:t>
            </a:r>
            <a:r>
              <a:rPr lang="ar-IQ" dirty="0"/>
              <a:t>هذه المواقع تؤدي إلى نشوء مدن تتوسط بين بيئتين أو إقليمين هامين، ومن أمثلتها مدينة بغداد بين إقليم الموصل وإقليم البصرة ،ودمشق التي تفصل بين الساحل السوري وارض ما بين النهرين ،وسنغافورة </a:t>
            </a:r>
            <a:r>
              <a:rPr lang="ar-IQ" dirty="0" err="1"/>
              <a:t>مابين</a:t>
            </a:r>
            <a:r>
              <a:rPr lang="ar-IQ" dirty="0"/>
              <a:t> المحيطين الهادي والهندي .</a:t>
            </a:r>
            <a:endParaRPr lang="en-US" dirty="0"/>
          </a:p>
          <a:p>
            <a:pPr algn="just" rtl="1"/>
            <a:r>
              <a:rPr lang="ar-IQ" dirty="0"/>
              <a:t>وما يقال عن أنواع المواقع ،فانه هناك أنواع لمواضع المدن ،إلا انه من الممكن  أن تجمع عدة مدن في صنف واحد من أصناف المواضع ،</a:t>
            </a:r>
            <a:r>
              <a:rPr lang="ar-IQ" dirty="0">
                <a:solidFill>
                  <a:srgbClr val="FF0000"/>
                </a:solidFill>
              </a:rPr>
              <a:t>فهناك الموضع النهري </a:t>
            </a:r>
            <a:r>
              <a:rPr lang="ar-IQ" dirty="0"/>
              <a:t>الذي يتمثل في  بغداد والموصل والقاهرة والخرطوم ،</a:t>
            </a:r>
            <a:r>
              <a:rPr lang="ar-IQ" dirty="0">
                <a:solidFill>
                  <a:srgbClr val="FF0000"/>
                </a:solidFill>
              </a:rPr>
              <a:t>والموضع الساحلي </a:t>
            </a:r>
            <a:r>
              <a:rPr lang="ar-IQ" dirty="0"/>
              <a:t>كالبصرة وبيروت ،والجبلي كالسليمانية وصنعاء ،وموضع الوادي مثل موضع مكة المكرمة ، </a:t>
            </a:r>
            <a:endParaRPr lang="ar-IQ" dirty="0" smtClean="0"/>
          </a:p>
          <a:p>
            <a:pPr algn="just" rtl="1"/>
            <a:r>
              <a:rPr lang="ar-IQ" dirty="0" smtClean="0">
                <a:solidFill>
                  <a:srgbClr val="FF0000"/>
                </a:solidFill>
              </a:rPr>
              <a:t>علل/لا </a:t>
            </a:r>
            <a:r>
              <a:rPr lang="ar-IQ" dirty="0">
                <a:solidFill>
                  <a:srgbClr val="FF0000"/>
                </a:solidFill>
              </a:rPr>
              <a:t>يمكن تفضيل موضع على </a:t>
            </a:r>
            <a:r>
              <a:rPr lang="ar-IQ" dirty="0" smtClean="0">
                <a:solidFill>
                  <a:srgbClr val="FF0000"/>
                </a:solidFill>
              </a:rPr>
              <a:t>آخر؟ </a:t>
            </a:r>
            <a:r>
              <a:rPr lang="ar-IQ" b="1" dirty="0" smtClean="0"/>
              <a:t>ج/</a:t>
            </a:r>
            <a:r>
              <a:rPr lang="ar-IQ" dirty="0" smtClean="0"/>
              <a:t>إذ </a:t>
            </a:r>
            <a:r>
              <a:rPr lang="ar-IQ" dirty="0"/>
              <a:t>لا توجد مقاييس معينة يقاس بها الموضع كما إن لكل موضع محاسنه ومساوئه </a:t>
            </a:r>
            <a:r>
              <a:rPr lang="ar-IQ" dirty="0" smtClean="0"/>
              <a:t>.</a:t>
            </a:r>
          </a:p>
          <a:p>
            <a:pPr algn="just" rtl="1"/>
            <a:r>
              <a:rPr lang="ar-IQ" dirty="0" smtClean="0"/>
              <a:t>لكن </a:t>
            </a:r>
            <a:r>
              <a:rPr lang="ar-IQ" dirty="0"/>
              <a:t>من الواضح إن المناطق السهلية بشكل عام تعد من أكثر المناطق المرغوبة لقيام المدن لما تحمله من خصائص تخدم المدينة وتساعدها على التطور أكثر من غيرها من المواقع الأخرى .</a:t>
            </a:r>
            <a:endParaRPr lang="en-US" dirty="0"/>
          </a:p>
          <a:p>
            <a:pPr algn="just" rtl="1"/>
            <a:endParaRPr lang="en-US" dirty="0"/>
          </a:p>
        </p:txBody>
      </p:sp>
    </p:spTree>
    <p:extLst>
      <p:ext uri="{BB962C8B-B14F-4D97-AF65-F5344CB8AC3E}">
        <p14:creationId xmlns:p14="http://schemas.microsoft.com/office/powerpoint/2010/main" val="666178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52400"/>
            <a:ext cx="8686800" cy="6477000"/>
          </a:xfrm>
        </p:spPr>
        <p:txBody>
          <a:bodyPr/>
          <a:lstStyle/>
          <a:p>
            <a:pPr algn="just" rtl="1"/>
            <a:r>
              <a:rPr lang="ar-IQ" b="1" dirty="0">
                <a:solidFill>
                  <a:srgbClr val="FF0000"/>
                </a:solidFill>
              </a:rPr>
              <a:t>قيمة الموقع الجغرافي للمدينة وتغيراته </a:t>
            </a:r>
            <a:endParaRPr lang="en-US" dirty="0">
              <a:solidFill>
                <a:srgbClr val="FF0000"/>
              </a:solidFill>
            </a:endParaRPr>
          </a:p>
          <a:p>
            <a:pPr algn="just" rtl="1"/>
            <a:r>
              <a:rPr lang="ar-IQ" dirty="0"/>
              <a:t>تتغير قيمة الموقع الجغرافي بمرور الزمن ومن ثم يؤثر على نمو المدينة </a:t>
            </a:r>
            <a:r>
              <a:rPr lang="ar-IQ" dirty="0" smtClean="0"/>
              <a:t>وتطورها ، فإذا </a:t>
            </a:r>
            <a:r>
              <a:rPr lang="ar-IQ" dirty="0"/>
              <a:t>زادت أهمية الموقع نتيجة تغير طرق النقل ازدادت المدينة نموا وتطورا ،حيث تمارس وظائف جديدة وتصبح بؤرة للنقل ومركزا للجذب السكاني في الدولة، أما إذا قلت قيمة الموقع بسبب تحول طرق النقل أو التغيرات السياسية فان نمو المدينة سرعان ما يتوقف وتفقد الكثير من نشاطاتها، وتمثل مدن شواطئ البحر المتوسط كالإسكندرية والمدن الايطالية مثل نابولي </a:t>
            </a:r>
            <a:r>
              <a:rPr lang="en-US" dirty="0"/>
              <a:t>Naples </a:t>
            </a:r>
            <a:r>
              <a:rPr lang="ar-IQ" dirty="0" smtClean="0"/>
              <a:t> </a:t>
            </a:r>
            <a:r>
              <a:rPr lang="ar-IQ" dirty="0" err="1" smtClean="0"/>
              <a:t>وجنوة</a:t>
            </a:r>
            <a:r>
              <a:rPr lang="ar-IQ" dirty="0" smtClean="0"/>
              <a:t> </a:t>
            </a:r>
            <a:r>
              <a:rPr lang="en-US" dirty="0"/>
              <a:t>Genoa </a:t>
            </a:r>
            <a:r>
              <a:rPr lang="ar-IQ" dirty="0"/>
              <a:t>وروما </a:t>
            </a:r>
            <a:r>
              <a:rPr lang="en-US" dirty="0"/>
              <a:t>Rome </a:t>
            </a:r>
            <a:r>
              <a:rPr lang="ar-IQ" dirty="0"/>
              <a:t>أمثلة واضحة على تأثير النقل عليها ، حينما تحول طريق التجارة </a:t>
            </a:r>
            <a:r>
              <a:rPr lang="ar-IQ" dirty="0" err="1"/>
              <a:t>العالمي،من</a:t>
            </a:r>
            <a:r>
              <a:rPr lang="ar-IQ"/>
              <a:t> شرقي البحر المتوسط إلى شواطئ المحيط الأطلسي فرأس الرجاء الصالح في جنوب افريقيا. </a:t>
            </a:r>
            <a:endParaRPr lang="en-US" dirty="0"/>
          </a:p>
        </p:txBody>
      </p:sp>
    </p:spTree>
    <p:extLst>
      <p:ext uri="{BB962C8B-B14F-4D97-AF65-F5344CB8AC3E}">
        <p14:creationId xmlns:p14="http://schemas.microsoft.com/office/powerpoint/2010/main" val="2952569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228600"/>
            <a:ext cx="8763000" cy="6477000"/>
          </a:xfrm>
        </p:spPr>
        <p:txBody>
          <a:bodyPr/>
          <a:lstStyle/>
          <a:p>
            <a:pPr algn="r" rtl="1"/>
            <a:endParaRPr lang="en-US" dirty="0"/>
          </a:p>
        </p:txBody>
      </p:sp>
    </p:spTree>
    <p:extLst>
      <p:ext uri="{BB962C8B-B14F-4D97-AF65-F5344CB8AC3E}">
        <p14:creationId xmlns:p14="http://schemas.microsoft.com/office/powerpoint/2010/main" val="768063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52400"/>
            <a:ext cx="8763000" cy="6477000"/>
          </a:xfrm>
          <a:solidFill>
            <a:schemeClr val="accent4">
              <a:lumMod val="40000"/>
              <a:lumOff val="60000"/>
            </a:schemeClr>
          </a:solidFill>
        </p:spPr>
        <p:txBody>
          <a:bodyPr/>
          <a:lstStyle/>
          <a:p>
            <a:pPr algn="r" rtl="1"/>
            <a:r>
              <a:rPr lang="ar-IQ" sz="3600" b="1" dirty="0" smtClean="0">
                <a:solidFill>
                  <a:srgbClr val="FF0000"/>
                </a:solidFill>
              </a:rPr>
              <a:t>محاور الدرس</a:t>
            </a:r>
          </a:p>
          <a:p>
            <a:pPr algn="r" rtl="1"/>
            <a:r>
              <a:rPr lang="ar-IQ" b="1" dirty="0" smtClean="0"/>
              <a:t>الموضع</a:t>
            </a:r>
          </a:p>
          <a:p>
            <a:pPr algn="r" rtl="1"/>
            <a:r>
              <a:rPr lang="ar-IQ" b="1" dirty="0" smtClean="0"/>
              <a:t>الموقع</a:t>
            </a:r>
          </a:p>
          <a:p>
            <a:pPr algn="r" rtl="1"/>
            <a:r>
              <a:rPr lang="ar-IQ" b="1" dirty="0" smtClean="0"/>
              <a:t>الموقع الفلكي</a:t>
            </a:r>
          </a:p>
          <a:p>
            <a:pPr algn="r" rtl="1"/>
            <a:r>
              <a:rPr lang="ar-IQ" b="1" dirty="0" smtClean="0"/>
              <a:t>قيمة الموقع الجغرافي للمدينة وتغيراته</a:t>
            </a:r>
            <a:endParaRPr lang="en-US" b="1" dirty="0"/>
          </a:p>
        </p:txBody>
      </p:sp>
    </p:spTree>
    <p:extLst>
      <p:ext uri="{BB962C8B-B14F-4D97-AF65-F5344CB8AC3E}">
        <p14:creationId xmlns:p14="http://schemas.microsoft.com/office/powerpoint/2010/main" val="1129150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4800" y="152400"/>
            <a:ext cx="8610600" cy="6553200"/>
          </a:xfrm>
        </p:spPr>
        <p:txBody>
          <a:bodyPr/>
          <a:lstStyle/>
          <a:p>
            <a:pPr algn="just" rtl="1"/>
            <a:r>
              <a:rPr lang="ar-IQ" dirty="0">
                <a:solidFill>
                  <a:srgbClr val="FF0000"/>
                </a:solidFill>
              </a:rPr>
              <a:t>للموضع والموقع أهمية كبيرة في حياة المدينة </a:t>
            </a:r>
            <a:r>
              <a:rPr lang="ar-IQ" dirty="0" err="1">
                <a:solidFill>
                  <a:srgbClr val="FF0000"/>
                </a:solidFill>
              </a:rPr>
              <a:t>ومورفولوجيتها</a:t>
            </a:r>
            <a:r>
              <a:rPr lang="ar-IQ" dirty="0">
                <a:solidFill>
                  <a:srgbClr val="FF0000"/>
                </a:solidFill>
              </a:rPr>
              <a:t> ، بل لهما مساهمة فاعلة في تطورها أو تدهورها؟</a:t>
            </a:r>
            <a:endParaRPr lang="en-US" dirty="0">
              <a:solidFill>
                <a:srgbClr val="FF0000"/>
              </a:solidFill>
            </a:endParaRPr>
          </a:p>
          <a:p>
            <a:pPr algn="just" rtl="1"/>
            <a:r>
              <a:rPr lang="ar-IQ" dirty="0"/>
              <a:t>ج/وذلك لدورهما في تنظيم العناصر الطبيعية والبشرية داخل المدينة من حيث حجمها وشكلها وتوزيعها وأقاليمها الوظيفية ونوع كل وظيفة وحجمها </a:t>
            </a:r>
            <a:r>
              <a:rPr lang="ar-IQ" dirty="0" smtClean="0"/>
              <a:t>.</a:t>
            </a:r>
          </a:p>
          <a:p>
            <a:pPr algn="just" rtl="1"/>
            <a:r>
              <a:rPr lang="ar-IQ" dirty="0"/>
              <a:t>فالمدينة بوجه عام تعتمد على </a:t>
            </a:r>
            <a:r>
              <a:rPr lang="ar-IQ" dirty="0">
                <a:solidFill>
                  <a:srgbClr val="FF0000"/>
                </a:solidFill>
              </a:rPr>
              <a:t>جلب المواد المختلفة </a:t>
            </a:r>
            <a:r>
              <a:rPr lang="ar-IQ" dirty="0"/>
              <a:t>من خارجها ،سواء مواد غذائية أو موارد خام للتصنيع ، مما يضفي أهمية كبيرة على مدى الدور الذي تؤديه الطرق في حياتها ،وهذا دفع كاتبا كبيرا في الجغرافية البشرية هو </a:t>
            </a:r>
            <a:r>
              <a:rPr lang="ar-IQ" b="1" dirty="0">
                <a:solidFill>
                  <a:srgbClr val="00B0F0"/>
                </a:solidFill>
              </a:rPr>
              <a:t>فيدال دي </a:t>
            </a:r>
            <a:r>
              <a:rPr lang="ar-IQ" b="1" dirty="0" err="1">
                <a:solidFill>
                  <a:srgbClr val="00B0F0"/>
                </a:solidFill>
              </a:rPr>
              <a:t>لابلاش</a:t>
            </a:r>
            <a:r>
              <a:rPr lang="ar-IQ" b="1" dirty="0">
                <a:solidFill>
                  <a:srgbClr val="00B0F0"/>
                </a:solidFill>
              </a:rPr>
              <a:t> </a:t>
            </a:r>
            <a:r>
              <a:rPr lang="en-US" dirty="0"/>
              <a:t>Vidal de </a:t>
            </a:r>
            <a:r>
              <a:rPr lang="en-US" dirty="0" err="1"/>
              <a:t>Alpbach</a:t>
            </a:r>
            <a:r>
              <a:rPr lang="en-US" dirty="0"/>
              <a:t> </a:t>
            </a:r>
            <a:r>
              <a:rPr lang="ar-IQ" dirty="0"/>
              <a:t> إلى القول </a:t>
            </a:r>
            <a:r>
              <a:rPr lang="ar-IQ" dirty="0">
                <a:solidFill>
                  <a:srgbClr val="FF0000"/>
                </a:solidFill>
              </a:rPr>
              <a:t>بان الطرق هي التي أوجدت المدن</a:t>
            </a:r>
            <a:r>
              <a:rPr lang="ar-IQ" dirty="0"/>
              <a:t>، </a:t>
            </a:r>
            <a:endParaRPr lang="en-US" dirty="0"/>
          </a:p>
          <a:p>
            <a:pPr marL="0" indent="0" algn="just" rtl="1">
              <a:buNone/>
            </a:pPr>
            <a:r>
              <a:rPr lang="ar-SA" dirty="0"/>
              <a:t>كما أن المدن تميل للنمو والتطور على مراحل محددة على طول امتداد طرق النقل لا سيما عند تقاطعات الطرق أو نهاياتها.</a:t>
            </a:r>
            <a:endParaRPr lang="en-US" dirty="0"/>
          </a:p>
        </p:txBody>
      </p:sp>
    </p:spTree>
    <p:extLst>
      <p:ext uri="{BB962C8B-B14F-4D97-AF65-F5344CB8AC3E}">
        <p14:creationId xmlns:p14="http://schemas.microsoft.com/office/powerpoint/2010/main" val="1809541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839200" cy="6477000"/>
          </a:xfrm>
        </p:spPr>
        <p:txBody>
          <a:bodyPr/>
          <a:lstStyle/>
          <a:p>
            <a:pPr marL="0" indent="0" algn="r" rtl="1">
              <a:buNone/>
            </a:pPr>
            <a:r>
              <a:rPr lang="ar-IQ" dirty="0" smtClean="0">
                <a:solidFill>
                  <a:srgbClr val="FF0000"/>
                </a:solidFill>
              </a:rPr>
              <a:t>علل/</a:t>
            </a:r>
            <a:r>
              <a:rPr lang="ar-SA" dirty="0">
                <a:solidFill>
                  <a:srgbClr val="FF0000"/>
                </a:solidFill>
              </a:rPr>
              <a:t>فقد اكتسبت الكثير من المواقع على ساحل البحر أهمية </a:t>
            </a:r>
            <a:r>
              <a:rPr lang="ar-SA" dirty="0" smtClean="0">
                <a:solidFill>
                  <a:srgbClr val="FF0000"/>
                </a:solidFill>
              </a:rPr>
              <a:t>كبيرة</a:t>
            </a:r>
            <a:r>
              <a:rPr lang="ar-IQ" dirty="0" smtClean="0">
                <a:solidFill>
                  <a:srgbClr val="FF0000"/>
                </a:solidFill>
              </a:rPr>
              <a:t>؟</a:t>
            </a:r>
          </a:p>
          <a:p>
            <a:pPr marL="0" indent="0" algn="r" rtl="1">
              <a:buNone/>
            </a:pPr>
            <a:r>
              <a:rPr lang="ar-IQ" dirty="0" smtClean="0">
                <a:solidFill>
                  <a:srgbClr val="FF0000"/>
                </a:solidFill>
              </a:rPr>
              <a:t>ج/ </a:t>
            </a:r>
            <a:r>
              <a:rPr lang="ar-SA" dirty="0"/>
              <a:t>ونظرا لان النقل المائي ما زال أهم وأوسع انتشاراً من النقل البري في معظم جهات </a:t>
            </a:r>
            <a:r>
              <a:rPr lang="ar-SA" dirty="0" smtClean="0"/>
              <a:t>العالم</a:t>
            </a:r>
            <a:r>
              <a:rPr lang="ar-IQ" dirty="0" smtClean="0"/>
              <a:t>.</a:t>
            </a:r>
          </a:p>
          <a:p>
            <a:pPr marL="0" indent="0" algn="r" rtl="1">
              <a:buNone/>
            </a:pPr>
            <a:r>
              <a:rPr lang="ar-IQ" sz="3600" b="1" dirty="0" smtClean="0"/>
              <a:t>الموضع</a:t>
            </a:r>
          </a:p>
          <a:p>
            <a:pPr marL="0" indent="0" algn="just" rtl="1">
              <a:buNone/>
            </a:pPr>
            <a:r>
              <a:rPr lang="ar-IQ" dirty="0">
                <a:solidFill>
                  <a:srgbClr val="FF0000"/>
                </a:solidFill>
              </a:rPr>
              <a:t>موضع المدينة </a:t>
            </a:r>
            <a:r>
              <a:rPr lang="ar-IQ" dirty="0"/>
              <a:t>هو المكان الذي تقوم عليه المدينة وتتركز فيه رقعتها المساحية ،</a:t>
            </a:r>
            <a:r>
              <a:rPr lang="ar-IQ" dirty="0" smtClean="0"/>
              <a:t>أو </a:t>
            </a:r>
            <a:r>
              <a:rPr lang="ar-IQ" dirty="0"/>
              <a:t>حيزها الحضري ،وتتحدد فيه محاور النمو العمراني لها تبعاً للظاهرات المحلية التي يتميز بها هذا المكان والتي تشمل على السطح ودرجة انحدار الأرض والتركيب الجيولوجي واحتمالية تعرض أرض المدينة للهزات الأرضية والبراكين ،والمُناخ المحلي الذي يسود المنطقة التي تقع فيها المدينة ،ومدى توفر الموارد المائية التي تستفاد منها المدينة.</a:t>
            </a:r>
            <a:endParaRPr lang="en-US" dirty="0"/>
          </a:p>
          <a:p>
            <a:pPr marL="0" indent="0" algn="r" rtl="1">
              <a:buNone/>
            </a:pPr>
            <a:endParaRPr lang="en-US" dirty="0">
              <a:solidFill>
                <a:srgbClr val="FF0000"/>
              </a:solidFill>
            </a:endParaRPr>
          </a:p>
        </p:txBody>
      </p:sp>
    </p:spTree>
    <p:extLst>
      <p:ext uri="{BB962C8B-B14F-4D97-AF65-F5344CB8AC3E}">
        <p14:creationId xmlns:p14="http://schemas.microsoft.com/office/powerpoint/2010/main" val="3879642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839200" cy="6477000"/>
          </a:xfrm>
        </p:spPr>
        <p:txBody>
          <a:bodyPr/>
          <a:lstStyle/>
          <a:p>
            <a:pPr algn="r" rtl="1"/>
            <a:r>
              <a:rPr lang="ar-IQ" dirty="0">
                <a:solidFill>
                  <a:srgbClr val="FF0000"/>
                </a:solidFill>
              </a:rPr>
              <a:t>أن المدن تقوم في مواضع معينة لتؤدي خدمات ضرورية للمجتمع يتغير نوعها بمضي الزمن ؟</a:t>
            </a:r>
            <a:endParaRPr lang="en-US" dirty="0">
              <a:solidFill>
                <a:srgbClr val="FF0000"/>
              </a:solidFill>
            </a:endParaRPr>
          </a:p>
          <a:p>
            <a:pPr algn="r" rtl="1"/>
            <a:r>
              <a:rPr lang="ar-IQ" dirty="0"/>
              <a:t>ج/يحدد نوع هذه الوظائف التي قامت من اجلها طبيعة المكان الذي تقوم عليه ،وبالتالي فان هذا المكان (الموضع)قابل للتغير استجابة لمتطلبات حاجات سكان المدن.</a:t>
            </a:r>
            <a:endParaRPr lang="en-US" dirty="0"/>
          </a:p>
          <a:p>
            <a:pPr algn="just" rtl="1"/>
            <a:r>
              <a:rPr lang="ar-IQ" b="1" dirty="0" smtClean="0">
                <a:solidFill>
                  <a:srgbClr val="FF0000"/>
                </a:solidFill>
              </a:rPr>
              <a:t>، </a:t>
            </a:r>
            <a:r>
              <a:rPr lang="ar-IQ" b="1" dirty="0">
                <a:solidFill>
                  <a:srgbClr val="FF0000"/>
                </a:solidFill>
              </a:rPr>
              <a:t>بعبارة أخرى أن الموضع هو جزء صغير من الموقع ،فإذا كان الموقع يمثل منطقة فان الموضع يمثل نقطة فيها .</a:t>
            </a:r>
            <a:endParaRPr lang="en-US" b="1" dirty="0">
              <a:solidFill>
                <a:srgbClr val="FF0000"/>
              </a:solidFill>
            </a:endParaRPr>
          </a:p>
        </p:txBody>
      </p:sp>
    </p:spTree>
    <p:extLst>
      <p:ext uri="{BB962C8B-B14F-4D97-AF65-F5344CB8AC3E}">
        <p14:creationId xmlns:p14="http://schemas.microsoft.com/office/powerpoint/2010/main" val="1237159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763000" cy="6400800"/>
          </a:xfrm>
        </p:spPr>
        <p:txBody>
          <a:bodyPr>
            <a:normAutofit lnSpcReduction="10000"/>
          </a:bodyPr>
          <a:lstStyle/>
          <a:p>
            <a:pPr algn="just" rtl="1"/>
            <a:r>
              <a:rPr lang="ar-IQ" sz="3600" b="1" dirty="0" smtClean="0">
                <a:solidFill>
                  <a:srgbClr val="FF0000"/>
                </a:solidFill>
              </a:rPr>
              <a:t>الموقع</a:t>
            </a:r>
          </a:p>
          <a:p>
            <a:pPr algn="just" rtl="1"/>
            <a:r>
              <a:rPr lang="ar-IQ" sz="3600" dirty="0" smtClean="0"/>
              <a:t>هو </a:t>
            </a:r>
            <a:r>
              <a:rPr lang="ar-IQ" sz="3600" dirty="0"/>
              <a:t>الحاضن والممول لما تحتاجه المدينة من مواد مختلفة من خارج موضعها ، فالموقع هو المنطقة المحيطة بالمدينة وتبدأ عند نهاية الحدود الخارجية لموضعها </a:t>
            </a:r>
            <a:endParaRPr lang="ar-IQ" sz="3600" b="1" dirty="0"/>
          </a:p>
          <a:p>
            <a:pPr marL="0" indent="0" algn="just" rtl="1">
              <a:buNone/>
            </a:pPr>
            <a:r>
              <a:rPr lang="ar-IQ" sz="3600" dirty="0" smtClean="0"/>
              <a:t> </a:t>
            </a:r>
            <a:r>
              <a:rPr lang="ar-IQ" sz="3600" dirty="0">
                <a:solidFill>
                  <a:srgbClr val="FF0000"/>
                </a:solidFill>
              </a:rPr>
              <a:t>تربط المدينة بموقعها بعلاقات وثقى اقتصادية واجتماعية وثقافية إلى درجة يمكن وصف المدينة بموضعها بأنها </a:t>
            </a:r>
            <a:r>
              <a:rPr lang="ar-IQ" sz="3600" u="sng" dirty="0">
                <a:solidFill>
                  <a:srgbClr val="FF0000"/>
                </a:solidFill>
              </a:rPr>
              <a:t>الوليد الشرعي </a:t>
            </a:r>
            <a:r>
              <a:rPr lang="ar-IQ" sz="3600" dirty="0">
                <a:solidFill>
                  <a:srgbClr val="FF0000"/>
                </a:solidFill>
              </a:rPr>
              <a:t>لموقعها ؟</a:t>
            </a:r>
            <a:endParaRPr lang="en-US" sz="3600" dirty="0">
              <a:solidFill>
                <a:srgbClr val="FF0000"/>
              </a:solidFill>
            </a:endParaRPr>
          </a:p>
          <a:p>
            <a:pPr algn="just" rtl="1"/>
            <a:r>
              <a:rPr lang="ar-IQ" sz="3600" dirty="0"/>
              <a:t>ج/ذلك ،إذ لا يمكن لأية مدينة أن يكتب لها النمو والتطور دون أن يكون لها موقع محيط بها يمدها بأسباب هذا النمو  والتطور .وتأتي هنا كثافة الطرق وشرايين النقل بين المدينة وظهيرها </a:t>
            </a:r>
            <a:r>
              <a:rPr lang="ar-IQ" sz="3600" dirty="0" smtClean="0"/>
              <a:t>من </a:t>
            </a:r>
            <a:r>
              <a:rPr lang="ar-IQ" sz="3600" dirty="0"/>
              <a:t>العوامل التي تدعم نشاطات المدينة وترسخ من حيويتها.</a:t>
            </a:r>
            <a:endParaRPr lang="en-US" sz="3600" dirty="0"/>
          </a:p>
          <a:p>
            <a:pPr marL="0" indent="0" algn="just" rtl="1">
              <a:buNone/>
            </a:pPr>
            <a:endParaRPr lang="ar-IQ" sz="3600" b="1" dirty="0" smtClean="0"/>
          </a:p>
          <a:p>
            <a:pPr algn="just" rtl="1"/>
            <a:endParaRPr lang="en-US" sz="3600" b="1" dirty="0"/>
          </a:p>
        </p:txBody>
      </p:sp>
    </p:spTree>
    <p:extLst>
      <p:ext uri="{BB962C8B-B14F-4D97-AF65-F5344CB8AC3E}">
        <p14:creationId xmlns:p14="http://schemas.microsoft.com/office/powerpoint/2010/main" val="2508342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686800" cy="6400800"/>
          </a:xfrm>
        </p:spPr>
        <p:txBody>
          <a:bodyPr>
            <a:normAutofit fontScale="92500" lnSpcReduction="10000"/>
          </a:bodyPr>
          <a:lstStyle/>
          <a:p>
            <a:pPr algn="just" rtl="1"/>
            <a:r>
              <a:rPr lang="ar-IQ" dirty="0">
                <a:solidFill>
                  <a:srgbClr val="FF0000"/>
                </a:solidFill>
              </a:rPr>
              <a:t>ويشتمل الموقع نفس خصائص الموضع –التي ذكرت – لكنها أعم </a:t>
            </a:r>
            <a:r>
              <a:rPr lang="ar-IQ" dirty="0" smtClean="0">
                <a:solidFill>
                  <a:srgbClr val="FF0000"/>
                </a:solidFill>
              </a:rPr>
              <a:t>واشمل</a:t>
            </a:r>
          </a:p>
          <a:p>
            <a:pPr algn="just" rtl="1"/>
            <a:r>
              <a:rPr lang="ar-IQ" dirty="0" smtClean="0">
                <a:solidFill>
                  <a:srgbClr val="FF0000"/>
                </a:solidFill>
              </a:rPr>
              <a:t>ج/ </a:t>
            </a:r>
            <a:r>
              <a:rPr lang="ar-IQ" dirty="0"/>
              <a:t>لأنها تمتد على مساحة أوسع كالتركيب الجيولوجي، ودرجة انحدار الأرض ،والمُناخ المحلي الذي يسود المنطقة ،والموارد المائية المتوفرة ،وصلاحية التربة للزراعة وغيرها من الخصائص الجغرافية الأخرى </a:t>
            </a:r>
            <a:r>
              <a:rPr lang="ar-IQ" dirty="0" smtClean="0"/>
              <a:t>.</a:t>
            </a:r>
          </a:p>
          <a:p>
            <a:pPr algn="just" rtl="1"/>
            <a:r>
              <a:rPr lang="ar-IQ" b="1" dirty="0" smtClean="0">
                <a:solidFill>
                  <a:srgbClr val="FF0000"/>
                </a:solidFill>
              </a:rPr>
              <a:t>ما هو </a:t>
            </a:r>
            <a:r>
              <a:rPr lang="ar-IQ" b="1" dirty="0">
                <a:solidFill>
                  <a:srgbClr val="FF0000"/>
                </a:solidFill>
              </a:rPr>
              <a:t>موقع بغداد الجغرافي </a:t>
            </a:r>
            <a:r>
              <a:rPr lang="ar-IQ" dirty="0"/>
              <a:t>،فإنها تقع موقعا متوسطا من العراق حيث تبعد بمسافة 150 كم من الحدود الإيرانية من جهة الشرق و 450 كم من الحدود السورية غربا و500كم من الحدود التركية شمالا و550 كم من الحدود الجنوبية للعراق على الخليج العربي ، وأدى هذا الموقع الجغرافي الحساس من بغداد لان تصبح مدينة تجارية تتميز بسوق استهلاكية كبيرة ليس بالنسبة لمناطق العراق بل بالنسبة لأسواق العالم الخارجية لأنها تمثل كل مظاهر النشاط الاقتصادي في العراق</a:t>
            </a:r>
            <a:r>
              <a:rPr lang="ar-IQ" baseline="30000" dirty="0"/>
              <a:t> </a:t>
            </a:r>
            <a:r>
              <a:rPr lang="ar-IQ" baseline="30000" dirty="0" smtClean="0"/>
              <a:t>.</a:t>
            </a:r>
            <a:endParaRPr lang="en-US" dirty="0"/>
          </a:p>
        </p:txBody>
      </p:sp>
    </p:spTree>
    <p:extLst>
      <p:ext uri="{BB962C8B-B14F-4D97-AF65-F5344CB8AC3E}">
        <p14:creationId xmlns:p14="http://schemas.microsoft.com/office/powerpoint/2010/main" val="2513108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خارطة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1" y="1066800"/>
            <a:ext cx="7077074" cy="5513964"/>
          </a:xfrm>
          <a:prstGeom prst="rect">
            <a:avLst/>
          </a:prstGeom>
          <a:noFill/>
          <a:extLst>
            <a:ext uri="{909E8E84-426E-40DD-AFC4-6F175D3DCCD1}">
              <a14:hiddenFill xmlns:a14="http://schemas.microsoft.com/office/drawing/2010/main">
                <a:solidFill>
                  <a:srgbClr val="FFFFFF"/>
                </a:solidFill>
              </a14:hiddenFill>
            </a:ext>
          </a:extLst>
        </p:spPr>
      </p:pic>
      <p:sp>
        <p:nvSpPr>
          <p:cNvPr id="6" name="مستطيل 5"/>
          <p:cNvSpPr/>
          <p:nvPr/>
        </p:nvSpPr>
        <p:spPr>
          <a:xfrm>
            <a:off x="3614737" y="228600"/>
            <a:ext cx="2286000" cy="707886"/>
          </a:xfrm>
          <a:prstGeom prst="rect">
            <a:avLst/>
          </a:prstGeom>
        </p:spPr>
        <p:txBody>
          <a:bodyPr wrap="square">
            <a:spAutoFit/>
          </a:bodyPr>
          <a:lstStyle/>
          <a:p>
            <a:pPr lvl="0" algn="ctr" rtl="1" eaLnBrk="0" fontAlgn="base" hangingPunct="0">
              <a:spcBef>
                <a:spcPct val="0"/>
              </a:spcBef>
              <a:spcAft>
                <a:spcPct val="0"/>
              </a:spcAft>
            </a:pPr>
            <a:r>
              <a:rPr lang="ar-IQ" sz="2000" dirty="0">
                <a:solidFill>
                  <a:srgbClr val="FF0000"/>
                </a:solidFill>
                <a:latin typeface="Simplified Arabic" pitchFamily="18" charset="-78"/>
                <a:ea typeface="Times New Roman" pitchFamily="18" charset="0"/>
                <a:cs typeface="Simplified Arabic" pitchFamily="18" charset="-78"/>
              </a:rPr>
              <a:t>بعض </a:t>
            </a:r>
            <a:r>
              <a:rPr lang="ar-IQ" sz="2000" dirty="0" smtClean="0">
                <a:solidFill>
                  <a:srgbClr val="FF0000"/>
                </a:solidFill>
                <a:latin typeface="Simplified Arabic" pitchFamily="18" charset="-78"/>
                <a:ea typeface="Times New Roman" pitchFamily="18" charset="0"/>
                <a:cs typeface="Simplified Arabic" pitchFamily="18" charset="-78"/>
              </a:rPr>
              <a:t>الخصائص الطبيعية  لموضع </a:t>
            </a:r>
            <a:r>
              <a:rPr lang="ar-IQ" sz="2000" dirty="0">
                <a:solidFill>
                  <a:srgbClr val="FF0000"/>
                </a:solidFill>
                <a:latin typeface="Simplified Arabic" pitchFamily="18" charset="-78"/>
                <a:ea typeface="Times New Roman" pitchFamily="18" charset="0"/>
                <a:cs typeface="Simplified Arabic" pitchFamily="18" charset="-78"/>
              </a:rPr>
              <a:t>مدينة بغداد</a:t>
            </a:r>
            <a:endParaRPr lang="en-US" sz="10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26533700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228600"/>
            <a:ext cx="8763000" cy="6248400"/>
          </a:xfrm>
        </p:spPr>
        <p:txBody>
          <a:bodyPr/>
          <a:lstStyle/>
          <a:p>
            <a:pPr algn="just" rtl="1"/>
            <a:r>
              <a:rPr lang="ar-IQ" b="1" dirty="0" smtClean="0">
                <a:solidFill>
                  <a:srgbClr val="FF0000"/>
                </a:solidFill>
              </a:rPr>
              <a:t>علل/ تعد مدينة بغداد </a:t>
            </a:r>
            <a:r>
              <a:rPr lang="ar-IQ" b="1" dirty="0" smtClean="0">
                <a:solidFill>
                  <a:srgbClr val="FF0000"/>
                </a:solidFill>
              </a:rPr>
              <a:t>من </a:t>
            </a:r>
            <a:r>
              <a:rPr lang="ar-IQ" b="1" dirty="0">
                <a:solidFill>
                  <a:srgbClr val="FF0000"/>
                </a:solidFill>
              </a:rPr>
              <a:t>أغنى مناطق العراق </a:t>
            </a:r>
            <a:r>
              <a:rPr lang="ar-IQ" b="1" dirty="0" smtClean="0">
                <a:solidFill>
                  <a:srgbClr val="FF0000"/>
                </a:solidFill>
              </a:rPr>
              <a:t>من حيث </a:t>
            </a:r>
            <a:r>
              <a:rPr lang="ar-IQ" b="1" dirty="0">
                <a:solidFill>
                  <a:srgbClr val="FF0000"/>
                </a:solidFill>
              </a:rPr>
              <a:t>الإنتاج </a:t>
            </a:r>
            <a:r>
              <a:rPr lang="ar-IQ" b="1" dirty="0" smtClean="0">
                <a:solidFill>
                  <a:srgbClr val="FF0000"/>
                </a:solidFill>
              </a:rPr>
              <a:t>الزراعي؟</a:t>
            </a:r>
          </a:p>
          <a:p>
            <a:pPr algn="just" rtl="1"/>
            <a:r>
              <a:rPr lang="ar-IQ" dirty="0" smtClean="0"/>
              <a:t>ج/ لكونها تقع في منطقة سهلية، </a:t>
            </a:r>
            <a:r>
              <a:rPr lang="ar-IQ" dirty="0"/>
              <a:t>إذ يتوافر لها البزل </a:t>
            </a:r>
            <a:r>
              <a:rPr lang="ar-IQ" dirty="0" smtClean="0"/>
              <a:t>الطبيعي، </a:t>
            </a:r>
            <a:r>
              <a:rPr lang="ar-IQ" dirty="0"/>
              <a:t>بسبب انحدار الأرض التدريجي من الشمال إلى الجنوب ، كما أنها تتوسط أكثف مناطق العراق سكانا ، حيث تضم هذه المنطقة أكثر من 60% من سكان </a:t>
            </a:r>
            <a:r>
              <a:rPr lang="ar-IQ" dirty="0" smtClean="0"/>
              <a:t>العراق.</a:t>
            </a:r>
          </a:p>
          <a:p>
            <a:pPr algn="just" rtl="1"/>
            <a:r>
              <a:rPr lang="ar-IQ" dirty="0" smtClean="0">
                <a:solidFill>
                  <a:srgbClr val="FF0000"/>
                </a:solidFill>
              </a:rPr>
              <a:t>علل/ تعد مدينة بغداد بؤرة لطرق النقل في العراق؟ </a:t>
            </a:r>
          </a:p>
          <a:p>
            <a:pPr algn="just" rtl="1"/>
            <a:r>
              <a:rPr lang="ar-IQ" dirty="0" smtClean="0">
                <a:solidFill>
                  <a:srgbClr val="FF0000"/>
                </a:solidFill>
              </a:rPr>
              <a:t>ج/ </a:t>
            </a:r>
            <a:r>
              <a:rPr lang="ar-IQ" dirty="0"/>
              <a:t>إذ تتفرع منها أهم الطرق الرئيسة التي تربط العراق بشماله وشرقه وغربه ، فهي بؤرية الموقع في ذلك </a:t>
            </a:r>
            <a:r>
              <a:rPr lang="ar-IQ" dirty="0" smtClean="0"/>
              <a:t>.</a:t>
            </a:r>
          </a:p>
          <a:p>
            <a:pPr marL="0" indent="0" algn="just" rtl="1">
              <a:buNone/>
            </a:pPr>
            <a:endParaRPr lang="en-US" dirty="0">
              <a:solidFill>
                <a:srgbClr val="FF0000"/>
              </a:solidFill>
            </a:endParaRPr>
          </a:p>
        </p:txBody>
      </p:sp>
    </p:spTree>
    <p:extLst>
      <p:ext uri="{BB962C8B-B14F-4D97-AF65-F5344CB8AC3E}">
        <p14:creationId xmlns:p14="http://schemas.microsoft.com/office/powerpoint/2010/main" val="896351925"/>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TotalTime>
  <Words>1520</Words>
  <Application>Microsoft Office PowerPoint</Application>
  <PresentationFormat>عرض على الشاشة (3:4)‏</PresentationFormat>
  <Paragraphs>66</Paragraphs>
  <Slides>18</Slides>
  <Notes>0</Notes>
  <HiddenSlides>0</HiddenSlides>
  <MMClips>0</MMClips>
  <ScaleCrop>false</ScaleCrop>
  <HeadingPairs>
    <vt:vector size="4" baseType="variant">
      <vt:variant>
        <vt:lpstr>نسق</vt:lpstr>
      </vt:variant>
      <vt:variant>
        <vt:i4>1</vt:i4>
      </vt:variant>
      <vt:variant>
        <vt:lpstr>عناوين الشرائح</vt:lpstr>
      </vt:variant>
      <vt:variant>
        <vt:i4>18</vt:i4>
      </vt:variant>
    </vt:vector>
  </HeadingPairs>
  <TitlesOfParts>
    <vt:vector size="19"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lenovo</dc:creator>
  <cp:lastModifiedBy>lenovo</cp:lastModifiedBy>
  <cp:revision>12</cp:revision>
  <dcterms:created xsi:type="dcterms:W3CDTF">2023-11-05T17:52:08Z</dcterms:created>
  <dcterms:modified xsi:type="dcterms:W3CDTF">2023-11-19T09:12:10Z</dcterms:modified>
</cp:coreProperties>
</file>