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0" r:id="rId4"/>
    <p:sldId id="268" r:id="rId5"/>
    <p:sldId id="267" r:id="rId6"/>
    <p:sldId id="266" r:id="rId7"/>
    <p:sldId id="269" r:id="rId8"/>
    <p:sldId id="265" r:id="rId9"/>
    <p:sldId id="264" r:id="rId10"/>
    <p:sldId id="263" r:id="rId11"/>
    <p:sldId id="262" r:id="rId12"/>
    <p:sldId id="261" r:id="rId13"/>
    <p:sldId id="260" r:id="rId14"/>
    <p:sldId id="259" r:id="rId15"/>
    <p:sldId id="257" r:id="rId16"/>
    <p:sldId id="258"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7F31553-F853-4BAD-AD2D-1FE88A1E101A}" type="datetimeFigureOut">
              <a:rPr lang="en-US" smtClean="0"/>
              <a:t>5/7/2024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1117226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7F31553-F853-4BAD-AD2D-1FE88A1E101A}" type="datetimeFigureOut">
              <a:rPr lang="en-US" smtClean="0"/>
              <a:t>5/7/2024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109602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7F31553-F853-4BAD-AD2D-1FE88A1E101A}" type="datetimeFigureOut">
              <a:rPr lang="en-US" smtClean="0"/>
              <a:t>5/7/2024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284276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7F31553-F853-4BAD-AD2D-1FE88A1E101A}" type="datetimeFigureOut">
              <a:rPr lang="en-US" smtClean="0"/>
              <a:t>5/7/2024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163781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7F31553-F853-4BAD-AD2D-1FE88A1E101A}" type="datetimeFigureOut">
              <a:rPr lang="en-US" smtClean="0"/>
              <a:t>5/7/2024</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1998238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7F31553-F853-4BAD-AD2D-1FE88A1E101A}" type="datetimeFigureOut">
              <a:rPr lang="en-US" smtClean="0"/>
              <a:t>5/7/2024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243694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7F31553-F853-4BAD-AD2D-1FE88A1E101A}" type="datetimeFigureOut">
              <a:rPr lang="en-US" smtClean="0"/>
              <a:t>5/7/2024</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2262788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7F31553-F853-4BAD-AD2D-1FE88A1E101A}" type="datetimeFigureOut">
              <a:rPr lang="en-US" smtClean="0"/>
              <a:t>5/7/2024</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243281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7F31553-F853-4BAD-AD2D-1FE88A1E101A}" type="datetimeFigureOut">
              <a:rPr lang="en-US" smtClean="0"/>
              <a:t>5/7/2024</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165940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7F31553-F853-4BAD-AD2D-1FE88A1E101A}" type="datetimeFigureOut">
              <a:rPr lang="en-US" smtClean="0"/>
              <a:t>5/7/2024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21089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7F31553-F853-4BAD-AD2D-1FE88A1E101A}" type="datetimeFigureOut">
              <a:rPr lang="en-US" smtClean="0"/>
              <a:t>5/7/2024</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C5B9BEBF-D840-40A6-9A4A-059CF9EB8DCE}" type="slidenum">
              <a:rPr lang="en-US" smtClean="0"/>
              <a:t>‹#›</a:t>
            </a:fld>
            <a:endParaRPr lang="en-US"/>
          </a:p>
        </p:txBody>
      </p:sp>
    </p:spTree>
    <p:extLst>
      <p:ext uri="{BB962C8B-B14F-4D97-AF65-F5344CB8AC3E}">
        <p14:creationId xmlns:p14="http://schemas.microsoft.com/office/powerpoint/2010/main" val="283900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31553-F853-4BAD-AD2D-1FE88A1E101A}" type="datetimeFigureOut">
              <a:rPr lang="en-US" smtClean="0"/>
              <a:t>5/7/2024</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9BEBF-D840-40A6-9A4A-059CF9EB8DCE}" type="slidenum">
              <a:rPr lang="en-US" smtClean="0"/>
              <a:t>‹#›</a:t>
            </a:fld>
            <a:endParaRPr lang="en-US"/>
          </a:p>
        </p:txBody>
      </p:sp>
    </p:spTree>
    <p:extLst>
      <p:ext uri="{BB962C8B-B14F-4D97-AF65-F5344CB8AC3E}">
        <p14:creationId xmlns:p14="http://schemas.microsoft.com/office/powerpoint/2010/main" val="46930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28600" y="152400"/>
            <a:ext cx="8686800" cy="6400800"/>
          </a:xfrm>
          <a:solidFill>
            <a:schemeClr val="accent3">
              <a:lumMod val="40000"/>
              <a:lumOff val="60000"/>
            </a:schemeClr>
          </a:solidFill>
        </p:spPr>
        <p:txBody>
          <a:bodyPr/>
          <a:lstStyle/>
          <a:p>
            <a:endParaRPr lang="en-US" sz="3600" b="1" dirty="0">
              <a:solidFill>
                <a:srgbClr val="FF0000"/>
              </a:solidFill>
            </a:endParaRPr>
          </a:p>
          <a:p>
            <a:pPr rtl="1"/>
            <a:r>
              <a:rPr lang="ar-IQ" sz="3600" b="1" dirty="0">
                <a:solidFill>
                  <a:srgbClr val="FF0000"/>
                </a:solidFill>
              </a:rPr>
              <a:t>الفصل الخامس</a:t>
            </a:r>
            <a:endParaRPr lang="en-US" sz="3600" b="1" dirty="0">
              <a:solidFill>
                <a:srgbClr val="FF0000"/>
              </a:solidFill>
            </a:endParaRPr>
          </a:p>
          <a:p>
            <a:pPr rtl="1"/>
            <a:r>
              <a:rPr lang="ar-IQ" sz="3600" b="1" dirty="0">
                <a:solidFill>
                  <a:srgbClr val="FF0000"/>
                </a:solidFill>
              </a:rPr>
              <a:t> نظريات التركيب الداخلي للمدن</a:t>
            </a:r>
            <a:endParaRPr lang="en-US" sz="3600" b="1" dirty="0">
              <a:solidFill>
                <a:srgbClr val="FF0000"/>
              </a:solidFill>
            </a:endParaRPr>
          </a:p>
          <a:p>
            <a:pPr rtl="1"/>
            <a:endParaRPr lang="ar-IQ" sz="3600" b="1" dirty="0">
              <a:solidFill>
                <a:srgbClr val="FF0000"/>
              </a:solidFill>
            </a:endParaRPr>
          </a:p>
          <a:p>
            <a:endParaRPr lang="ar-IQ" sz="2800" dirty="0" smtClean="0">
              <a:solidFill>
                <a:srgbClr val="002060"/>
              </a:solidFill>
              <a:cs typeface="Mohammad Head" pitchFamily="2" charset="-78"/>
            </a:endParaRPr>
          </a:p>
          <a:p>
            <a:r>
              <a:rPr lang="ar-IQ" dirty="0" err="1">
                <a:solidFill>
                  <a:srgbClr val="002060"/>
                </a:solidFill>
              </a:rPr>
              <a:t>م.م</a:t>
            </a:r>
            <a:r>
              <a:rPr lang="ar-IQ" dirty="0">
                <a:solidFill>
                  <a:srgbClr val="002060"/>
                </a:solidFill>
              </a:rPr>
              <a:t> عقيل جبار جميل </a:t>
            </a:r>
          </a:p>
          <a:p>
            <a:r>
              <a:rPr lang="ar-IQ" dirty="0">
                <a:solidFill>
                  <a:srgbClr val="002060"/>
                </a:solidFill>
              </a:rPr>
              <a:t>لطلبة المرحلة الثالثة -قسم الجغرافية – كلية التربية  الجامعة المستنصرية </a:t>
            </a:r>
          </a:p>
          <a:p>
            <a:pPr algn="r" rtl="1"/>
            <a:endParaRPr lang="ar-IQ" dirty="0" smtClean="0"/>
          </a:p>
          <a:p>
            <a:pPr rtl="1"/>
            <a:endParaRPr lang="ar-IQ" dirty="0"/>
          </a:p>
        </p:txBody>
      </p:sp>
    </p:spTree>
    <p:extLst>
      <p:ext uri="{BB962C8B-B14F-4D97-AF65-F5344CB8AC3E}">
        <p14:creationId xmlns:p14="http://schemas.microsoft.com/office/powerpoint/2010/main" val="1665349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763000" cy="6400800"/>
          </a:xfrm>
        </p:spPr>
        <p:txBody>
          <a:bodyPr>
            <a:normAutofit fontScale="85000" lnSpcReduction="20000"/>
          </a:bodyPr>
          <a:lstStyle/>
          <a:p>
            <a:pPr algn="r" rtl="1"/>
            <a:r>
              <a:rPr lang="ar-IQ" dirty="0" smtClean="0">
                <a:solidFill>
                  <a:srgbClr val="FF0000"/>
                </a:solidFill>
              </a:rPr>
              <a:t>ماهي اهم الانتقادات التي وجهت الى نظرية الدوائر </a:t>
            </a:r>
            <a:r>
              <a:rPr lang="ar-IQ" dirty="0" err="1" smtClean="0">
                <a:solidFill>
                  <a:srgbClr val="FF0000"/>
                </a:solidFill>
              </a:rPr>
              <a:t>المتراكزة</a:t>
            </a:r>
            <a:r>
              <a:rPr lang="ar-IQ" dirty="0" smtClean="0">
                <a:solidFill>
                  <a:srgbClr val="FF0000"/>
                </a:solidFill>
              </a:rPr>
              <a:t> ؟ او نظرية ارنست برجس؟</a:t>
            </a:r>
          </a:p>
          <a:p>
            <a:pPr algn="just" rtl="1"/>
            <a:r>
              <a:rPr lang="ar-IQ" b="1" dirty="0" smtClean="0"/>
              <a:t>1-على </a:t>
            </a:r>
            <a:r>
              <a:rPr lang="ar-IQ" b="1" dirty="0"/>
              <a:t>الرغم من أن مدينة شيكاغو تمتد فوق سهل فسيح في نطاقات شبه دائرية  إلا أن هذه النظرية لا تنطبق عليها بصرامة</a:t>
            </a:r>
            <a:r>
              <a:rPr lang="ar-IQ" dirty="0"/>
              <a:t> </a:t>
            </a:r>
            <a:r>
              <a:rPr lang="ar-IQ" dirty="0" smtClean="0">
                <a:solidFill>
                  <a:srgbClr val="FF0000"/>
                </a:solidFill>
              </a:rPr>
              <a:t>ج/وذلك </a:t>
            </a:r>
            <a:r>
              <a:rPr lang="ar-IQ" dirty="0">
                <a:solidFill>
                  <a:srgbClr val="FF0000"/>
                </a:solidFill>
              </a:rPr>
              <a:t>لاعتراض بحيرة مشيكن لها مما أدى إلى أن تظهر الدوائر غير متكاملة.</a:t>
            </a:r>
            <a:endParaRPr lang="en-US" dirty="0">
              <a:solidFill>
                <a:srgbClr val="FF0000"/>
              </a:solidFill>
            </a:endParaRPr>
          </a:p>
          <a:p>
            <a:pPr algn="just" rtl="1"/>
            <a:r>
              <a:rPr lang="ar-IQ" dirty="0" smtClean="0"/>
              <a:t>2-ليس </a:t>
            </a:r>
            <a:r>
              <a:rPr lang="ar-IQ" dirty="0"/>
              <a:t>من الضروري أن تتوسع المدن من جميع أ</a:t>
            </a:r>
            <a:r>
              <a:rPr lang="ar-IQ" dirty="0" smtClean="0"/>
              <a:t>طرافها </a:t>
            </a:r>
            <a:r>
              <a:rPr lang="ar-IQ" dirty="0"/>
              <a:t>بنفس معدل </a:t>
            </a:r>
            <a:r>
              <a:rPr lang="ar-IQ" dirty="0" smtClean="0"/>
              <a:t>النمو ، فقد </a:t>
            </a:r>
            <a:r>
              <a:rPr lang="ar-IQ" dirty="0"/>
              <a:t>تعترض التوسع عوارض طبيعية كالبحار والبحيرات والجبال .</a:t>
            </a:r>
            <a:endParaRPr lang="en-US" dirty="0"/>
          </a:p>
          <a:p>
            <a:pPr algn="just" rtl="1"/>
            <a:r>
              <a:rPr lang="ar-IQ" dirty="0" smtClean="0"/>
              <a:t>3-بنى </a:t>
            </a:r>
            <a:r>
              <a:rPr lang="ar-IQ" dirty="0"/>
              <a:t>برجس فرضياته على مدينة واحدة هي شيكاغو رغم إن لكل مدينة خصائصها الطبيعية والاجتماعية والوظيفية ،ومن ثم لا يمكن تطبيق مفاهيم خاصة بمدينة على جميع المدن الأخرى .</a:t>
            </a:r>
            <a:endParaRPr lang="en-US" dirty="0"/>
          </a:p>
          <a:p>
            <a:pPr algn="just" rtl="1"/>
            <a:r>
              <a:rPr lang="ar-IQ" dirty="0" smtClean="0"/>
              <a:t>4-لم </a:t>
            </a:r>
            <a:r>
              <a:rPr lang="ar-IQ" dirty="0"/>
              <a:t>يأخذ برجس في حسبانه التطورات التي ممكن أن تحصل في مستقبل المدن من حيث طرق النقل والمواصلات وزيادة عدد السكان وارتفاع سرعة الحركة والتغيرات لوظائف المدينة وحيزها المكاني .</a:t>
            </a:r>
            <a:endParaRPr lang="en-US" dirty="0"/>
          </a:p>
          <a:p>
            <a:pPr algn="just" rtl="1"/>
            <a:r>
              <a:rPr lang="ar-IQ" dirty="0" smtClean="0"/>
              <a:t>5-لا </a:t>
            </a:r>
            <a:r>
              <a:rPr lang="ar-IQ" dirty="0"/>
              <a:t>يمكن بأي حال إطلاق صفة الهندسية أو المنتظمة لاستعمالات الأرض داخل المدينة ،فحتى المنطقة المركزية ممكن أن يكون شكلها مثلثا أو مستطيلا ،فضلا عن تداخل نوعيات الدور بعضها مع البعض الآخر ،وهذا ما لم يتنبه إليه برجس . </a:t>
            </a:r>
            <a:endParaRPr lang="en-US" dirty="0"/>
          </a:p>
          <a:p>
            <a:pPr algn="r" rtl="1"/>
            <a:endParaRPr lang="en-US" dirty="0">
              <a:solidFill>
                <a:srgbClr val="FF0000"/>
              </a:solidFill>
            </a:endParaRPr>
          </a:p>
        </p:txBody>
      </p:sp>
    </p:spTree>
    <p:extLst>
      <p:ext uri="{BB962C8B-B14F-4D97-AF65-F5344CB8AC3E}">
        <p14:creationId xmlns:p14="http://schemas.microsoft.com/office/powerpoint/2010/main" val="2238892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458200" cy="6477000"/>
          </a:xfrm>
        </p:spPr>
        <p:txBody>
          <a:bodyPr/>
          <a:lstStyle/>
          <a:p>
            <a:pPr algn="just" rtl="1"/>
            <a:r>
              <a:rPr lang="ar-IQ" dirty="0"/>
              <a:t>ثانيا – </a:t>
            </a:r>
            <a:r>
              <a:rPr lang="ar-IQ" b="1" dirty="0"/>
              <a:t>نظرية القطاعات</a:t>
            </a:r>
            <a:r>
              <a:rPr lang="ar-IQ" dirty="0"/>
              <a:t>   </a:t>
            </a:r>
            <a:r>
              <a:rPr lang="en-US" dirty="0"/>
              <a:t>Sectors theory</a:t>
            </a:r>
          </a:p>
          <a:p>
            <a:pPr algn="just" rtl="1"/>
            <a:r>
              <a:rPr lang="ar-IQ" dirty="0"/>
              <a:t>   اقترح هذه النظرية </a:t>
            </a:r>
            <a:r>
              <a:rPr lang="ar-IQ" dirty="0" err="1">
                <a:solidFill>
                  <a:srgbClr val="FF0000"/>
                </a:solidFill>
              </a:rPr>
              <a:t>هومر</a:t>
            </a:r>
            <a:r>
              <a:rPr lang="ar-IQ" dirty="0">
                <a:solidFill>
                  <a:srgbClr val="FF0000"/>
                </a:solidFill>
              </a:rPr>
              <a:t> هويت </a:t>
            </a:r>
            <a:r>
              <a:rPr lang="en-US" dirty="0"/>
              <a:t>Homer </a:t>
            </a:r>
            <a:r>
              <a:rPr lang="en-US" dirty="0" smtClean="0"/>
              <a:t>Hoyt</a:t>
            </a:r>
            <a:r>
              <a:rPr lang="ar-IQ" dirty="0" smtClean="0"/>
              <a:t>،مستندا </a:t>
            </a:r>
            <a:r>
              <a:rPr lang="ar-IQ" dirty="0"/>
              <a:t>إلى فكرة طرحها هارد </a:t>
            </a:r>
            <a:r>
              <a:rPr lang="en-US" dirty="0"/>
              <a:t>Hard</a:t>
            </a:r>
            <a:r>
              <a:rPr lang="ar-IQ" dirty="0"/>
              <a:t> في سنة 1903، في أن المدن </a:t>
            </a:r>
            <a:r>
              <a:rPr lang="ar-IQ" dirty="0">
                <a:solidFill>
                  <a:srgbClr val="00B0F0"/>
                </a:solidFill>
              </a:rPr>
              <a:t>تنمو بطريقتين </a:t>
            </a:r>
            <a:r>
              <a:rPr lang="ar-IQ" dirty="0"/>
              <a:t>:الأولى تدعى "</a:t>
            </a:r>
            <a:r>
              <a:rPr lang="ar-IQ" dirty="0">
                <a:solidFill>
                  <a:srgbClr val="FF0000"/>
                </a:solidFill>
              </a:rPr>
              <a:t>بالنمو المحوري </a:t>
            </a:r>
            <a:r>
              <a:rPr lang="ar-IQ" dirty="0"/>
              <a:t>"أي إن المدن تتوسع من المركز نحو الخارج على طول خطوط المواصلات الرئيسة ، أما الطريقة الثانية فقد أطلق عليها </a:t>
            </a:r>
            <a:r>
              <a:rPr lang="ar-IQ" dirty="0">
                <a:solidFill>
                  <a:srgbClr val="FF0000"/>
                </a:solidFill>
              </a:rPr>
              <a:t>ب"النمو المركزي </a:t>
            </a:r>
            <a:r>
              <a:rPr lang="ar-IQ" dirty="0"/>
              <a:t>" وهي أن المدن تتوسع حول مركزها أو حول المنطقة التجارية أو المراكز التجارية الثانوية ، وفي حال توسع المدينة بهاتين الطريقتين فإنها ستتخذ الشكل </a:t>
            </a:r>
            <a:r>
              <a:rPr lang="ar-IQ" dirty="0">
                <a:solidFill>
                  <a:srgbClr val="FF0000"/>
                </a:solidFill>
              </a:rPr>
              <a:t>النجمي</a:t>
            </a:r>
            <a:r>
              <a:rPr lang="ar-IQ" dirty="0"/>
              <a:t> أو </a:t>
            </a:r>
            <a:r>
              <a:rPr lang="ar-IQ" dirty="0">
                <a:solidFill>
                  <a:srgbClr val="FF0000"/>
                </a:solidFill>
              </a:rPr>
              <a:t>الشعاعي</a:t>
            </a:r>
            <a:r>
              <a:rPr lang="ar-IQ" dirty="0"/>
              <a:t> .</a:t>
            </a:r>
            <a:endParaRPr lang="en-US" dirty="0"/>
          </a:p>
          <a:p>
            <a:pPr marL="0" indent="0" algn="just" rtl="1">
              <a:buNone/>
            </a:pPr>
            <a:endParaRPr lang="en-US" dirty="0"/>
          </a:p>
        </p:txBody>
      </p:sp>
    </p:spTree>
    <p:extLst>
      <p:ext uri="{BB962C8B-B14F-4D97-AF65-F5344CB8AC3E}">
        <p14:creationId xmlns:p14="http://schemas.microsoft.com/office/powerpoint/2010/main" val="1560454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763000" cy="6477000"/>
          </a:xfrm>
        </p:spPr>
        <p:txBody>
          <a:bodyPr>
            <a:normAutofit lnSpcReduction="10000"/>
          </a:bodyPr>
          <a:lstStyle/>
          <a:p>
            <a:pPr algn="just" rtl="1"/>
            <a:r>
              <a:rPr lang="ar-IQ" dirty="0">
                <a:solidFill>
                  <a:srgbClr val="FF0000"/>
                </a:solidFill>
              </a:rPr>
              <a:t>مضمون نظرية </a:t>
            </a:r>
            <a:r>
              <a:rPr lang="en-US" dirty="0"/>
              <a:t>Homer Hoyt </a:t>
            </a:r>
            <a:r>
              <a:rPr lang="ar-IQ" dirty="0"/>
              <a:t>التي نشرها سنة 1939 ترتكز على حقيقتين هما :"</a:t>
            </a:r>
            <a:r>
              <a:rPr lang="ar-IQ" dirty="0">
                <a:solidFill>
                  <a:srgbClr val="FF0000"/>
                </a:solidFill>
              </a:rPr>
              <a:t>سعر الأرض </a:t>
            </a:r>
            <a:r>
              <a:rPr lang="en-US" dirty="0"/>
              <a:t>Land price</a:t>
            </a:r>
            <a:r>
              <a:rPr lang="ar-IQ" dirty="0"/>
              <a:t> "و "</a:t>
            </a:r>
            <a:r>
              <a:rPr lang="ar-IQ" dirty="0">
                <a:solidFill>
                  <a:srgbClr val="FF0000"/>
                </a:solidFill>
              </a:rPr>
              <a:t>قيمة الإيجار </a:t>
            </a:r>
            <a:r>
              <a:rPr lang="en-US" dirty="0"/>
              <a:t>Value rent </a:t>
            </a:r>
            <a:r>
              <a:rPr lang="ar-IQ" dirty="0"/>
              <a:t>" للمناطق السكنية في  64 مدينة أمريكية صغيرة ومتوسطة الحجم التي بحثها ،فضلا عن انه جمع معلومات أساسية عن خمسة مدن كبرى هي :</a:t>
            </a:r>
            <a:r>
              <a:rPr lang="ar-IQ" dirty="0">
                <a:solidFill>
                  <a:srgbClr val="FF0000"/>
                </a:solidFill>
              </a:rPr>
              <a:t>نيويورك</a:t>
            </a:r>
            <a:r>
              <a:rPr lang="en-US" dirty="0"/>
              <a:t> New York</a:t>
            </a:r>
            <a:r>
              <a:rPr lang="ar-IQ" dirty="0"/>
              <a:t>، </a:t>
            </a:r>
            <a:r>
              <a:rPr lang="ar-IQ" dirty="0">
                <a:solidFill>
                  <a:srgbClr val="FF0000"/>
                </a:solidFill>
              </a:rPr>
              <a:t>واشنطن</a:t>
            </a:r>
            <a:r>
              <a:rPr lang="ar-IQ" dirty="0"/>
              <a:t> </a:t>
            </a:r>
            <a:r>
              <a:rPr lang="en-US" dirty="0"/>
              <a:t>Washington</a:t>
            </a:r>
            <a:r>
              <a:rPr lang="ar-IQ" dirty="0"/>
              <a:t> ، </a:t>
            </a:r>
            <a:r>
              <a:rPr lang="ar-IQ" dirty="0">
                <a:solidFill>
                  <a:srgbClr val="FF0000"/>
                </a:solidFill>
              </a:rPr>
              <a:t>شيكاغو</a:t>
            </a:r>
            <a:r>
              <a:rPr lang="ar-IQ" dirty="0"/>
              <a:t> </a:t>
            </a:r>
            <a:r>
              <a:rPr lang="en-US" dirty="0"/>
              <a:t>Chicago</a:t>
            </a:r>
            <a:r>
              <a:rPr lang="ar-IQ" dirty="0"/>
              <a:t>،</a:t>
            </a:r>
            <a:r>
              <a:rPr lang="ar-IQ" dirty="0">
                <a:solidFill>
                  <a:srgbClr val="FF0000"/>
                </a:solidFill>
              </a:rPr>
              <a:t>ديترويت</a:t>
            </a:r>
            <a:r>
              <a:rPr lang="ar-IQ" dirty="0"/>
              <a:t> </a:t>
            </a:r>
            <a:r>
              <a:rPr lang="en-US" dirty="0"/>
              <a:t>Detroit</a:t>
            </a:r>
            <a:r>
              <a:rPr lang="ar-IQ" dirty="0"/>
              <a:t> </a:t>
            </a:r>
            <a:r>
              <a:rPr lang="ar-IQ" dirty="0">
                <a:solidFill>
                  <a:srgbClr val="FF0000"/>
                </a:solidFill>
              </a:rPr>
              <a:t>وفيلادلفيا</a:t>
            </a:r>
            <a:r>
              <a:rPr lang="ar-IQ" dirty="0"/>
              <a:t> </a:t>
            </a:r>
            <a:r>
              <a:rPr lang="en-US" dirty="0"/>
              <a:t>Philadelphia</a:t>
            </a:r>
            <a:r>
              <a:rPr lang="ar-IQ" dirty="0"/>
              <a:t>، وعلى أساس ذلك توصل هويت إلى تعميمات مفيدة عن المناطق السكنية في هذه المدن واتخذها أساسا لنظريته ومن هذه </a:t>
            </a:r>
            <a:r>
              <a:rPr lang="ar-IQ" dirty="0" smtClean="0"/>
              <a:t>التعميمات</a:t>
            </a:r>
          </a:p>
          <a:p>
            <a:pPr algn="r" rtl="1"/>
            <a:r>
              <a:rPr lang="ar-IQ" dirty="0">
                <a:solidFill>
                  <a:srgbClr val="FF0000"/>
                </a:solidFill>
              </a:rPr>
              <a:t>بماذا تختلف نظرية القطاعات </a:t>
            </a:r>
            <a:r>
              <a:rPr lang="ar-IQ" dirty="0" err="1">
                <a:solidFill>
                  <a:srgbClr val="FF0000"/>
                </a:solidFill>
              </a:rPr>
              <a:t>لهومرهويت</a:t>
            </a:r>
            <a:r>
              <a:rPr lang="ar-IQ" dirty="0">
                <a:solidFill>
                  <a:srgbClr val="FF0000"/>
                </a:solidFill>
              </a:rPr>
              <a:t> عن بقية نظريات التركيب الداخلي </a:t>
            </a:r>
            <a:r>
              <a:rPr lang="ar-IQ" dirty="0" smtClean="0">
                <a:solidFill>
                  <a:srgbClr val="FF0000"/>
                </a:solidFill>
              </a:rPr>
              <a:t>للمدن</a:t>
            </a:r>
            <a:r>
              <a:rPr lang="ar-IQ" dirty="0" smtClean="0"/>
              <a:t>؟</a:t>
            </a:r>
            <a:endParaRPr lang="ar-IQ" dirty="0"/>
          </a:p>
          <a:p>
            <a:pPr algn="r" rtl="1"/>
            <a:r>
              <a:rPr lang="ar-IQ" dirty="0"/>
              <a:t>ج</a:t>
            </a:r>
            <a:r>
              <a:rPr lang="ar-IQ" dirty="0" smtClean="0"/>
              <a:t>/ </a:t>
            </a:r>
            <a:r>
              <a:rPr lang="ar-IQ" dirty="0"/>
              <a:t>إنها اختصت باستعمالات الأرض السكنية فقط دون غيرها أي درست سعر الأرض وقيمة الإيجار فقط.</a:t>
            </a:r>
            <a:endParaRPr lang="en-US" dirty="0"/>
          </a:p>
          <a:p>
            <a:pPr algn="just" rtl="1"/>
            <a:endParaRPr lang="en-US" dirty="0"/>
          </a:p>
        </p:txBody>
      </p:sp>
    </p:spTree>
    <p:extLst>
      <p:ext uri="{BB962C8B-B14F-4D97-AF65-F5344CB8AC3E}">
        <p14:creationId xmlns:p14="http://schemas.microsoft.com/office/powerpoint/2010/main" val="3966075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686800" cy="6477000"/>
          </a:xfrm>
        </p:spPr>
        <p:txBody>
          <a:bodyPr>
            <a:normAutofit fontScale="92500"/>
          </a:bodyPr>
          <a:lstStyle/>
          <a:p>
            <a:pPr algn="r" rtl="1"/>
            <a:r>
              <a:rPr lang="ar-IQ" b="1" dirty="0" smtClean="0">
                <a:solidFill>
                  <a:srgbClr val="FF0000"/>
                </a:solidFill>
              </a:rPr>
              <a:t>ما هي اهم الانتقادات التي وجهت لهويت او نظرية القطاعات؟</a:t>
            </a:r>
          </a:p>
          <a:p>
            <a:pPr algn="r" rtl="1"/>
            <a:r>
              <a:rPr lang="ar-IQ" dirty="0" smtClean="0"/>
              <a:t>1-ركزت </a:t>
            </a:r>
            <a:r>
              <a:rPr lang="ar-IQ" dirty="0"/>
              <a:t>النظرية بشكل رئيس على الاستعمال السكني فيما أهملت استعمالات الأرض الأخرى بشكل شبه كامل .</a:t>
            </a:r>
            <a:endParaRPr lang="en-US" dirty="0"/>
          </a:p>
          <a:p>
            <a:pPr algn="r" rtl="1"/>
            <a:r>
              <a:rPr lang="ar-IQ" dirty="0"/>
              <a:t>2-من النادر جدا أن نجد تمايزا واضحا ومنفردا لاستعمالات الأرض السكنية أو لغيرها من الاستعمالات الأخرى ، بل إن التداخل بين نوعية الدور السكنية من جهة وتداخلها مع الاستعمالات الأخرى في القطاع الواحد نفسه من جهة ثانية هو السائد في المدن .</a:t>
            </a:r>
            <a:endParaRPr lang="en-US" dirty="0"/>
          </a:p>
          <a:p>
            <a:pPr algn="r" rtl="1"/>
            <a:r>
              <a:rPr lang="ar-IQ" dirty="0"/>
              <a:t>3-بالرغم من أن النظرية أشارت إلى امتداد القطاعات على طول الطرق السريعة لكنه لم يشر إلى دور هذه الطرق في ظهور الضواحي الحضرية .</a:t>
            </a:r>
            <a:endParaRPr lang="en-US" dirty="0"/>
          </a:p>
          <a:p>
            <a:pPr algn="r" rtl="1"/>
            <a:r>
              <a:rPr lang="ar-IQ" dirty="0"/>
              <a:t>4-لم تشر النظرية إلى الكيفية التي تتكون بواسطتها القطاعات ،وإنها تبسيط أكثر من المفروض للتركيب الاجتماعي للمناطق السكنية .</a:t>
            </a:r>
            <a:endParaRPr lang="en-US" dirty="0"/>
          </a:p>
          <a:p>
            <a:pPr algn="r" rtl="1"/>
            <a:endParaRPr lang="en-US" dirty="0"/>
          </a:p>
        </p:txBody>
      </p:sp>
    </p:spTree>
    <p:extLst>
      <p:ext uri="{BB962C8B-B14F-4D97-AF65-F5344CB8AC3E}">
        <p14:creationId xmlns:p14="http://schemas.microsoft.com/office/powerpoint/2010/main" val="2936370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686800" cy="6477000"/>
          </a:xfrm>
        </p:spPr>
        <p:txBody>
          <a:bodyPr/>
          <a:lstStyle/>
          <a:p>
            <a:pPr algn="r" rtl="1"/>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685800"/>
            <a:ext cx="7253911" cy="742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071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686800" cy="6324600"/>
          </a:xfrm>
        </p:spPr>
        <p:txBody>
          <a:bodyPr>
            <a:normAutofit fontScale="92500" lnSpcReduction="10000"/>
          </a:bodyPr>
          <a:lstStyle/>
          <a:p>
            <a:pPr algn="just" rtl="1"/>
            <a:r>
              <a:rPr lang="ar-IQ" dirty="0"/>
              <a:t>ثالثا – </a:t>
            </a:r>
            <a:r>
              <a:rPr lang="ar-IQ" b="1" dirty="0"/>
              <a:t>نظرية النوى المتعددة</a:t>
            </a:r>
            <a:r>
              <a:rPr lang="ar-IQ" dirty="0"/>
              <a:t> </a:t>
            </a:r>
            <a:endParaRPr lang="en-US" dirty="0"/>
          </a:p>
          <a:p>
            <a:pPr algn="just" rtl="1"/>
            <a:r>
              <a:rPr lang="ar-IQ" dirty="0"/>
              <a:t>  تعود فكرة هذه النظرية إلى مكنزي </a:t>
            </a:r>
            <a:r>
              <a:rPr lang="en-US" dirty="0" err="1"/>
              <a:t>D.D.Mckenize</a:t>
            </a:r>
            <a:r>
              <a:rPr lang="ar-IQ" dirty="0"/>
              <a:t> إذ رأى بان المدن الكبرى غالبا ما تتكون من عدد من النوى أو المراكز الثانوية فضلا عن مركزها الرئيس ممثلا بالمنطقة التجارية المركزية .لكن الباحثان جانسي هرس </a:t>
            </a:r>
            <a:r>
              <a:rPr lang="en-US" dirty="0"/>
              <a:t>  </a:t>
            </a:r>
            <a:r>
              <a:rPr lang="en-US" dirty="0" err="1" smtClean="0"/>
              <a:t>C.D.Harris</a:t>
            </a:r>
            <a:r>
              <a:rPr lang="ar-IQ" dirty="0" smtClean="0"/>
              <a:t>   </a:t>
            </a:r>
            <a:r>
              <a:rPr lang="ar-IQ" dirty="0"/>
              <a:t>وأدور المن </a:t>
            </a:r>
            <a:r>
              <a:rPr lang="ar-IQ" dirty="0" smtClean="0"/>
              <a:t>هما </a:t>
            </a:r>
            <a:r>
              <a:rPr lang="ar-IQ" dirty="0"/>
              <a:t>اللذان وسعا من مفهوم النظرية وتطبيقها وذلك في عام </a:t>
            </a:r>
            <a:r>
              <a:rPr lang="ar-IQ" dirty="0">
                <a:solidFill>
                  <a:srgbClr val="FF0000"/>
                </a:solidFill>
              </a:rPr>
              <a:t>1945</a:t>
            </a:r>
            <a:r>
              <a:rPr lang="ar-IQ" dirty="0"/>
              <a:t> ، وأشار الباحثان إلى إن </a:t>
            </a:r>
            <a:r>
              <a:rPr lang="ar-IQ" dirty="0">
                <a:solidFill>
                  <a:srgbClr val="FF0000"/>
                </a:solidFill>
              </a:rPr>
              <a:t>هذه النوى تنشأ بإحدى الطريقتين الآتيتين:</a:t>
            </a:r>
            <a:endParaRPr lang="en-US" dirty="0">
              <a:solidFill>
                <a:srgbClr val="FF0000"/>
              </a:solidFill>
            </a:endParaRPr>
          </a:p>
          <a:p>
            <a:pPr algn="just" rtl="1"/>
            <a:r>
              <a:rPr lang="ar-IQ" dirty="0"/>
              <a:t>1-وجود مراكز استيطان منفصلة بمركز تجاري منفصل أو مركز لفعالية أخرى ثم ما برحت أن امتلأت الفراغات التي تفصل بين هذه المراكز ،إلى أن اتصلت جميعها مكونة منطقة مدنية واحدة ذات بؤر متعددة .</a:t>
            </a:r>
            <a:endParaRPr lang="en-US" dirty="0"/>
          </a:p>
          <a:p>
            <a:pPr algn="r"/>
            <a:r>
              <a:rPr lang="ar-IQ" dirty="0"/>
              <a:t>2-نشوء مراكز جديدة في الضواحي ، وهذه المراكز تتميز ببؤر مستقلة إلى حد ما ،ومن مجموع هذه المراكز المختلفة يتكون الحيز الحضري الكبير.</a:t>
            </a:r>
            <a:endParaRPr lang="en-US" dirty="0"/>
          </a:p>
        </p:txBody>
      </p:sp>
    </p:spTree>
    <p:extLst>
      <p:ext uri="{BB962C8B-B14F-4D97-AF65-F5344CB8AC3E}">
        <p14:creationId xmlns:p14="http://schemas.microsoft.com/office/powerpoint/2010/main" val="2717513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152400"/>
            <a:ext cx="8458200" cy="6400800"/>
          </a:xfrm>
        </p:spPr>
        <p:txBody>
          <a:bodyPr>
            <a:normAutofit fontScale="85000" lnSpcReduction="20000"/>
          </a:bodyPr>
          <a:lstStyle/>
          <a:p>
            <a:pPr algn="just" rtl="1"/>
            <a:r>
              <a:rPr lang="ar-IQ" dirty="0"/>
              <a:t>: </a:t>
            </a:r>
            <a:r>
              <a:rPr lang="ar-IQ" dirty="0">
                <a:solidFill>
                  <a:srgbClr val="FF0000"/>
                </a:solidFill>
              </a:rPr>
              <a:t>ما العوامل التي تؤدي إلى ظهور النوى في المدن ؟ </a:t>
            </a:r>
            <a:endParaRPr lang="en-US" dirty="0">
              <a:solidFill>
                <a:srgbClr val="FF0000"/>
              </a:solidFill>
            </a:endParaRPr>
          </a:p>
          <a:p>
            <a:pPr algn="just" rtl="1"/>
            <a:r>
              <a:rPr lang="ar-IQ" dirty="0"/>
              <a:t>ج/ أ- حاجة بعض الاستعمالات إلى ارض واسعة كالاستعمال الصناعي وهو بهذا ينزع نحو </a:t>
            </a:r>
            <a:endParaRPr lang="en-US" dirty="0"/>
          </a:p>
          <a:p>
            <a:pPr algn="just" rtl="1"/>
            <a:r>
              <a:rPr lang="ar-IQ" dirty="0"/>
              <a:t>إطراف المدينة ،وما أن يتكامل هيكله ويستقطب قواه العاملة ليكون نواة جديدة عند احد إطراف المدينة لتلتصق فيما بعد مع النوى الأخرى .</a:t>
            </a:r>
            <a:endParaRPr lang="en-US" dirty="0"/>
          </a:p>
          <a:p>
            <a:pPr algn="just" rtl="1"/>
            <a:r>
              <a:rPr lang="ar-IQ" dirty="0"/>
              <a:t>ب- تميل بعض النشاطات إلى التقارب مع بعضها بسبب المنفعة المتبادلة بينها مثل ميل مخازن بيع المفرد التجارية إلى التكتل في منطقة واحدة لاستفادة بعضها من زبائن البعض الآخر .</a:t>
            </a:r>
            <a:endParaRPr lang="en-US" dirty="0"/>
          </a:p>
          <a:p>
            <a:pPr algn="just" rtl="1"/>
            <a:r>
              <a:rPr lang="ar-IQ" dirty="0"/>
              <a:t>ج-تختار استعمالات الأرض ذات القدرة الضعيفة على دفع الإيجار العالي في مركز المدينة لتختار أرضا لها عند أطراف المدينة لتظهر على شكل نوى جديدة .</a:t>
            </a:r>
            <a:endParaRPr lang="en-US" dirty="0"/>
          </a:p>
          <a:p>
            <a:pPr algn="just" rtl="1"/>
            <a:r>
              <a:rPr lang="ar-IQ" dirty="0"/>
              <a:t>د-إن التنافر وعدم الانسجام بين بعض النشاطات مثل عدم الانسجام بين الصناعات الملوثة للبيئة ودور السكنى ،إن هذا التنافر يؤدي إلى تكتل الصناعات والمناطق السكنية في مراكز ونوى معينة </a:t>
            </a:r>
            <a:r>
              <a:rPr lang="ar-IQ" dirty="0" smtClean="0"/>
              <a:t>.</a:t>
            </a:r>
          </a:p>
          <a:p>
            <a:pPr algn="r" rtl="1"/>
            <a:r>
              <a:rPr lang="ar-IQ" dirty="0">
                <a:solidFill>
                  <a:srgbClr val="FF0000"/>
                </a:solidFill>
              </a:rPr>
              <a:t>اي من هذه النظريات تنطبق على مدينة بغداد؟</a:t>
            </a:r>
          </a:p>
          <a:p>
            <a:pPr marL="0" indent="0" algn="r" rtl="1">
              <a:buNone/>
            </a:pPr>
            <a:r>
              <a:rPr lang="ar-IQ" dirty="0"/>
              <a:t>ج/ نظرية النوى المتعدد مكنزي</a:t>
            </a:r>
          </a:p>
          <a:p>
            <a:pPr algn="just" rtl="1"/>
            <a:endParaRPr lang="en-US" dirty="0"/>
          </a:p>
          <a:p>
            <a:pPr algn="just" rtl="1"/>
            <a:endParaRPr lang="en-US" dirty="0"/>
          </a:p>
        </p:txBody>
      </p:sp>
    </p:spTree>
    <p:extLst>
      <p:ext uri="{BB962C8B-B14F-4D97-AF65-F5344CB8AC3E}">
        <p14:creationId xmlns:p14="http://schemas.microsoft.com/office/powerpoint/2010/main" val="66617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610600" cy="6400800"/>
          </a:xfrm>
        </p:spPr>
        <p:txBody>
          <a:bodyPr>
            <a:normAutofit fontScale="77500" lnSpcReduction="20000"/>
          </a:bodyPr>
          <a:lstStyle/>
          <a:p>
            <a:pPr algn="just" rtl="1"/>
            <a:r>
              <a:rPr lang="ar-IQ" b="1" dirty="0"/>
              <a:t>ضوابط التركيب الداخلي للمدن </a:t>
            </a:r>
            <a:endParaRPr lang="en-US" dirty="0"/>
          </a:p>
          <a:p>
            <a:pPr algn="just" rtl="1"/>
            <a:r>
              <a:rPr lang="ar-IQ" dirty="0"/>
              <a:t>  هناك نوعان من الضوابط(   </a:t>
            </a:r>
            <a:r>
              <a:rPr lang="en-US" dirty="0"/>
              <a:t>Controls</a:t>
            </a:r>
            <a:r>
              <a:rPr lang="ar-IQ" dirty="0"/>
              <a:t>) أو( </a:t>
            </a:r>
            <a:r>
              <a:rPr lang="ar-IQ" dirty="0" smtClean="0"/>
              <a:t>المحددات) </a:t>
            </a:r>
            <a:r>
              <a:rPr lang="ar-IQ" dirty="0"/>
              <a:t>التي تؤثر على بنية المدينة من حيث التجاذب الوظيفي أو العلاقات المكانية والتي تبدو واضحة من خلال التباين المكاني لاستعمالات الأرض فيها </a:t>
            </a:r>
            <a:r>
              <a:rPr lang="ar-IQ" dirty="0" smtClean="0">
                <a:solidFill>
                  <a:srgbClr val="FF0000"/>
                </a:solidFill>
              </a:rPr>
              <a:t>وانواع هذه </a:t>
            </a:r>
            <a:r>
              <a:rPr lang="ar-IQ" dirty="0">
                <a:solidFill>
                  <a:srgbClr val="FF0000"/>
                </a:solidFill>
              </a:rPr>
              <a:t>الضوابط هي :</a:t>
            </a:r>
            <a:endParaRPr lang="en-US" dirty="0">
              <a:solidFill>
                <a:srgbClr val="FF0000"/>
              </a:solidFill>
            </a:endParaRPr>
          </a:p>
          <a:p>
            <a:pPr algn="just" rtl="1"/>
            <a:r>
              <a:rPr lang="ar-IQ" dirty="0"/>
              <a:t>1- القوى الطاردة من المركز نحو </a:t>
            </a:r>
            <a:r>
              <a:rPr lang="ar-IQ" dirty="0" smtClean="0"/>
              <a:t>الأطراف.</a:t>
            </a:r>
            <a:endParaRPr lang="en-US" dirty="0"/>
          </a:p>
          <a:p>
            <a:pPr algn="just" rtl="1"/>
            <a:r>
              <a:rPr lang="ar-IQ" dirty="0"/>
              <a:t>2- القوى الجاذبة إلى </a:t>
            </a:r>
            <a:r>
              <a:rPr lang="ar-IQ" dirty="0" smtClean="0"/>
              <a:t>المركز.</a:t>
            </a:r>
            <a:endParaRPr lang="en-US" dirty="0"/>
          </a:p>
          <a:p>
            <a:pPr algn="just" rtl="1"/>
            <a:r>
              <a:rPr lang="en-US" dirty="0"/>
              <a:t> </a:t>
            </a:r>
          </a:p>
          <a:p>
            <a:pPr algn="just" rtl="1"/>
            <a:r>
              <a:rPr lang="ar-IQ" b="1" dirty="0">
                <a:solidFill>
                  <a:srgbClr val="FF0000"/>
                </a:solidFill>
              </a:rPr>
              <a:t>1-القوى الطاردة من المركز نحو الأطراف  </a:t>
            </a:r>
            <a:endParaRPr lang="en-US" dirty="0">
              <a:solidFill>
                <a:srgbClr val="FF0000"/>
              </a:solidFill>
            </a:endParaRPr>
          </a:p>
          <a:p>
            <a:pPr algn="just" rtl="1"/>
            <a:r>
              <a:rPr lang="ar-IQ" dirty="0"/>
              <a:t>  تظهر هذه القوى من خلال نمو وتوسع المنطقة المركزية ،إذ تنتقل على أثرها بعض استعمالات الأرض نحو أطراف المدينة ،أو تنشأ وظائف جديدة لم يسبق أن كانت موجودة في هذه المنطقة ، ويأخذ هذا التوسع من الشوارع المحيطة بالمنطقة المركزية سبيلا له كشارع السعدون وأبي </a:t>
            </a:r>
            <a:r>
              <a:rPr lang="ar-IQ" dirty="0" err="1"/>
              <a:t>نؤاس</a:t>
            </a:r>
            <a:r>
              <a:rPr lang="ar-IQ" dirty="0"/>
              <a:t> وأبي طالب في مدينة بغداد .</a:t>
            </a:r>
            <a:endParaRPr lang="en-US" dirty="0"/>
          </a:p>
          <a:p>
            <a:pPr algn="just" rtl="1"/>
            <a:r>
              <a:rPr lang="ar-IQ" dirty="0"/>
              <a:t>أما على مستوى القطاع الوسطي فيتم انتقال بعض الاستعمالات التجارية من الحافات الداخلية له إلى الحافات الخارجية ،إذ تنشا شوارع تجارية كشارع العامرية التجاري أو شارع عدن أو نشوء مجمعات أسواق حديثة كسوق الثلاثاء في بغداد مثلا . </a:t>
            </a:r>
            <a:endParaRPr lang="en-US" dirty="0"/>
          </a:p>
          <a:p>
            <a:pPr marL="0" indent="0" algn="just" rtl="1">
              <a:buNone/>
            </a:pPr>
            <a:endParaRPr lang="ar-IQ" dirty="0" smtClean="0"/>
          </a:p>
        </p:txBody>
      </p:sp>
    </p:spTree>
    <p:extLst>
      <p:ext uri="{BB962C8B-B14F-4D97-AF65-F5344CB8AC3E}">
        <p14:creationId xmlns:p14="http://schemas.microsoft.com/office/powerpoint/2010/main" val="1847698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76200"/>
            <a:ext cx="8610600" cy="6553200"/>
          </a:xfrm>
        </p:spPr>
        <p:txBody>
          <a:bodyPr>
            <a:normAutofit lnSpcReduction="10000"/>
          </a:bodyPr>
          <a:lstStyle/>
          <a:p>
            <a:pPr algn="just" rtl="1"/>
            <a:r>
              <a:rPr lang="ar-IQ" b="1" dirty="0" smtClean="0">
                <a:solidFill>
                  <a:srgbClr val="FF0000"/>
                </a:solidFill>
              </a:rPr>
              <a:t>ما هي مساوئ القطاع المركزي الذي نتج عن الحركة الانتقالية لاستعمال الارض مركز المدينة نحو الاطراف؟</a:t>
            </a:r>
          </a:p>
          <a:p>
            <a:pPr algn="r" rtl="1"/>
            <a:r>
              <a:rPr lang="ar-IQ" dirty="0" smtClean="0"/>
              <a:t>1- </a:t>
            </a:r>
            <a:r>
              <a:rPr lang="ar-IQ" dirty="0"/>
              <a:t>ارتفاع سعر الأرض وإيجار المحلات .</a:t>
            </a:r>
            <a:endParaRPr lang="en-US" dirty="0"/>
          </a:p>
          <a:p>
            <a:pPr algn="r" rtl="1"/>
            <a:r>
              <a:rPr lang="ar-IQ" dirty="0" smtClean="0"/>
              <a:t>2- </a:t>
            </a:r>
            <a:r>
              <a:rPr lang="ar-IQ" dirty="0"/>
              <a:t>صغر مساحة المنطقة المركزية انعكس على ضيق مساحة المحلات ،ومن ثم لا تسمح لأغراض التوسع المستقبلي .</a:t>
            </a:r>
            <a:endParaRPr lang="en-US" dirty="0"/>
          </a:p>
          <a:p>
            <a:pPr algn="r" rtl="1"/>
            <a:r>
              <a:rPr lang="ar-IQ" dirty="0" smtClean="0"/>
              <a:t>3- </a:t>
            </a:r>
            <a:r>
              <a:rPr lang="ar-IQ" dirty="0"/>
              <a:t>مشكلة المرور الناتجة عن عملية التحميل والتفريغ للبضائع من المحلات التجارية أو </a:t>
            </a:r>
            <a:r>
              <a:rPr lang="ar-IQ" dirty="0" smtClean="0"/>
              <a:t>إليها.</a:t>
            </a:r>
            <a:endParaRPr lang="en-US" dirty="0"/>
          </a:p>
          <a:p>
            <a:pPr algn="r" rtl="1"/>
            <a:r>
              <a:rPr lang="ar-IQ" dirty="0" smtClean="0"/>
              <a:t>4-عدم </a:t>
            </a:r>
            <a:r>
              <a:rPr lang="ar-IQ" dirty="0"/>
              <a:t>السماح لتركز بعض الصناعات الملوثة للبيئة في القطاع المركزي أو تدفع بالقديمة منها على الانتقال منه إلى القطاع الخارجي .</a:t>
            </a:r>
            <a:endParaRPr lang="en-US" dirty="0"/>
          </a:p>
          <a:p>
            <a:pPr marL="0" indent="0" algn="r">
              <a:buNone/>
            </a:pPr>
            <a:r>
              <a:rPr lang="ar-IQ" dirty="0" smtClean="0"/>
              <a:t>5- </a:t>
            </a:r>
            <a:r>
              <a:rPr lang="ar-IQ" dirty="0"/>
              <a:t>قدم وتدهور بعض أحياء القطاع المركزي يدفع بالكثير من أصحاب المحلات أو الدور لتركها بحثا عن أماكن أكثر رقيا في إطراف المدينة .</a:t>
            </a:r>
            <a:endParaRPr lang="en-US" dirty="0"/>
          </a:p>
        </p:txBody>
      </p:sp>
    </p:spTree>
    <p:extLst>
      <p:ext uri="{BB962C8B-B14F-4D97-AF65-F5344CB8AC3E}">
        <p14:creationId xmlns:p14="http://schemas.microsoft.com/office/powerpoint/2010/main" val="2347895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81000" y="228600"/>
            <a:ext cx="8610600" cy="6400800"/>
          </a:xfrm>
        </p:spPr>
        <p:txBody>
          <a:bodyPr/>
          <a:lstStyle/>
          <a:p>
            <a:pPr algn="just" rtl="1"/>
            <a:r>
              <a:rPr lang="ar-IQ" b="1" dirty="0">
                <a:solidFill>
                  <a:srgbClr val="FF0000"/>
                </a:solidFill>
              </a:rPr>
              <a:t>رغم مساوئ القطاع المركزي إلا انه لا يخلو من مزايا تستقطب الكثير من النشاطات نحوه، كيف تفسر ذلك؟</a:t>
            </a:r>
            <a:endParaRPr lang="en-US" b="1" dirty="0">
              <a:solidFill>
                <a:srgbClr val="FF0000"/>
              </a:solidFill>
            </a:endParaRPr>
          </a:p>
          <a:p>
            <a:pPr algn="just" rtl="1"/>
            <a:r>
              <a:rPr lang="ar-IQ" dirty="0"/>
              <a:t>ج/ ومن هذه المزايا التي يتمتع بها القطاع المركزي هي :</a:t>
            </a:r>
            <a:endParaRPr lang="en-US" dirty="0"/>
          </a:p>
          <a:p>
            <a:pPr lvl="0" algn="just" rtl="1"/>
            <a:r>
              <a:rPr lang="ar-IQ" dirty="0"/>
              <a:t>1- إمكانية الوصول إليه من قبل المستهلكين من مختلف قطاعات المدينة .</a:t>
            </a:r>
            <a:endParaRPr lang="en-US" dirty="0"/>
          </a:p>
          <a:p>
            <a:pPr lvl="0" algn="just" rtl="1"/>
            <a:r>
              <a:rPr lang="ar-IQ" dirty="0"/>
              <a:t> 2- تركز بعض الأنشطة الحيوية فيه كوكالات السفر والبنوك الرئيسة ودور السينما والمسارح وعيادات الأطباء وبيع الجملة .</a:t>
            </a:r>
            <a:endParaRPr lang="en-US" dirty="0"/>
          </a:p>
          <a:p>
            <a:pPr lvl="0" algn="just" rtl="1"/>
            <a:r>
              <a:rPr lang="ar-IQ" dirty="0"/>
              <a:t>3- التجاذب الوظيفي بين الوظائف للاستفادة من المنفعة المشتركة كجذب عيادات الأطباء للصيدليات وجذب محلات الأقمشة للخياطين وتجمع محلات بيع الأحذية والحقائب بالقرب من الصناعات الجلدية وهكذا.</a:t>
            </a:r>
            <a:endParaRPr lang="en-US" dirty="0"/>
          </a:p>
          <a:p>
            <a:pPr algn="r" rtl="1"/>
            <a:endParaRPr lang="en-US" dirty="0"/>
          </a:p>
        </p:txBody>
      </p:sp>
    </p:spTree>
    <p:extLst>
      <p:ext uri="{BB962C8B-B14F-4D97-AF65-F5344CB8AC3E}">
        <p14:creationId xmlns:p14="http://schemas.microsoft.com/office/powerpoint/2010/main" val="38355878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763000" cy="6477000"/>
          </a:xfrm>
          <a:solidFill>
            <a:schemeClr val="accent4">
              <a:lumMod val="40000"/>
              <a:lumOff val="60000"/>
            </a:schemeClr>
          </a:solidFill>
        </p:spPr>
        <p:txBody>
          <a:bodyPr/>
          <a:lstStyle/>
          <a:p>
            <a:pPr algn="r" rtl="1"/>
            <a:r>
              <a:rPr lang="ar-IQ" sz="3600" b="1" dirty="0" smtClean="0">
                <a:solidFill>
                  <a:srgbClr val="FF0000"/>
                </a:solidFill>
              </a:rPr>
              <a:t>محاور الدرس</a:t>
            </a:r>
          </a:p>
          <a:p>
            <a:pPr algn="r" rtl="1"/>
            <a:endParaRPr lang="en-US" dirty="0">
              <a:solidFill>
                <a:schemeClr val="accent6">
                  <a:lumMod val="60000"/>
                  <a:lumOff val="40000"/>
                </a:schemeClr>
              </a:solidFill>
            </a:endParaRPr>
          </a:p>
        </p:txBody>
      </p:sp>
    </p:spTree>
    <p:extLst>
      <p:ext uri="{BB962C8B-B14F-4D97-AF65-F5344CB8AC3E}">
        <p14:creationId xmlns:p14="http://schemas.microsoft.com/office/powerpoint/2010/main" val="1129150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228600"/>
            <a:ext cx="8839200" cy="6400800"/>
          </a:xfrm>
        </p:spPr>
        <p:txBody>
          <a:bodyPr>
            <a:normAutofit fontScale="77500" lnSpcReduction="20000"/>
          </a:bodyPr>
          <a:lstStyle/>
          <a:p>
            <a:pPr algn="r" rtl="1"/>
            <a:r>
              <a:rPr lang="ar-IQ" b="1" dirty="0"/>
              <a:t>العوامل المؤثرة على التركيب الداخلي للمدن </a:t>
            </a:r>
            <a:endParaRPr lang="en-US" dirty="0"/>
          </a:p>
          <a:p>
            <a:pPr marL="0" indent="0" algn="r" rtl="1">
              <a:buNone/>
            </a:pPr>
            <a:r>
              <a:rPr lang="ar-IQ" b="1" smtClean="0">
                <a:solidFill>
                  <a:srgbClr val="FF0000"/>
                </a:solidFill>
              </a:rPr>
              <a:t>ما هي </a:t>
            </a:r>
            <a:r>
              <a:rPr lang="ar-IQ" b="1" dirty="0">
                <a:solidFill>
                  <a:srgbClr val="FF0000"/>
                </a:solidFill>
              </a:rPr>
              <a:t>العوامل المؤثرة على التركيب الداخلي للمدن ؟ عددها وتكلم عن واحدة </a:t>
            </a:r>
            <a:r>
              <a:rPr lang="ar-IQ" b="1">
                <a:solidFill>
                  <a:srgbClr val="FF0000"/>
                </a:solidFill>
              </a:rPr>
              <a:t>منها </a:t>
            </a:r>
            <a:r>
              <a:rPr lang="ar-IQ" b="1" smtClean="0">
                <a:solidFill>
                  <a:srgbClr val="FF0000"/>
                </a:solidFill>
              </a:rPr>
              <a:t>بالتفصيل؟ </a:t>
            </a:r>
            <a:endParaRPr lang="ar-IQ" dirty="0" smtClean="0">
              <a:solidFill>
                <a:srgbClr val="FF0000"/>
              </a:solidFill>
            </a:endParaRPr>
          </a:p>
          <a:p>
            <a:pPr marL="0" indent="0" algn="r" rtl="1">
              <a:buNone/>
            </a:pPr>
            <a:r>
              <a:rPr lang="ar-IQ" dirty="0" smtClean="0"/>
              <a:t>ج</a:t>
            </a:r>
            <a:r>
              <a:rPr lang="ar-IQ" dirty="0"/>
              <a:t>/ هذه العوامل هي اقتصادية واجتماعية وإدارية تتفاعل معها لتنتج في نهاية المطاف الشكل والبنية النهائية للمركز الحضري ،وهذه العوامل ندرجها كالآتي</a:t>
            </a:r>
            <a:r>
              <a:rPr lang="ar-IQ" dirty="0" smtClean="0"/>
              <a:t>:</a:t>
            </a:r>
          </a:p>
          <a:p>
            <a:pPr algn="just" rtl="1"/>
            <a:r>
              <a:rPr lang="ar-IQ" b="1" dirty="0" smtClean="0">
                <a:solidFill>
                  <a:srgbClr val="FF0000"/>
                </a:solidFill>
              </a:rPr>
              <a:t>اولا: العوامل </a:t>
            </a:r>
            <a:r>
              <a:rPr lang="ar-IQ" b="1" dirty="0">
                <a:solidFill>
                  <a:srgbClr val="FF0000"/>
                </a:solidFill>
              </a:rPr>
              <a:t>الاقتصادية     </a:t>
            </a:r>
            <a:r>
              <a:rPr lang="en-US" dirty="0"/>
              <a:t>Economic factors</a:t>
            </a:r>
          </a:p>
          <a:p>
            <a:pPr algn="just" rtl="1"/>
            <a:r>
              <a:rPr lang="ar-IQ" dirty="0"/>
              <a:t>   تعد العوامل الاقتصادية من أهم العوامل المؤثرة في استعمالات ارض المركز الحضري ،فيصفها هارولد كارتر</a:t>
            </a:r>
            <a:r>
              <a:rPr lang="en-US" dirty="0"/>
              <a:t>Harold Carter</a:t>
            </a:r>
            <a:r>
              <a:rPr lang="ar-IQ" dirty="0"/>
              <a:t>  ضمن ثلاثة عوامل أساسية ذات تأثير مباشر في استعمالات ارض المدينة :الحياتية –والاقتصادية –وأنظمة النشاط ،</a:t>
            </a:r>
            <a:r>
              <a:rPr lang="ar-IQ" dirty="0">
                <a:solidFill>
                  <a:srgbClr val="FF0000"/>
                </a:solidFill>
              </a:rPr>
              <a:t>وتعد الأرض الحضرية محور هذا العامل </a:t>
            </a:r>
            <a:r>
              <a:rPr lang="ar-IQ" dirty="0" smtClean="0">
                <a:solidFill>
                  <a:srgbClr val="FF0000"/>
                </a:solidFill>
              </a:rPr>
              <a:t>علل </a:t>
            </a:r>
            <a:r>
              <a:rPr lang="ar-IQ" dirty="0" err="1" smtClean="0">
                <a:solidFill>
                  <a:srgbClr val="FF0000"/>
                </a:solidFill>
              </a:rPr>
              <a:t>ذلك.ج</a:t>
            </a:r>
            <a:r>
              <a:rPr lang="ar-IQ" dirty="0" smtClean="0">
                <a:solidFill>
                  <a:srgbClr val="FF0000"/>
                </a:solidFill>
              </a:rPr>
              <a:t>/</a:t>
            </a:r>
            <a:r>
              <a:rPr lang="ar-IQ" dirty="0" smtClean="0"/>
              <a:t>لأنها </a:t>
            </a:r>
            <a:r>
              <a:rPr lang="ar-IQ" dirty="0"/>
              <a:t>عبارة عن سلعة تخضع لقانون العرض والطلب ،ولان أسعار الأراضي تتباين من منطقة إلى أخرى داخل المدينة ، وتتباين تبعا لذلك إيجارات المباني التي تقوم عليها ، فسعر الأرض هو الذي يحدد نوع البناء الذي يقوم على الأرض .</a:t>
            </a:r>
            <a:endParaRPr lang="en-US" dirty="0"/>
          </a:p>
          <a:p>
            <a:pPr algn="just" rtl="1"/>
            <a:r>
              <a:rPr lang="ar-IQ" dirty="0">
                <a:solidFill>
                  <a:srgbClr val="FF0000"/>
                </a:solidFill>
              </a:rPr>
              <a:t>ولسعر الأرض تجاذبات كثيرة داخل الحيز الحضري ويتأثر هو الآخر بعوامل </a:t>
            </a:r>
            <a:r>
              <a:rPr lang="ar-IQ" dirty="0"/>
              <a:t>عديدة منها سهولة </a:t>
            </a:r>
            <a:r>
              <a:rPr lang="ar-IQ" dirty="0" smtClean="0"/>
              <a:t>الوصول ، وموقع </a:t>
            </a:r>
            <a:r>
              <a:rPr lang="ar-IQ" dirty="0"/>
              <a:t>الأرض أو قربها من الاستعمالات الأخرى المرغوب فيها ،ونوع استعمالها ،ورغبة المستثمرين في اختيار هذه الموقع دون غيره ،ومعدل الزيادة </a:t>
            </a:r>
            <a:r>
              <a:rPr lang="ar-IQ" dirty="0" smtClean="0"/>
              <a:t>الإسكانية ، والكثافة </a:t>
            </a:r>
            <a:r>
              <a:rPr lang="ar-IQ" dirty="0"/>
              <a:t>السكانية والمنافسة في الاستثمار ومقدار الضرائب</a:t>
            </a:r>
            <a:endParaRPr lang="en-US" dirty="0"/>
          </a:p>
          <a:p>
            <a:pPr marL="0" indent="0" algn="just" rtl="1">
              <a:buNone/>
            </a:pPr>
            <a:endParaRPr lang="en-US" dirty="0"/>
          </a:p>
        </p:txBody>
      </p:sp>
    </p:spTree>
    <p:extLst>
      <p:ext uri="{BB962C8B-B14F-4D97-AF65-F5344CB8AC3E}">
        <p14:creationId xmlns:p14="http://schemas.microsoft.com/office/powerpoint/2010/main" val="2779349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610600" cy="6477000"/>
          </a:xfrm>
        </p:spPr>
        <p:txBody>
          <a:bodyPr>
            <a:normAutofit fontScale="92500"/>
          </a:bodyPr>
          <a:lstStyle/>
          <a:p>
            <a:pPr algn="just" rtl="1"/>
            <a:r>
              <a:rPr lang="ar-IQ" dirty="0" smtClean="0">
                <a:solidFill>
                  <a:srgbClr val="FF0000"/>
                </a:solidFill>
              </a:rPr>
              <a:t>ثانياً: العوامل الاجتماعية</a:t>
            </a:r>
          </a:p>
          <a:p>
            <a:pPr marL="0" indent="0" algn="just" rtl="1">
              <a:buNone/>
            </a:pPr>
            <a:r>
              <a:rPr lang="ar-IQ" dirty="0" smtClean="0"/>
              <a:t>تأوي </a:t>
            </a:r>
            <a:r>
              <a:rPr lang="ar-IQ" dirty="0"/>
              <a:t>المدن خليطا غير متجانس من السكان ، ويمتازون بتعقد مظاهر حياتهم العامة بالمقارنة مع المظاهر السائدة في المناطق الريفية .ونتج عن ذلك علاقات اجتماعية وقوى مؤثرة في سلوك البشر ذات اثر فعال في طبيعة استثمار الأرض الحضرية ، ويمكن إدراج العوامل الاجتماعية المؤثرة في استثمار ارض المراكز الحضرية بالاتي:</a:t>
            </a:r>
            <a:endParaRPr lang="en-US" dirty="0"/>
          </a:p>
          <a:p>
            <a:pPr algn="just" rtl="1"/>
            <a:r>
              <a:rPr lang="ar-IQ" dirty="0"/>
              <a:t>أ- </a:t>
            </a:r>
            <a:r>
              <a:rPr lang="ar-IQ" b="1" dirty="0"/>
              <a:t>الغزو</a:t>
            </a:r>
            <a:r>
              <a:rPr lang="ar-IQ" dirty="0"/>
              <a:t>    </a:t>
            </a:r>
            <a:r>
              <a:rPr lang="en-US" dirty="0" err="1"/>
              <a:t>Invansion</a:t>
            </a:r>
            <a:endParaRPr lang="en-US" dirty="0"/>
          </a:p>
          <a:p>
            <a:pPr algn="just" rtl="1"/>
            <a:r>
              <a:rPr lang="ar-IQ" dirty="0">
                <a:solidFill>
                  <a:srgbClr val="FF0000"/>
                </a:solidFill>
              </a:rPr>
              <a:t>يقصد بالغزو أو التسلط </a:t>
            </a:r>
            <a:r>
              <a:rPr lang="en-US" dirty="0" err="1"/>
              <a:t>Comanance</a:t>
            </a:r>
            <a:r>
              <a:rPr lang="ar-IQ" dirty="0"/>
              <a:t>  تغلغل جماعة من السكان أو استعمال معين في منطقة أخرى تتصف بجماعات أو استعمالات تختلف اجتماعيا أو اقتصاديا عن الجماعة أو الاستعمالات الغازية المتغلغلة ،ويعرف أيضا بالانتهاك المكاني  </a:t>
            </a:r>
            <a:r>
              <a:rPr lang="en-US" dirty="0"/>
              <a:t>Spatial violation</a:t>
            </a:r>
            <a:r>
              <a:rPr lang="ar-IQ" dirty="0"/>
              <a:t> الذي يمارسه نمط معين من الأرض لنمط آخر مختلف ،وسبب هذا الغزو يعود إلى :</a:t>
            </a:r>
            <a:endParaRPr lang="en-US" dirty="0"/>
          </a:p>
          <a:p>
            <a:pPr algn="just" rtl="1"/>
            <a:endParaRPr lang="en-US" dirty="0">
              <a:solidFill>
                <a:srgbClr val="FF0000"/>
              </a:solidFill>
            </a:endParaRPr>
          </a:p>
        </p:txBody>
      </p:sp>
    </p:spTree>
    <p:extLst>
      <p:ext uri="{BB962C8B-B14F-4D97-AF65-F5344CB8AC3E}">
        <p14:creationId xmlns:p14="http://schemas.microsoft.com/office/powerpoint/2010/main" val="4003177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228600"/>
            <a:ext cx="8686800" cy="6324600"/>
          </a:xfrm>
        </p:spPr>
        <p:txBody>
          <a:bodyPr>
            <a:normAutofit fontScale="92500" lnSpcReduction="20000"/>
          </a:bodyPr>
          <a:lstStyle/>
          <a:p>
            <a:pPr algn="just" rtl="1"/>
            <a:r>
              <a:rPr lang="ar-IQ" dirty="0"/>
              <a:t>تحركات السكان كانتقال السكان من مركز بغداد نحو العامرية أو الشعب أو حي أور ، أو التوسع في احد أجزاء منطقة على حساب منطقة مجاورة كسيادة منطقة </a:t>
            </a:r>
            <a:r>
              <a:rPr lang="ar-IQ" dirty="0" err="1"/>
              <a:t>الشورجة</a:t>
            </a:r>
            <a:r>
              <a:rPr lang="ar-IQ" dirty="0"/>
              <a:t> وشارع الرشيد وشارع </a:t>
            </a:r>
            <a:r>
              <a:rPr lang="ar-IQ" dirty="0" smtClean="0"/>
              <a:t>المستنصرية </a:t>
            </a:r>
            <a:r>
              <a:rPr lang="ar-IQ" dirty="0"/>
              <a:t>في بغداد كمركز للفعاليات التجارية على بقية المراكز الثانوية الأخرى . أو التغيرات التي تطرأ على خطوط النقل كإنشاء الشوارع السريعة في بغداد وأثرها في تشجيع الاستثمارات في أطراف المدينة ،أو التغيرات الاقتصادية التي يمكن أن تؤدي إلى إعادة توزيع الدخل وتؤثر في قدرة السكان على اختيار موضع السكن أو الاحتفاظ به .</a:t>
            </a:r>
            <a:endParaRPr lang="en-US" dirty="0"/>
          </a:p>
          <a:p>
            <a:pPr algn="just" rtl="1"/>
            <a:r>
              <a:rPr lang="ar-IQ" b="1" dirty="0">
                <a:solidFill>
                  <a:srgbClr val="FF0000"/>
                </a:solidFill>
              </a:rPr>
              <a:t>ويتخذ الغزو الحضري صيغاً متعددة أهمها :</a:t>
            </a:r>
            <a:endParaRPr lang="en-US" b="1" dirty="0">
              <a:solidFill>
                <a:srgbClr val="FF0000"/>
              </a:solidFill>
            </a:endParaRPr>
          </a:p>
          <a:p>
            <a:pPr algn="just" rtl="1"/>
            <a:r>
              <a:rPr lang="ar-IQ" dirty="0"/>
              <a:t>1-غزو متناثر </a:t>
            </a:r>
            <a:r>
              <a:rPr lang="en-US" dirty="0"/>
              <a:t>Sparse invasion</a:t>
            </a:r>
            <a:r>
              <a:rPr lang="ar-IQ" dirty="0"/>
              <a:t> على صفحة الحيز الحضري .</a:t>
            </a:r>
            <a:endParaRPr lang="en-US" dirty="0"/>
          </a:p>
          <a:p>
            <a:pPr algn="just" rtl="1"/>
            <a:r>
              <a:rPr lang="ar-IQ" dirty="0"/>
              <a:t>2-غزو بشكل امتدادات حضرية </a:t>
            </a:r>
            <a:r>
              <a:rPr lang="en-US" dirty="0"/>
              <a:t>Urban extensions</a:t>
            </a:r>
            <a:r>
              <a:rPr lang="ar-IQ" dirty="0"/>
              <a:t> شريطية باتجاه خطوط النقل .</a:t>
            </a:r>
            <a:endParaRPr lang="en-US" dirty="0"/>
          </a:p>
          <a:p>
            <a:pPr algn="just" rtl="1"/>
            <a:r>
              <a:rPr lang="ar-IQ" dirty="0"/>
              <a:t>3-غزو على شكل نوى تجمعيه بصورة ضواحي مختلفة الاختصاص .</a:t>
            </a:r>
            <a:endParaRPr lang="en-US" dirty="0"/>
          </a:p>
          <a:p>
            <a:pPr algn="just" rtl="1"/>
            <a:endParaRPr lang="en-US" dirty="0"/>
          </a:p>
        </p:txBody>
      </p:sp>
    </p:spTree>
    <p:extLst>
      <p:ext uri="{BB962C8B-B14F-4D97-AF65-F5344CB8AC3E}">
        <p14:creationId xmlns:p14="http://schemas.microsoft.com/office/powerpoint/2010/main" val="3806636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763000" cy="6477000"/>
          </a:xfrm>
        </p:spPr>
        <p:txBody>
          <a:bodyPr>
            <a:normAutofit fontScale="92500" lnSpcReduction="10000"/>
          </a:bodyPr>
          <a:lstStyle/>
          <a:p>
            <a:pPr algn="just" rtl="1"/>
            <a:r>
              <a:rPr lang="ar-IQ" dirty="0" smtClean="0">
                <a:solidFill>
                  <a:srgbClr val="FF0000"/>
                </a:solidFill>
              </a:rPr>
              <a:t>ب- التكتل</a:t>
            </a:r>
          </a:p>
          <a:p>
            <a:pPr algn="just" rtl="1"/>
            <a:r>
              <a:rPr lang="en-US" dirty="0"/>
              <a:t> </a:t>
            </a:r>
            <a:r>
              <a:rPr lang="ar-IQ" dirty="0"/>
              <a:t>يرتبط التكتل بظاهرة الغزو ،فعملية الغزو نجدها تفضي إلى عملية التكتل أو عملية التشتت والانتشار ،فقد يزداد عدد الجماعات الغازية وهم ينتمون إلى صنف واحد ،أو تربطهم خصائص معينة متشابهة ويتغلبون على الجماعة القديمة فيتكتلون في محلهم الجديد ،وقد يكون هذا التكتل </a:t>
            </a:r>
            <a:r>
              <a:rPr lang="ar-IQ" dirty="0">
                <a:solidFill>
                  <a:srgbClr val="FF0000"/>
                </a:solidFill>
              </a:rPr>
              <a:t>تلقائيا أو قسريا </a:t>
            </a:r>
            <a:r>
              <a:rPr lang="ar-IQ" dirty="0"/>
              <a:t>،وهو على نوعين الأول </a:t>
            </a:r>
            <a:r>
              <a:rPr lang="ar-IQ" dirty="0">
                <a:solidFill>
                  <a:srgbClr val="FF0000"/>
                </a:solidFill>
              </a:rPr>
              <a:t>تكتل الوحدات السكانية المتشابهة </a:t>
            </a:r>
            <a:r>
              <a:rPr lang="ar-IQ" dirty="0"/>
              <a:t>،والثاني  </a:t>
            </a:r>
            <a:r>
              <a:rPr lang="ar-IQ" dirty="0">
                <a:solidFill>
                  <a:srgbClr val="FF0000"/>
                </a:solidFill>
              </a:rPr>
              <a:t>تكتل نشاطات وظيفية معينة.</a:t>
            </a:r>
            <a:endParaRPr lang="en-US" dirty="0">
              <a:solidFill>
                <a:srgbClr val="FF0000"/>
              </a:solidFill>
            </a:endParaRPr>
          </a:p>
          <a:p>
            <a:pPr algn="just" rtl="1"/>
            <a:r>
              <a:rPr lang="ar-IQ" dirty="0">
                <a:solidFill>
                  <a:srgbClr val="FF0000"/>
                </a:solidFill>
              </a:rPr>
              <a:t>ت- </a:t>
            </a:r>
            <a:r>
              <a:rPr lang="ar-IQ" b="1" dirty="0">
                <a:solidFill>
                  <a:srgbClr val="FF0000"/>
                </a:solidFill>
              </a:rPr>
              <a:t>التدرج</a:t>
            </a:r>
            <a:r>
              <a:rPr lang="ar-IQ" dirty="0">
                <a:solidFill>
                  <a:srgbClr val="FF0000"/>
                </a:solidFill>
              </a:rPr>
              <a:t> </a:t>
            </a:r>
            <a:endParaRPr lang="ar-IQ" dirty="0" smtClean="0">
              <a:solidFill>
                <a:srgbClr val="FF0000"/>
              </a:solidFill>
            </a:endParaRPr>
          </a:p>
          <a:p>
            <a:pPr algn="just" rtl="1"/>
            <a:r>
              <a:rPr lang="ar-IQ" dirty="0" smtClean="0"/>
              <a:t>إن </a:t>
            </a:r>
            <a:r>
              <a:rPr lang="ar-IQ" dirty="0"/>
              <a:t>سيطرة المنطقة التجارية المركزية لم يتم بشكل متساوي بين المناطق البعيدة ،إذ إن  هذا التأثير يقل بالتدريج كلما ابتعدنا عن المركز ،ويضم هذا التدرج في السيطرة على سعر الأرض والإيجارات ونوع المؤسسات التي تتدرج من المركز التجاري إلى الأطراف ، إن هذا التناقص في درجة السيطرة من المركز إلى </a:t>
            </a:r>
            <a:r>
              <a:rPr lang="ar-IQ" dirty="0" err="1"/>
              <a:t>الإطراف</a:t>
            </a:r>
            <a:r>
              <a:rPr lang="ar-IQ" dirty="0"/>
              <a:t> يعرف بالتدرج .</a:t>
            </a:r>
            <a:endParaRPr lang="en-US" dirty="0"/>
          </a:p>
          <a:p>
            <a:pPr algn="just" rtl="1"/>
            <a:endParaRPr lang="en-US" dirty="0"/>
          </a:p>
        </p:txBody>
      </p:sp>
    </p:spTree>
    <p:extLst>
      <p:ext uri="{BB962C8B-B14F-4D97-AF65-F5344CB8AC3E}">
        <p14:creationId xmlns:p14="http://schemas.microsoft.com/office/powerpoint/2010/main" val="3300808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610600" cy="6477000"/>
          </a:xfrm>
        </p:spPr>
        <p:txBody>
          <a:bodyPr/>
          <a:lstStyle/>
          <a:p>
            <a:pPr algn="just" rtl="1"/>
            <a:r>
              <a:rPr lang="ar-IQ" b="1" dirty="0"/>
              <a:t>ث-السلوك الفردي </a:t>
            </a:r>
            <a:endParaRPr lang="ar-IQ" b="1" dirty="0" smtClean="0"/>
          </a:p>
          <a:p>
            <a:pPr algn="just" rtl="1"/>
            <a:r>
              <a:rPr lang="ar-IQ" dirty="0" smtClean="0"/>
              <a:t>أن </a:t>
            </a:r>
            <a:r>
              <a:rPr lang="ar-IQ" dirty="0"/>
              <a:t>المراكز الحضرية ليست قوالب جامدة وان كانت تبدو كذلك فالفعاليات والأنشطة المتنوعة يحركها البشر وهؤلاء البشر لهم </a:t>
            </a:r>
            <a:r>
              <a:rPr lang="ar-IQ" dirty="0">
                <a:solidFill>
                  <a:srgbClr val="FF0000"/>
                </a:solidFill>
              </a:rPr>
              <a:t>رؤى ورغبات وحاجات </a:t>
            </a:r>
            <a:r>
              <a:rPr lang="ar-IQ" dirty="0"/>
              <a:t>مختلفة ،ومن ثم  يظهر لنا سلوك بشري متنوع نابع من القيم والأعراف والأصول التي ينتمي لها سكان المدن ،وعلى اثر ذلك يؤثر هؤلاء في </a:t>
            </a:r>
            <a:r>
              <a:rPr lang="ar-IQ" dirty="0">
                <a:solidFill>
                  <a:srgbClr val="FF0000"/>
                </a:solidFill>
              </a:rPr>
              <a:t>مظهر المدينة</a:t>
            </a:r>
            <a:r>
              <a:rPr lang="ar-IQ" dirty="0"/>
              <a:t> وفي توزيع وظائفها زمنيا ومكانيا ،حسب الحاجات والرغبات والتطور الاجتماعي والاقتصادي الذي تمر به مدينتهم ، وان هذا التطور والتغيير قد يؤدي إلى ظهور قيم جديدة من الاستثمارات </a:t>
            </a:r>
            <a:r>
              <a:rPr lang="ar-IQ" dirty="0" smtClean="0"/>
              <a:t>الحضرية ، لهذا </a:t>
            </a:r>
            <a:r>
              <a:rPr lang="ar-IQ" dirty="0"/>
              <a:t>فان الدورة مستمرة ومتصلة الحلقات ،فهي ذات استشارات واستجابات متتالية انظر الشكل (6 و7). </a:t>
            </a:r>
            <a:endParaRPr lang="en-US" dirty="0"/>
          </a:p>
        </p:txBody>
      </p:sp>
    </p:spTree>
    <p:extLst>
      <p:ext uri="{BB962C8B-B14F-4D97-AF65-F5344CB8AC3E}">
        <p14:creationId xmlns:p14="http://schemas.microsoft.com/office/powerpoint/2010/main" val="2429726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686800" cy="6477000"/>
          </a:xfrm>
        </p:spPr>
        <p:txBody>
          <a:bodyPr>
            <a:normAutofit fontScale="85000" lnSpcReduction="20000"/>
          </a:bodyPr>
          <a:lstStyle/>
          <a:p>
            <a:pPr algn="just" rtl="1"/>
            <a:r>
              <a:rPr lang="ar-IQ" sz="3300" b="1" dirty="0" smtClean="0">
                <a:solidFill>
                  <a:srgbClr val="0070C0"/>
                </a:solidFill>
              </a:rPr>
              <a:t>ثالثاً : العوامل المتعلقة بالمصلحة العامة:</a:t>
            </a:r>
          </a:p>
          <a:p>
            <a:pPr algn="just" rtl="1"/>
            <a:r>
              <a:rPr lang="ar-IQ" dirty="0">
                <a:solidFill>
                  <a:srgbClr val="FF0000"/>
                </a:solidFill>
              </a:rPr>
              <a:t>للدولة دور كبير كأحد العوامل المؤثرة في التركيب الداخلي للمدن، تكلم عن هذا الدور؟</a:t>
            </a:r>
            <a:endParaRPr lang="en-US" dirty="0">
              <a:solidFill>
                <a:srgbClr val="FF0000"/>
              </a:solidFill>
            </a:endParaRPr>
          </a:p>
          <a:p>
            <a:pPr algn="just" rtl="1"/>
            <a:r>
              <a:rPr lang="ar-IQ" dirty="0" smtClean="0"/>
              <a:t>ج/1-تنظيم </a:t>
            </a:r>
            <a:r>
              <a:rPr lang="ar-IQ" dirty="0"/>
              <a:t>وتوزيع استعمالات الأرض داخل المدينة لضمان إمكانية الاستفادة من وظائفها لكافة سكان المدينة ،كان لا يكون تكدس وظيفي في مكان وفراغ وظيفي في مكان آخر .</a:t>
            </a:r>
            <a:endParaRPr lang="en-US" dirty="0"/>
          </a:p>
          <a:p>
            <a:pPr marL="0" indent="0" algn="just" rtl="1">
              <a:buNone/>
            </a:pPr>
            <a:r>
              <a:rPr lang="ar-IQ" dirty="0"/>
              <a:t>2</a:t>
            </a:r>
            <a:r>
              <a:rPr lang="ar-IQ" dirty="0" smtClean="0"/>
              <a:t>-توزيع </a:t>
            </a:r>
            <a:r>
              <a:rPr lang="ar-IQ" dirty="0"/>
              <a:t>سكان المدينة بشكل متكافئ على قطاعاتها لضمان كثافة سكانية متساوية .</a:t>
            </a:r>
            <a:endParaRPr lang="en-US" dirty="0"/>
          </a:p>
          <a:p>
            <a:pPr marL="0" indent="0" algn="just" rtl="1">
              <a:buNone/>
            </a:pPr>
            <a:r>
              <a:rPr lang="ar-IQ" dirty="0"/>
              <a:t>3</a:t>
            </a:r>
            <a:r>
              <a:rPr lang="ar-IQ" dirty="0" smtClean="0"/>
              <a:t>-عدم </a:t>
            </a:r>
            <a:r>
              <a:rPr lang="ar-IQ" dirty="0"/>
              <a:t>السماح لإقامة صناعات ملوثة للبيئة الحضرية وضرورة فصل هذه الصناعات عن المناطق السكنية </a:t>
            </a:r>
            <a:r>
              <a:rPr lang="ar-IQ" dirty="0" smtClean="0"/>
              <a:t>.</a:t>
            </a:r>
            <a:endParaRPr lang="ar-IQ" dirty="0"/>
          </a:p>
          <a:p>
            <a:pPr marL="0" indent="0" algn="just" rtl="1">
              <a:buNone/>
            </a:pPr>
            <a:r>
              <a:rPr lang="ar-IQ" dirty="0"/>
              <a:t>4</a:t>
            </a:r>
            <a:r>
              <a:rPr lang="ar-IQ" dirty="0" smtClean="0"/>
              <a:t>-توفير </a:t>
            </a:r>
            <a:r>
              <a:rPr lang="ar-IQ" dirty="0"/>
              <a:t>إمكانية وصول سهلة للمواطن من خلال تنظيم استعمالات الأرض الخاصة بالنقل ،وانسيابية المرور ،ووضع ضوابط خاصة لتنظيم العلاقة بين استعمالات النقل والاستعمالات الأخرى ،وذلك للتخلص من الاختناقات المرورية </a:t>
            </a:r>
            <a:r>
              <a:rPr lang="en-US" dirty="0"/>
              <a:t>Traffic jams</a:t>
            </a:r>
            <a:r>
              <a:rPr lang="ar-IQ" dirty="0"/>
              <a:t>.</a:t>
            </a:r>
            <a:endParaRPr lang="en-US" dirty="0"/>
          </a:p>
          <a:p>
            <a:pPr marL="0" indent="0" algn="just" rtl="1">
              <a:buNone/>
            </a:pPr>
            <a:r>
              <a:rPr lang="ar-IQ" dirty="0"/>
              <a:t>5</a:t>
            </a:r>
            <a:r>
              <a:rPr lang="ar-IQ" dirty="0" smtClean="0"/>
              <a:t>-الاهتمام </a:t>
            </a:r>
            <a:r>
              <a:rPr lang="ar-IQ" dirty="0"/>
              <a:t>بنظافة البيئة الحضرية </a:t>
            </a:r>
            <a:r>
              <a:rPr lang="ar-IQ" dirty="0" err="1"/>
              <a:t>ومورفولوجيتها</a:t>
            </a:r>
            <a:r>
              <a:rPr lang="ar-IQ" dirty="0"/>
              <a:t> من خلال التناسق التام بين المضمون والشكل وبما يبعث البهجة </a:t>
            </a:r>
            <a:r>
              <a:rPr lang="en-US" dirty="0"/>
              <a:t>Cheerfulness </a:t>
            </a:r>
            <a:r>
              <a:rPr lang="ar-IQ" dirty="0"/>
              <a:t> في نفوس الناس .</a:t>
            </a:r>
            <a:endParaRPr lang="en-US" dirty="0"/>
          </a:p>
          <a:p>
            <a:pPr algn="just" rtl="1"/>
            <a:endParaRPr lang="en-US" dirty="0"/>
          </a:p>
        </p:txBody>
      </p:sp>
    </p:spTree>
    <p:extLst>
      <p:ext uri="{BB962C8B-B14F-4D97-AF65-F5344CB8AC3E}">
        <p14:creationId xmlns:p14="http://schemas.microsoft.com/office/powerpoint/2010/main" val="40995543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763000" cy="6400800"/>
          </a:xfrm>
        </p:spPr>
        <p:txBody>
          <a:bodyPr/>
          <a:lstStyle/>
          <a:p>
            <a:pPr algn="r" rtl="1"/>
            <a:r>
              <a:rPr lang="ar-IQ" b="1" dirty="0"/>
              <a:t>خرائط استعمالات الأرض الحضرية </a:t>
            </a:r>
          </a:p>
          <a:p>
            <a:pPr algn="just" rtl="1"/>
            <a:r>
              <a:rPr lang="ar-IQ" dirty="0">
                <a:solidFill>
                  <a:srgbClr val="0070C0"/>
                </a:solidFill>
              </a:rPr>
              <a:t>الخريطة</a:t>
            </a:r>
            <a:r>
              <a:rPr lang="ar-IQ" dirty="0"/>
              <a:t> </a:t>
            </a:r>
            <a:r>
              <a:rPr lang="en-US" dirty="0"/>
              <a:t>Map </a:t>
            </a:r>
            <a:r>
              <a:rPr lang="ar-IQ" dirty="0"/>
              <a:t>هي أداة الجغرافي الرئيسة  ووسيلته في تعامله مع الظواهر الجغرافية من حيث ترتيبها وتوزيعها لكي تسهل عليه دراستها وتحليلها ،لا سيما في المناطق الحضرية التي تتعدد فيها الظواهر وتتداخل وتتشعب مما يصبح من الصعوبة بمكان ضبطها دون أن توضع على الخريطة .</a:t>
            </a:r>
          </a:p>
          <a:p>
            <a:pPr algn="r" rtl="1"/>
            <a:endParaRPr lang="en-US" dirty="0"/>
          </a:p>
        </p:txBody>
      </p:sp>
    </p:spTree>
    <p:extLst>
      <p:ext uri="{BB962C8B-B14F-4D97-AF65-F5344CB8AC3E}">
        <p14:creationId xmlns:p14="http://schemas.microsoft.com/office/powerpoint/2010/main" val="2730133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763000" cy="6400800"/>
          </a:xfrm>
        </p:spPr>
        <p:txBody>
          <a:bodyPr>
            <a:normAutofit fontScale="85000" lnSpcReduction="10000"/>
          </a:bodyPr>
          <a:lstStyle/>
          <a:p>
            <a:pPr algn="just" rtl="1"/>
            <a:r>
              <a:rPr lang="ar-IQ" b="1" dirty="0">
                <a:solidFill>
                  <a:srgbClr val="FF0000"/>
                </a:solidFill>
              </a:rPr>
              <a:t>أن الخرائط المتعلقة بالمراكز الحضرية لها مواصفات خاصة نذكر منها :</a:t>
            </a:r>
            <a:endParaRPr lang="en-US" b="1" dirty="0">
              <a:solidFill>
                <a:srgbClr val="FF0000"/>
              </a:solidFill>
            </a:endParaRPr>
          </a:p>
          <a:p>
            <a:pPr algn="just" rtl="1"/>
            <a:r>
              <a:rPr lang="ar-IQ" dirty="0"/>
              <a:t>1-أنها ذات مقاييس رسم كبيرة يتراوح </a:t>
            </a:r>
            <a:r>
              <a:rPr lang="ar-IQ" dirty="0" err="1"/>
              <a:t>مابين</a:t>
            </a:r>
            <a:r>
              <a:rPr lang="ar-IQ" dirty="0"/>
              <a:t> 1/500 و 1/600 ولإعداد خريطة للمنطقة المركزية فيجب اختيار مقياس رسم اكبر من ذلك كان يكون 1 بوصة إلى 50 قدم أو انج واحد الى600 قدم لتوضيح تفصيلات أدق لصغر المساحة التي تشغلها وظائف هذه المنطقة .</a:t>
            </a:r>
            <a:endParaRPr lang="en-US" dirty="0"/>
          </a:p>
          <a:p>
            <a:pPr algn="just" rtl="1"/>
            <a:r>
              <a:rPr lang="ar-IQ" dirty="0"/>
              <a:t>2-تحتاج خريطة استعمالات الأرض الحضرية إلى رموز دالة أو ألوان معينة أو تظليل خاص يشير إلى مفتاح الخريطة بوضوح تام ، </a:t>
            </a:r>
            <a:r>
              <a:rPr lang="ar-IQ" dirty="0">
                <a:solidFill>
                  <a:srgbClr val="FF0000"/>
                </a:solidFill>
              </a:rPr>
              <a:t>وقد اتفق الجغرافيون على أن تكون خرائط استخدام الأرض الحضرية في الأطالس والخرائط الأخرى بالألوان </a:t>
            </a:r>
            <a:r>
              <a:rPr lang="ar-IQ" dirty="0" smtClean="0">
                <a:solidFill>
                  <a:srgbClr val="FF0000"/>
                </a:solidFill>
              </a:rPr>
              <a:t>الآتية(</a:t>
            </a:r>
            <a:r>
              <a:rPr lang="ar-IQ" b="1" dirty="0" smtClean="0">
                <a:solidFill>
                  <a:srgbClr val="00B0F0"/>
                </a:solidFill>
              </a:rPr>
              <a:t>مفتاح الخريطة</a:t>
            </a:r>
            <a:r>
              <a:rPr lang="ar-IQ" dirty="0" smtClean="0">
                <a:solidFill>
                  <a:srgbClr val="FF0000"/>
                </a:solidFill>
              </a:rPr>
              <a:t>):</a:t>
            </a:r>
            <a:r>
              <a:rPr lang="ar-IQ" dirty="0" smtClean="0"/>
              <a:t> </a:t>
            </a:r>
            <a:r>
              <a:rPr lang="ar-IQ" dirty="0"/>
              <a:t>السكن باللون البني المائل للحمرة، والمناطق العامة المكشوفة باللون الأخضر ،والمناطق الخاصة المكشوفة باللون الأخضر المائل إلى </a:t>
            </a:r>
            <a:r>
              <a:rPr lang="ar-IQ" dirty="0" smtClean="0"/>
              <a:t>الصفرة. </a:t>
            </a:r>
            <a:endParaRPr lang="en-US" dirty="0"/>
          </a:p>
          <a:p>
            <a:pPr algn="just" rtl="1"/>
            <a:r>
              <a:rPr lang="ar-IQ" dirty="0"/>
              <a:t>،والمباني العامة باللون الأحمر ،والمؤسسات الصناعية باللون الأرجواني ،والمباني التجارية باللون الرمادي ،والمكاتب باللون الأزرق </a:t>
            </a:r>
            <a:r>
              <a:rPr lang="ar-IQ" dirty="0" smtClean="0"/>
              <a:t>الفاتح ، وحوانيت </a:t>
            </a:r>
            <a:r>
              <a:rPr lang="ar-IQ" dirty="0"/>
              <a:t>المفرد باللون الأزرق </a:t>
            </a:r>
            <a:r>
              <a:rPr lang="ar-IQ" dirty="0" smtClean="0"/>
              <a:t>الغامق ، والأرض </a:t>
            </a:r>
            <a:r>
              <a:rPr lang="ar-IQ" dirty="0"/>
              <a:t>الفضاء باللون الأصفر انظر الشكل (8 و9).</a:t>
            </a:r>
            <a:endParaRPr lang="en-US" dirty="0"/>
          </a:p>
          <a:p>
            <a:pPr algn="just" rtl="1"/>
            <a:endParaRPr lang="en-US" dirty="0"/>
          </a:p>
        </p:txBody>
      </p:sp>
    </p:spTree>
    <p:extLst>
      <p:ext uri="{BB962C8B-B14F-4D97-AF65-F5344CB8AC3E}">
        <p14:creationId xmlns:p14="http://schemas.microsoft.com/office/powerpoint/2010/main" val="19669046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228600"/>
            <a:ext cx="8763000" cy="6324600"/>
          </a:xfrm>
        </p:spPr>
        <p:txBody>
          <a:bodyPr>
            <a:normAutofit fontScale="85000" lnSpcReduction="10000"/>
          </a:bodyPr>
          <a:lstStyle/>
          <a:p>
            <a:pPr algn="just" rtl="1"/>
            <a:r>
              <a:rPr lang="ar-IQ" dirty="0">
                <a:solidFill>
                  <a:srgbClr val="FF0000"/>
                </a:solidFill>
              </a:rPr>
              <a:t>ما المشكلات المتعلقة بإعداد خرائط استعمالات الأرض الحضرية؟</a:t>
            </a:r>
            <a:endParaRPr lang="en-US" dirty="0">
              <a:solidFill>
                <a:srgbClr val="FF0000"/>
              </a:solidFill>
            </a:endParaRPr>
          </a:p>
          <a:p>
            <a:pPr algn="just" rtl="1"/>
            <a:r>
              <a:rPr lang="ar-IQ" dirty="0"/>
              <a:t>ج/ من هذه المشكلات إذا كانت هناك عمارة متكونة من عدة طوابق وتشغل استعمالات مختلفة فكيف يتم رسم خريطة لها؟ ومن المشكلات الأخرى هي الحدائق</a:t>
            </a:r>
            <a:r>
              <a:rPr lang="en-US" dirty="0"/>
              <a:t>Gardens</a:t>
            </a:r>
            <a:r>
              <a:rPr lang="ar-IQ" dirty="0"/>
              <a:t> التي تحيط بالأبنية كحدائق المستشفيات والجامعات والدوائر </a:t>
            </a:r>
            <a:r>
              <a:rPr lang="ar-IQ" dirty="0" smtClean="0"/>
              <a:t>الحكومية ، فهل </a:t>
            </a:r>
            <a:r>
              <a:rPr lang="ar-IQ" dirty="0"/>
              <a:t>تعتبر ضمن المساحات الخضراء أم ضمن هذه الاستعمالات التي توجد فيها</a:t>
            </a:r>
            <a:r>
              <a:rPr lang="ar-IQ" dirty="0" smtClean="0"/>
              <a:t>.</a:t>
            </a:r>
            <a:r>
              <a:rPr lang="ar-IQ" dirty="0"/>
              <a:t> </a:t>
            </a:r>
            <a:r>
              <a:rPr lang="ar-IQ" dirty="0">
                <a:solidFill>
                  <a:srgbClr val="FF0000"/>
                </a:solidFill>
              </a:rPr>
              <a:t>فحدائق الجامعات مثلا </a:t>
            </a:r>
            <a:r>
              <a:rPr lang="ar-IQ" dirty="0"/>
              <a:t>تعد ضمن الاستعمال التعليمي </a:t>
            </a:r>
            <a:r>
              <a:rPr lang="ar-IQ" dirty="0">
                <a:solidFill>
                  <a:srgbClr val="FF0000"/>
                </a:solidFill>
              </a:rPr>
              <a:t>وحدائق المستشفيات </a:t>
            </a:r>
            <a:r>
              <a:rPr lang="ar-IQ" dirty="0"/>
              <a:t>هي جزء من الاستعمال الصحي </a:t>
            </a:r>
            <a:endParaRPr lang="en-US" dirty="0"/>
          </a:p>
          <a:p>
            <a:pPr algn="just" rtl="1"/>
            <a:r>
              <a:rPr lang="ar-IQ" dirty="0">
                <a:solidFill>
                  <a:srgbClr val="FF0000"/>
                </a:solidFill>
              </a:rPr>
              <a:t>يستخدم  جغرافيو المدن خرائط خاصة في بحوثهم ؟  بين السبب في ذلك؟</a:t>
            </a:r>
            <a:endParaRPr lang="en-US" dirty="0">
              <a:solidFill>
                <a:srgbClr val="FF0000"/>
              </a:solidFill>
            </a:endParaRPr>
          </a:p>
          <a:p>
            <a:pPr algn="just" rtl="1"/>
            <a:r>
              <a:rPr lang="ar-IQ" dirty="0" smtClean="0"/>
              <a:t>ج/ </a:t>
            </a:r>
            <a:r>
              <a:rPr lang="ar-IQ" dirty="0"/>
              <a:t>يقوم بإعداد الخرائط جهات متعددة والتي غالبا ما تكون خرائط عامة أو أنها تخدم غرضا معينا ،وهذا ما لا يروق </a:t>
            </a:r>
            <a:r>
              <a:rPr lang="ar-IQ" dirty="0" smtClean="0"/>
              <a:t>لجغرافي </a:t>
            </a:r>
            <a:r>
              <a:rPr lang="ar-IQ" dirty="0"/>
              <a:t>المدن الذين يرومون إلى تقسيم الاستعمالات الرئيسة إلى أخرى ثانوية ،وربما فرعية .فيتم تقسيم الاستعمال التجاري إلى استعمالات تجارية لبيع الجملة وأخرى لبيع المفرد وأخرى للتخزين ،وقد يلحق به الاستخدام المالي أو استخدام تجاري للقطاع العام وآخر للقطاع الخاص أو المختلط . </a:t>
            </a:r>
            <a:endParaRPr lang="en-US" dirty="0"/>
          </a:p>
          <a:p>
            <a:pPr algn="just" rtl="1"/>
            <a:endParaRPr lang="en-US" dirty="0"/>
          </a:p>
        </p:txBody>
      </p:sp>
    </p:spTree>
    <p:extLst>
      <p:ext uri="{BB962C8B-B14F-4D97-AF65-F5344CB8AC3E}">
        <p14:creationId xmlns:p14="http://schemas.microsoft.com/office/powerpoint/2010/main" val="16850861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8534400" cy="6324600"/>
          </a:xfrm>
        </p:spPr>
        <p:txBody>
          <a:bodyPr>
            <a:normAutofit fontScale="92500" lnSpcReduction="10000"/>
          </a:bodyPr>
          <a:lstStyle/>
          <a:p>
            <a:pPr algn="just" rtl="1"/>
            <a:r>
              <a:rPr lang="ar-IQ" b="1" dirty="0"/>
              <a:t>نسب استعمالات الأرض الحضرية </a:t>
            </a:r>
            <a:endParaRPr lang="en-US" dirty="0"/>
          </a:p>
          <a:p>
            <a:pPr algn="just" rtl="1"/>
            <a:r>
              <a:rPr lang="ar-IQ" dirty="0"/>
              <a:t>   </a:t>
            </a:r>
            <a:r>
              <a:rPr lang="ar-IQ" dirty="0" smtClean="0">
                <a:solidFill>
                  <a:srgbClr val="FF0000"/>
                </a:solidFill>
              </a:rPr>
              <a:t>لماذا تختلف </a:t>
            </a:r>
            <a:r>
              <a:rPr lang="ar-IQ" dirty="0">
                <a:solidFill>
                  <a:srgbClr val="FF0000"/>
                </a:solidFill>
              </a:rPr>
              <a:t>نسب استعمالات الأرض بين المدن والتي يتم توزيعها على </a:t>
            </a:r>
            <a:r>
              <a:rPr lang="ar-IQ" dirty="0" smtClean="0">
                <a:solidFill>
                  <a:srgbClr val="FF0000"/>
                </a:solidFill>
              </a:rPr>
              <a:t>الخرائط علل ذلك ج/ </a:t>
            </a:r>
            <a:r>
              <a:rPr lang="ar-IQ" dirty="0">
                <a:solidFill>
                  <a:srgbClr val="00B0F0"/>
                </a:solidFill>
              </a:rPr>
              <a:t>وذلك لاختلاف الخصائص المكانية لكل مدينة عن الأخرى ،إذ توفر لنا هذه الخرائط إمكانية المقارنة بين مدن الإقليم أو البلد أو على مستوى دول العالم لمعرفة ما يشغله كل استعمال من الحيز الحضري</a:t>
            </a:r>
            <a:r>
              <a:rPr lang="ar-IQ" dirty="0"/>
              <a:t>. وعلى أساس مقارنة نسبة إشغال كل استعمال على مستوى عدد من المدن يكون حينئذ الكشف عن مواطن القوة أو الخلل لكل استعمال أو للمدينة ككل .</a:t>
            </a:r>
            <a:endParaRPr lang="en-US" dirty="0"/>
          </a:p>
          <a:p>
            <a:pPr algn="just" rtl="1"/>
            <a:r>
              <a:rPr lang="ar-IQ" dirty="0"/>
              <a:t>  وأولى الدراسات المقارنة هي دراسة </a:t>
            </a:r>
            <a:r>
              <a:rPr lang="ar-IQ" u="sng" dirty="0" err="1">
                <a:solidFill>
                  <a:srgbClr val="FF0000"/>
                </a:solidFill>
              </a:rPr>
              <a:t>بارثلميو</a:t>
            </a:r>
            <a:r>
              <a:rPr lang="ar-IQ" dirty="0"/>
              <a:t> </a:t>
            </a:r>
            <a:r>
              <a:rPr lang="ar-IQ" dirty="0" smtClean="0"/>
              <a:t>التي </a:t>
            </a:r>
            <a:r>
              <a:rPr lang="ar-IQ" dirty="0"/>
              <a:t>نشرها في كتابه سنة 1955 ، والتي أوضح فيها النسب التي تشغلها استعمالات الأرض في المدن الأمريكية بعد أن درس خرائط استعمالات الأرض لحوالي 97 مدينة أمريكية منها 53 مدينة مركزية (عاصمة ) و33 مدينة تابعة و11 منطقة حضرية  الجدول (6).</a:t>
            </a:r>
            <a:endParaRPr lang="en-US" dirty="0"/>
          </a:p>
          <a:p>
            <a:pPr algn="just" rtl="1"/>
            <a:endParaRPr lang="en-US" dirty="0"/>
          </a:p>
        </p:txBody>
      </p:sp>
    </p:spTree>
    <p:extLst>
      <p:ext uri="{BB962C8B-B14F-4D97-AF65-F5344CB8AC3E}">
        <p14:creationId xmlns:p14="http://schemas.microsoft.com/office/powerpoint/2010/main" val="93902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152400"/>
            <a:ext cx="8610600" cy="6553200"/>
          </a:xfrm>
        </p:spPr>
        <p:txBody>
          <a:bodyPr>
            <a:normAutofit/>
          </a:bodyPr>
          <a:lstStyle/>
          <a:p>
            <a:pPr algn="just" rtl="1"/>
            <a:r>
              <a:rPr lang="en-US" dirty="0"/>
              <a:t> </a:t>
            </a:r>
            <a:r>
              <a:rPr lang="ar-IQ" dirty="0"/>
              <a:t>يعبر مفهوم التركيب الداخلي للمدن </a:t>
            </a:r>
            <a:r>
              <a:rPr lang="ar-IQ" dirty="0" smtClean="0"/>
              <a:t>عن </a:t>
            </a:r>
            <a:r>
              <a:rPr lang="ar-IQ" dirty="0">
                <a:solidFill>
                  <a:srgbClr val="FF0000"/>
                </a:solidFill>
              </a:rPr>
              <a:t>استعمالات الأرض </a:t>
            </a:r>
            <a:r>
              <a:rPr lang="ar-IQ" dirty="0" smtClean="0"/>
              <a:t>التي </a:t>
            </a:r>
            <a:r>
              <a:rPr lang="ar-IQ" dirty="0"/>
              <a:t>تشغل الحيز الحضري للمدينة كالاستعمالات السكنية والتجارية والصناعية والإدارية والدينية والترفيهية </a:t>
            </a:r>
            <a:r>
              <a:rPr lang="ar-IQ" dirty="0" smtClean="0"/>
              <a:t>والنقل</a:t>
            </a:r>
            <a:r>
              <a:rPr lang="ar-IQ" dirty="0"/>
              <a:t>.</a:t>
            </a:r>
            <a:r>
              <a:rPr lang="ar-IQ" dirty="0" smtClean="0"/>
              <a:t>  </a:t>
            </a:r>
          </a:p>
          <a:p>
            <a:pPr algn="just" rtl="1"/>
            <a:r>
              <a:rPr lang="ar-IQ" dirty="0" smtClean="0"/>
              <a:t>وتمثل </a:t>
            </a:r>
            <a:r>
              <a:rPr lang="ar-IQ" dirty="0"/>
              <a:t>هذه الاستعمالات الوظائف التي تؤديها المدينة ، </a:t>
            </a:r>
            <a:r>
              <a:rPr lang="ar-IQ" dirty="0" smtClean="0"/>
              <a:t>فالاستعمال </a:t>
            </a:r>
            <a:r>
              <a:rPr lang="ar-IQ" dirty="0"/>
              <a:t>السكني مثلا نعبر عنه بالوظيفة السكنية والاستعمال الصناعي بالوظيفة الصناعية هكذا </a:t>
            </a:r>
            <a:r>
              <a:rPr lang="ar-IQ" b="1" dirty="0" smtClean="0">
                <a:solidFill>
                  <a:srgbClr val="FF0000"/>
                </a:solidFill>
              </a:rPr>
              <a:t>.</a:t>
            </a:r>
            <a:r>
              <a:rPr lang="en-US" b="1" dirty="0">
                <a:solidFill>
                  <a:srgbClr val="FF0000"/>
                </a:solidFill>
              </a:rPr>
              <a:t> </a:t>
            </a:r>
            <a:endParaRPr lang="ar-IQ" b="1" dirty="0" smtClean="0">
              <a:solidFill>
                <a:srgbClr val="FF0000"/>
              </a:solidFill>
            </a:endParaRPr>
          </a:p>
          <a:p>
            <a:pPr algn="just" rtl="1"/>
            <a:r>
              <a:rPr lang="ar-IQ" b="1" dirty="0" smtClean="0">
                <a:solidFill>
                  <a:srgbClr val="FF0000"/>
                </a:solidFill>
              </a:rPr>
              <a:t>ولا </a:t>
            </a:r>
            <a:r>
              <a:rPr lang="ar-IQ" b="1" dirty="0">
                <a:solidFill>
                  <a:srgbClr val="FF0000"/>
                </a:solidFill>
              </a:rPr>
              <a:t>توجد مدينة تنفرد باستعمال واحد معين </a:t>
            </a:r>
            <a:r>
              <a:rPr lang="ar-IQ" b="1" dirty="0" smtClean="0">
                <a:solidFill>
                  <a:srgbClr val="FF0000"/>
                </a:solidFill>
              </a:rPr>
              <a:t>.</a:t>
            </a:r>
            <a:r>
              <a:rPr lang="ar-IQ" dirty="0" smtClean="0"/>
              <a:t>ج/فمدن </a:t>
            </a:r>
            <a:r>
              <a:rPr lang="ar-IQ" dirty="0"/>
              <a:t>التعدين التي أقيمت على أساس وجود المعدن -على سبيل المثال لا الحصر- فإنها ملزمة على أن تقيم للعاملين في هذا النشاط دورا سكنية تؤويهم ومدارس لأطفالهم ومستشفيات تعالجهم وشوارع لتنقلهم وهكذا لتصبح مدينة متكاملة الاستعمالات </a:t>
            </a:r>
            <a:r>
              <a:rPr lang="ar-IQ" dirty="0" smtClean="0"/>
              <a:t>.</a:t>
            </a:r>
            <a:r>
              <a:rPr lang="ar-IQ" dirty="0"/>
              <a:t> </a:t>
            </a:r>
            <a:endParaRPr lang="en-US" dirty="0"/>
          </a:p>
        </p:txBody>
      </p:sp>
    </p:spTree>
    <p:extLst>
      <p:ext uri="{BB962C8B-B14F-4D97-AF65-F5344CB8AC3E}">
        <p14:creationId xmlns:p14="http://schemas.microsoft.com/office/powerpoint/2010/main" val="18095416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686800" cy="6400800"/>
          </a:xfrm>
        </p:spPr>
        <p:txBody>
          <a:bodyPr>
            <a:normAutofit fontScale="85000" lnSpcReduction="10000"/>
          </a:bodyPr>
          <a:lstStyle/>
          <a:p>
            <a:pPr marL="0" indent="0" algn="just" rtl="1">
              <a:buNone/>
            </a:pPr>
            <a:r>
              <a:rPr lang="ar-IQ" b="1" dirty="0" smtClean="0">
                <a:solidFill>
                  <a:srgbClr val="FF0000"/>
                </a:solidFill>
              </a:rPr>
              <a:t>       إلى ماذا توصل </a:t>
            </a:r>
            <a:r>
              <a:rPr lang="ar-IQ" b="1" dirty="0" err="1" smtClean="0">
                <a:solidFill>
                  <a:srgbClr val="FF0000"/>
                </a:solidFill>
              </a:rPr>
              <a:t>بارثلميو</a:t>
            </a:r>
            <a:r>
              <a:rPr lang="ar-IQ" b="1" dirty="0" smtClean="0">
                <a:solidFill>
                  <a:srgbClr val="FF0000"/>
                </a:solidFill>
              </a:rPr>
              <a:t> في دراسة؟</a:t>
            </a:r>
          </a:p>
          <a:p>
            <a:pPr algn="just" rtl="1"/>
            <a:r>
              <a:rPr lang="ar-IQ" dirty="0"/>
              <a:t>1</a:t>
            </a:r>
            <a:r>
              <a:rPr lang="ar-IQ" dirty="0" smtClean="0"/>
              <a:t>-تناقص </a:t>
            </a:r>
            <a:r>
              <a:rPr lang="ar-IQ" dirty="0"/>
              <a:t>حصة الفرد من الرقعة المبنية مع زيادة حجم المدينة .</a:t>
            </a:r>
            <a:endParaRPr lang="en-US" dirty="0"/>
          </a:p>
          <a:p>
            <a:pPr algn="just" rtl="1"/>
            <a:r>
              <a:rPr lang="ar-IQ" dirty="0"/>
              <a:t>2-ثبات نسب استعمال الأرض لمساكن الأسرة الواحدة تقريبا بالنسبة للرقعة المبنية مهما تباين حجم المدينة .</a:t>
            </a:r>
            <a:endParaRPr lang="en-US" dirty="0"/>
          </a:p>
          <a:p>
            <a:pPr algn="just" rtl="1"/>
            <a:r>
              <a:rPr lang="ar-IQ" dirty="0"/>
              <a:t>3-ضعف العلاقة بين نسبة الأراضي للمساكن ذات الأسرتين وبين مساحة المدينة .</a:t>
            </a:r>
            <a:endParaRPr lang="en-US" dirty="0"/>
          </a:p>
          <a:p>
            <a:pPr algn="just" rtl="1"/>
            <a:r>
              <a:rPr lang="ar-IQ" dirty="0"/>
              <a:t>4-كلما زاد حجم المدينة زادت نسبة المساحة للوحدات السكنية المشغولة بأسر متعددة .</a:t>
            </a:r>
            <a:endParaRPr lang="en-US" dirty="0"/>
          </a:p>
          <a:p>
            <a:pPr algn="just" rtl="1"/>
            <a:r>
              <a:rPr lang="ar-IQ" dirty="0"/>
              <a:t>5-تزداد نسبة المساحة المشغولة بالاستعمال التجاري كلما زاد حجم المدينة .</a:t>
            </a:r>
            <a:endParaRPr lang="en-US" dirty="0"/>
          </a:p>
          <a:p>
            <a:pPr algn="just" rtl="1"/>
            <a:r>
              <a:rPr lang="ar-IQ" dirty="0"/>
              <a:t>6-تزداد نسبة المساحة المشغولة بالأراضي الخضراء والملاعب كلما زاد حجم المدينة .</a:t>
            </a:r>
            <a:endParaRPr lang="en-US" dirty="0"/>
          </a:p>
          <a:p>
            <a:pPr algn="just" rtl="1"/>
            <a:r>
              <a:rPr lang="ar-IQ" dirty="0"/>
              <a:t>7-تتناسب نسبة المساحة المخصصة للخدمات عكسيا مع حجم المدينة .</a:t>
            </a:r>
            <a:endParaRPr lang="en-US" dirty="0"/>
          </a:p>
          <a:p>
            <a:pPr algn="just" rtl="1"/>
            <a:r>
              <a:rPr lang="ar-IQ" dirty="0"/>
              <a:t>8-التناسب عكسي بين حجم المدينة ونسب الأراضي غير المبنية .</a:t>
            </a:r>
            <a:endParaRPr lang="en-US" dirty="0"/>
          </a:p>
          <a:p>
            <a:pPr algn="just" rtl="1"/>
            <a:r>
              <a:rPr lang="ar-IQ" dirty="0"/>
              <a:t>9-التناسب عكسي بين حجم المدينة وبين نسبة الأراضي المخصصة للصناعة في المدن من فئة 50 ألف فأكثر .</a:t>
            </a:r>
            <a:endParaRPr lang="en-US" dirty="0"/>
          </a:p>
        </p:txBody>
      </p:sp>
    </p:spTree>
    <p:extLst>
      <p:ext uri="{BB962C8B-B14F-4D97-AF65-F5344CB8AC3E}">
        <p14:creationId xmlns:p14="http://schemas.microsoft.com/office/powerpoint/2010/main" val="1726406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28600" y="152400"/>
            <a:ext cx="8686800" cy="6400800"/>
          </a:xfrm>
        </p:spPr>
        <p:txBody>
          <a:bodyPr/>
          <a:lstStyle/>
          <a:p>
            <a:pPr algn="just" rtl="1"/>
            <a:r>
              <a:rPr lang="ar-IQ" dirty="0">
                <a:solidFill>
                  <a:srgbClr val="FF0000"/>
                </a:solidFill>
              </a:rPr>
              <a:t>أن </a:t>
            </a:r>
            <a:r>
              <a:rPr lang="ar-IQ" dirty="0" smtClean="0">
                <a:solidFill>
                  <a:srgbClr val="FF0000"/>
                </a:solidFill>
              </a:rPr>
              <a:t>جغرافي </a:t>
            </a:r>
            <a:r>
              <a:rPr lang="ar-IQ" dirty="0">
                <a:solidFill>
                  <a:srgbClr val="FF0000"/>
                </a:solidFill>
              </a:rPr>
              <a:t>المدن بحاجة إلى إعداد </a:t>
            </a:r>
            <a:r>
              <a:rPr lang="ar-IQ">
                <a:solidFill>
                  <a:srgbClr val="FF0000"/>
                </a:solidFill>
              </a:rPr>
              <a:t>خرائط </a:t>
            </a:r>
            <a:r>
              <a:rPr lang="ar-IQ" smtClean="0">
                <a:solidFill>
                  <a:srgbClr val="FF0000"/>
                </a:solidFill>
              </a:rPr>
              <a:t>لمد</a:t>
            </a:r>
            <a:r>
              <a:rPr lang="ar-IQ">
                <a:solidFill>
                  <a:srgbClr val="FF0000"/>
                </a:solidFill>
              </a:rPr>
              <a:t>ة</a:t>
            </a:r>
            <a:r>
              <a:rPr lang="ar-IQ" smtClean="0">
                <a:solidFill>
                  <a:srgbClr val="FF0000"/>
                </a:solidFill>
              </a:rPr>
              <a:t> </a:t>
            </a:r>
            <a:r>
              <a:rPr lang="ar-IQ" dirty="0">
                <a:solidFill>
                  <a:srgbClr val="FF0000"/>
                </a:solidFill>
              </a:rPr>
              <a:t>زمنية يجب إن لا تكون طويلة </a:t>
            </a:r>
            <a:r>
              <a:rPr lang="ar-IQ" dirty="0"/>
              <a:t>.</a:t>
            </a:r>
            <a:endParaRPr lang="en-US" dirty="0"/>
          </a:p>
          <a:p>
            <a:pPr algn="just" rtl="1"/>
            <a:r>
              <a:rPr lang="ar-IQ" dirty="0"/>
              <a:t>ج/ وذلك لان وظائف المدن تتغير وتتبدل باستمرار زمانيا ومكانيا وبالتالي بحاجة إلى خرائط للاستعمالات الجديدة.</a:t>
            </a:r>
            <a:endParaRPr lang="en-US" dirty="0"/>
          </a:p>
          <a:p>
            <a:pPr marL="0" indent="0" algn="just" rtl="1">
              <a:buNone/>
            </a:pPr>
            <a:r>
              <a:rPr lang="ar-IQ" dirty="0" smtClean="0">
                <a:solidFill>
                  <a:srgbClr val="FF0000"/>
                </a:solidFill>
              </a:rPr>
              <a:t>إن </a:t>
            </a:r>
            <a:r>
              <a:rPr lang="ar-IQ" dirty="0">
                <a:solidFill>
                  <a:srgbClr val="FF0000"/>
                </a:solidFill>
              </a:rPr>
              <a:t>السكن في مدينة بغداد يشغل نسبة تفوق كثيرا النسبة التي يشغلها في المدن الأمريكية مقارنة مع الوظيفة التجارية التي تشغل نسبة اقل في مدينة بغداد؟</a:t>
            </a:r>
            <a:endParaRPr lang="en-US" dirty="0">
              <a:solidFill>
                <a:srgbClr val="FF0000"/>
              </a:solidFill>
            </a:endParaRPr>
          </a:p>
          <a:p>
            <a:pPr algn="just" rtl="1"/>
            <a:r>
              <a:rPr lang="ar-IQ" dirty="0"/>
              <a:t>ج/ وذلك لانعدام السكن العمودي في بغداد مثلما ينعدم السكن الأفقي في المدن الأمريكية .بينما تتناسب نسبة الاستعمال التجاري تناسبا عكسيا مع نسبة ما تشغله الوظيفة السكنية ما أدى إلى قلتها في مدينة بغداد عكس المدن الأمريكية.</a:t>
            </a:r>
            <a:endParaRPr lang="en-US" dirty="0"/>
          </a:p>
          <a:p>
            <a:pPr algn="just" rtl="1"/>
            <a:endParaRPr lang="en-US" dirty="0"/>
          </a:p>
        </p:txBody>
      </p:sp>
    </p:spTree>
    <p:extLst>
      <p:ext uri="{BB962C8B-B14F-4D97-AF65-F5344CB8AC3E}">
        <p14:creationId xmlns:p14="http://schemas.microsoft.com/office/powerpoint/2010/main" val="1560484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477000"/>
          </a:xfrm>
        </p:spPr>
        <p:txBody>
          <a:bodyPr/>
          <a:lstStyle/>
          <a:p>
            <a:pPr algn="just" rtl="1"/>
            <a:r>
              <a:rPr lang="ar-IQ" b="1" dirty="0">
                <a:solidFill>
                  <a:srgbClr val="FF0000"/>
                </a:solidFill>
              </a:rPr>
              <a:t>أن استعمالات ارض المدينة ليست ثابتة المساحات والوظائف ،بل أنها متغيرة باستمرار؟ كيف تفسر ذلك؟</a:t>
            </a:r>
            <a:endParaRPr lang="en-US" b="1" dirty="0">
              <a:solidFill>
                <a:srgbClr val="FF0000"/>
              </a:solidFill>
            </a:endParaRPr>
          </a:p>
          <a:p>
            <a:pPr algn="just" rtl="1"/>
            <a:r>
              <a:rPr lang="ar-IQ" dirty="0"/>
              <a:t>ج/ نتيجة التفاعل والتنافس في ما بينها .فيتوسع بعضها ويتقلص البعض الآخر </a:t>
            </a:r>
            <a:r>
              <a:rPr lang="ar-IQ" dirty="0" err="1"/>
              <a:t>فاسحاً</a:t>
            </a:r>
            <a:r>
              <a:rPr lang="ar-IQ" dirty="0"/>
              <a:t> المجال لوظائف أخرى وهكذا .أي إن هذه الاستعمالات تتسم </a:t>
            </a:r>
            <a:r>
              <a:rPr lang="ar-IQ" u="sng" dirty="0">
                <a:solidFill>
                  <a:srgbClr val="FF0000"/>
                </a:solidFill>
              </a:rPr>
              <a:t>بالتمرد</a:t>
            </a:r>
            <a:r>
              <a:rPr lang="ar-IQ" dirty="0"/>
              <a:t> دائما على المكان الذي تشغله</a:t>
            </a:r>
            <a:r>
              <a:rPr lang="ar-IQ" dirty="0" smtClean="0"/>
              <a:t>.</a:t>
            </a:r>
          </a:p>
          <a:p>
            <a:pPr algn="r" rtl="1"/>
            <a:r>
              <a:rPr lang="ar-IQ" dirty="0">
                <a:solidFill>
                  <a:srgbClr val="FF0000"/>
                </a:solidFill>
              </a:rPr>
              <a:t>حاول المهتمين بدراسات المدن من جغرافيين وغيرهم للبحث في إيجاد قوانين ونظريات تفسر استعمالات الأرض داخل المدن ،وضح ذلك؟</a:t>
            </a:r>
            <a:endParaRPr lang="en-US" dirty="0">
              <a:solidFill>
                <a:srgbClr val="FF0000"/>
              </a:solidFill>
            </a:endParaRPr>
          </a:p>
          <a:p>
            <a:pPr algn="r"/>
            <a:r>
              <a:rPr lang="ar-IQ" dirty="0"/>
              <a:t>ج/ تتسم استعمالات الأرض في المدن دائما بالتمرد  على المكان الذي تشغله ،وبالتالي فمن الصعوبة بمكان السيطرة </a:t>
            </a:r>
            <a:r>
              <a:rPr lang="ar-IQ" dirty="0" smtClean="0"/>
              <a:t>عليها وتوجيهها</a:t>
            </a:r>
            <a:r>
              <a:rPr lang="ar-IQ" dirty="0"/>
              <a:t>.</a:t>
            </a:r>
            <a:endParaRPr lang="en-US" dirty="0"/>
          </a:p>
          <a:p>
            <a:pPr algn="just" rtl="1"/>
            <a:endParaRPr lang="en-US" dirty="0"/>
          </a:p>
        </p:txBody>
      </p:sp>
    </p:spTree>
    <p:extLst>
      <p:ext uri="{BB962C8B-B14F-4D97-AF65-F5344CB8AC3E}">
        <p14:creationId xmlns:p14="http://schemas.microsoft.com/office/powerpoint/2010/main" val="3879642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839200" cy="6477000"/>
          </a:xfrm>
        </p:spPr>
        <p:txBody>
          <a:bodyPr/>
          <a:lstStyle/>
          <a:p>
            <a:pPr algn="just" rtl="1"/>
            <a:r>
              <a:rPr lang="ar-IQ" b="1" dirty="0"/>
              <a:t>أولا- نظرية الدوائر </a:t>
            </a:r>
            <a:r>
              <a:rPr lang="ar-IQ" b="1" dirty="0" err="1"/>
              <a:t>المتراكزة</a:t>
            </a:r>
            <a:r>
              <a:rPr lang="ar-IQ" b="1" dirty="0"/>
              <a:t>   </a:t>
            </a:r>
            <a:r>
              <a:rPr lang="en-US" b="1" dirty="0"/>
              <a:t>Concentric Zone Theory</a:t>
            </a:r>
            <a:endParaRPr lang="en-US" dirty="0"/>
          </a:p>
          <a:p>
            <a:pPr algn="just" rtl="1"/>
            <a:r>
              <a:rPr lang="ar-IQ" dirty="0"/>
              <a:t>   جاء بهذه النظرية الباحث الاجتماعي الأمريكي </a:t>
            </a:r>
            <a:r>
              <a:rPr lang="ar-IQ" dirty="0">
                <a:solidFill>
                  <a:srgbClr val="FF0000"/>
                </a:solidFill>
              </a:rPr>
              <a:t>ارنست برجس</a:t>
            </a:r>
            <a:r>
              <a:rPr lang="ar-IQ" dirty="0"/>
              <a:t> </a:t>
            </a:r>
            <a:r>
              <a:rPr lang="en-US" dirty="0" err="1" smtClean="0"/>
              <a:t>W.Burgess</a:t>
            </a:r>
            <a:r>
              <a:rPr lang="ar-IQ" dirty="0"/>
              <a:t>عام 1925 في دراسته لمدينة شيكاغو الأمريكية </a:t>
            </a:r>
            <a:r>
              <a:rPr lang="ar-IQ" baseline="30000" dirty="0"/>
              <a:t>(13)</a:t>
            </a:r>
            <a:r>
              <a:rPr lang="ar-IQ" dirty="0"/>
              <a:t>، </a:t>
            </a:r>
            <a:r>
              <a:rPr lang="ar-IQ" dirty="0" smtClean="0">
                <a:solidFill>
                  <a:srgbClr val="FF0000"/>
                </a:solidFill>
              </a:rPr>
              <a:t>وما مضمون </a:t>
            </a:r>
            <a:r>
              <a:rPr lang="ar-IQ" dirty="0">
                <a:solidFill>
                  <a:srgbClr val="FF0000"/>
                </a:solidFill>
              </a:rPr>
              <a:t>هذه النظرية </a:t>
            </a:r>
            <a:r>
              <a:rPr lang="ar-IQ" dirty="0" smtClean="0">
                <a:solidFill>
                  <a:srgbClr val="FF0000"/>
                </a:solidFill>
              </a:rPr>
              <a:t>ج/ </a:t>
            </a:r>
            <a:r>
              <a:rPr lang="ar-IQ" dirty="0" smtClean="0"/>
              <a:t>ينص </a:t>
            </a:r>
            <a:r>
              <a:rPr lang="ar-IQ" dirty="0"/>
              <a:t>على إن المدن تنمو وتتسع على شكل حلقات أو دوائر متداخلة ذات المركز </a:t>
            </a:r>
            <a:r>
              <a:rPr lang="ar-IQ" dirty="0" smtClean="0"/>
              <a:t>الواحد، </a:t>
            </a:r>
            <a:r>
              <a:rPr lang="ar-IQ" dirty="0"/>
              <a:t>لذلك يطلق عليها أيضا بنظرية </a:t>
            </a:r>
            <a:r>
              <a:rPr lang="ar-IQ" dirty="0">
                <a:solidFill>
                  <a:srgbClr val="FF0000"/>
                </a:solidFill>
              </a:rPr>
              <a:t>النمو الحلقي </a:t>
            </a:r>
            <a:r>
              <a:rPr lang="ar-IQ" dirty="0" smtClean="0"/>
              <a:t>،أي </a:t>
            </a:r>
            <a:r>
              <a:rPr lang="ar-IQ" dirty="0"/>
              <a:t>أن توسع المدينة يبدأ نحو الأطراف على شكل دوائر </a:t>
            </a:r>
            <a:r>
              <a:rPr lang="ar-IQ" dirty="0" err="1"/>
              <a:t>عازيا</a:t>
            </a:r>
            <a:r>
              <a:rPr lang="ar-IQ" dirty="0"/>
              <a:t> ذلك إلى الضغط الذي تولده استعمالات الأرض في مركز المدينة مما يدفع ببعضها للنزوع نحو أطرافها </a:t>
            </a:r>
            <a:r>
              <a:rPr lang="ar-IQ" dirty="0" smtClean="0"/>
              <a:t>.</a:t>
            </a:r>
          </a:p>
          <a:p>
            <a:pPr algn="r" rtl="1"/>
            <a:r>
              <a:rPr lang="ar-IQ" dirty="0">
                <a:solidFill>
                  <a:srgbClr val="FF0000"/>
                </a:solidFill>
              </a:rPr>
              <a:t>يطلق على نظرية برجس بنظرية النمو </a:t>
            </a:r>
            <a:r>
              <a:rPr lang="ar-IQ" dirty="0" err="1">
                <a:solidFill>
                  <a:srgbClr val="FF0000"/>
                </a:solidFill>
              </a:rPr>
              <a:t>الحلقي،علل</a:t>
            </a:r>
            <a:r>
              <a:rPr lang="ar-IQ" dirty="0">
                <a:solidFill>
                  <a:srgbClr val="FF0000"/>
                </a:solidFill>
              </a:rPr>
              <a:t> ذلك؟</a:t>
            </a:r>
            <a:endParaRPr lang="en-US" dirty="0">
              <a:solidFill>
                <a:srgbClr val="FF0000"/>
              </a:solidFill>
            </a:endParaRPr>
          </a:p>
          <a:p>
            <a:pPr algn="r" rtl="1"/>
            <a:r>
              <a:rPr lang="ar-IQ" dirty="0"/>
              <a:t>ج/ مضمون هذه النظرية ينص على إن المدن تنمو وتتسع على شكل حلقات أو دوائر متداخلة ذات المركز الواحد.</a:t>
            </a:r>
            <a:endParaRPr lang="en-US" dirty="0"/>
          </a:p>
          <a:p>
            <a:pPr algn="just" rtl="1"/>
            <a:endParaRPr lang="en-US" dirty="0"/>
          </a:p>
          <a:p>
            <a:pPr algn="just" rtl="1"/>
            <a:endParaRPr lang="en-US" dirty="0"/>
          </a:p>
        </p:txBody>
      </p:sp>
    </p:spTree>
    <p:extLst>
      <p:ext uri="{BB962C8B-B14F-4D97-AF65-F5344CB8AC3E}">
        <p14:creationId xmlns:p14="http://schemas.microsoft.com/office/powerpoint/2010/main" val="12371590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763000" cy="6400800"/>
          </a:xfrm>
        </p:spPr>
        <p:txBody>
          <a:bodyPr>
            <a:normAutofit lnSpcReduction="10000"/>
          </a:bodyPr>
          <a:lstStyle/>
          <a:p>
            <a:pPr algn="r" rtl="1"/>
            <a:r>
              <a:rPr lang="ar-IQ" dirty="0">
                <a:solidFill>
                  <a:srgbClr val="FF0000"/>
                </a:solidFill>
              </a:rPr>
              <a:t>من مميزات المنطقة المركزية الرئيسة هو ارتفاع سعر الأرض مما يدفعا نحو التوسع العمودي لاستغلال امثل للأرض؟</a:t>
            </a:r>
            <a:endParaRPr lang="en-US" dirty="0">
              <a:solidFill>
                <a:srgbClr val="FF0000"/>
              </a:solidFill>
            </a:endParaRPr>
          </a:p>
          <a:p>
            <a:pPr algn="r" rtl="1"/>
            <a:r>
              <a:rPr lang="ar-IQ" dirty="0"/>
              <a:t>ج/وذلك للتنافس الشديد بين استعمالات الأرض لأهمية موقعها </a:t>
            </a:r>
            <a:r>
              <a:rPr lang="ar-IQ" dirty="0" smtClean="0"/>
              <a:t>وسط المدينة.</a:t>
            </a:r>
          </a:p>
          <a:p>
            <a:pPr algn="r" rtl="1"/>
            <a:r>
              <a:rPr lang="ar-IQ" b="1" dirty="0">
                <a:solidFill>
                  <a:srgbClr val="FF0000"/>
                </a:solidFill>
              </a:rPr>
              <a:t>1-المنطقة التجارية المركزية</a:t>
            </a:r>
            <a:endParaRPr lang="en-US" dirty="0">
              <a:solidFill>
                <a:srgbClr val="FF0000"/>
              </a:solidFill>
            </a:endParaRPr>
          </a:p>
          <a:p>
            <a:pPr algn="just" rtl="1"/>
            <a:r>
              <a:rPr lang="ar-IQ" b="1" dirty="0">
                <a:solidFill>
                  <a:srgbClr val="0070C0"/>
                </a:solidFill>
              </a:rPr>
              <a:t> كيف تصف جغرافيا منطقة الأعمال المركزية في المدينة</a:t>
            </a:r>
            <a:r>
              <a:rPr lang="ar-IQ" b="1" dirty="0" smtClean="0">
                <a:solidFill>
                  <a:srgbClr val="0070C0"/>
                </a:solidFill>
              </a:rPr>
              <a:t>؟</a:t>
            </a:r>
          </a:p>
          <a:p>
            <a:pPr algn="just" rtl="1"/>
            <a:r>
              <a:rPr lang="ar-IQ" dirty="0" smtClean="0"/>
              <a:t> ج/ تمثل </a:t>
            </a:r>
            <a:r>
              <a:rPr lang="ar-IQ" dirty="0"/>
              <a:t>هذه المنطقة قلب المدينة التجاري وتنتهي إليها شوارع المدينة الرئيسة ، وتتركز فيها مختلف الأنشطة التجارية والخدمية كالمحلات التجارية والمؤسسات المالية ومخازن تجارة المفرد ودور السينما والمسارح والفنادق وعيادات الأطباء ومكاتب المحامين ،ومن مميزاتها الرئيسة هو ارتفاع سعر الأرض مما يدفع نحو التوسع العمودي لاستغلال أمثل للأرض ، وتعد هذه المنطقة من أقدم مناطق المدينة ويطلق عليها بالنواة .</a:t>
            </a:r>
            <a:endParaRPr lang="en-US" dirty="0"/>
          </a:p>
          <a:p>
            <a:pPr algn="r" rtl="1"/>
            <a:endParaRPr lang="ar-IQ" dirty="0" smtClean="0"/>
          </a:p>
        </p:txBody>
      </p:sp>
    </p:spTree>
    <p:extLst>
      <p:ext uri="{BB962C8B-B14F-4D97-AF65-F5344CB8AC3E}">
        <p14:creationId xmlns:p14="http://schemas.microsoft.com/office/powerpoint/2010/main" val="2508342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686800" cy="6400800"/>
          </a:xfrm>
        </p:spPr>
        <p:txBody>
          <a:bodyPr>
            <a:normAutofit/>
          </a:bodyPr>
          <a:lstStyle/>
          <a:p>
            <a:pPr algn="r" rtl="1"/>
            <a:r>
              <a:rPr lang="ar-IQ" b="1" dirty="0" smtClean="0">
                <a:solidFill>
                  <a:srgbClr val="FF0000"/>
                </a:solidFill>
              </a:rPr>
              <a:t>2-المنطقة </a:t>
            </a:r>
            <a:r>
              <a:rPr lang="ar-IQ" b="1" dirty="0">
                <a:solidFill>
                  <a:srgbClr val="FF0000"/>
                </a:solidFill>
              </a:rPr>
              <a:t>الانتقالية</a:t>
            </a:r>
            <a:r>
              <a:rPr lang="ar-IQ" dirty="0">
                <a:solidFill>
                  <a:srgbClr val="FF0000"/>
                </a:solidFill>
              </a:rPr>
              <a:t>  </a:t>
            </a:r>
            <a:endParaRPr lang="en-US" dirty="0">
              <a:solidFill>
                <a:srgbClr val="FF0000"/>
              </a:solidFill>
            </a:endParaRPr>
          </a:p>
          <a:p>
            <a:pPr algn="r" rtl="1"/>
            <a:r>
              <a:rPr lang="ar-IQ" dirty="0"/>
              <a:t>وهي التي تحيط بنواة المدينة وتجمع بين خصائص المنطقة الأولى والثالثة ، وبسبب قربها من المنطقة الأولى فإنها أصبحت عرضة للغزو من الاستعمال التجاري والصناعات الخفيفة الناتج عن عملية النمو والتطور للمنطقة الأولى .</a:t>
            </a:r>
            <a:endParaRPr lang="en-US" dirty="0"/>
          </a:p>
          <a:p>
            <a:pPr algn="r" rtl="1"/>
            <a:r>
              <a:rPr lang="ar-IQ" dirty="0"/>
              <a:t> </a:t>
            </a:r>
            <a:r>
              <a:rPr lang="ar-IQ" dirty="0">
                <a:solidFill>
                  <a:srgbClr val="FF0000"/>
                </a:solidFill>
              </a:rPr>
              <a:t>وتتميز هذه المنطقة بالخصائص الآتية </a:t>
            </a:r>
            <a:r>
              <a:rPr lang="ar-IQ" dirty="0"/>
              <a:t>: أنها متدهورة عمرانيا (قِدَم دورها السكنية ) ومتدهورة اجتماعيا (يسكنها الطبقات الفقيرة ) ،وإن سعر الأرض فيها لازال مرتفعا وتحتوي على العمارات العالية التي تشغلها دوائر حكومية ومؤسسات تجارية واجتماعية .</a:t>
            </a:r>
            <a:endParaRPr lang="en-US" dirty="0"/>
          </a:p>
          <a:p>
            <a:pPr algn="r" rtl="1"/>
            <a:endParaRPr lang="en-US" dirty="0"/>
          </a:p>
        </p:txBody>
      </p:sp>
    </p:spTree>
    <p:extLst>
      <p:ext uri="{BB962C8B-B14F-4D97-AF65-F5344CB8AC3E}">
        <p14:creationId xmlns:p14="http://schemas.microsoft.com/office/powerpoint/2010/main" val="2513108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10840"/>
            <a:ext cx="7391400" cy="6526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3370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76200"/>
            <a:ext cx="8915400" cy="6400800"/>
          </a:xfrm>
        </p:spPr>
        <p:txBody>
          <a:bodyPr>
            <a:normAutofit fontScale="85000" lnSpcReduction="20000"/>
          </a:bodyPr>
          <a:lstStyle/>
          <a:p>
            <a:pPr algn="just" rtl="1"/>
            <a:r>
              <a:rPr lang="ar-IQ" b="1" dirty="0" smtClean="0">
                <a:solidFill>
                  <a:srgbClr val="FF0000"/>
                </a:solidFill>
              </a:rPr>
              <a:t>3-المنطقة </a:t>
            </a:r>
            <a:r>
              <a:rPr lang="ar-IQ" b="1" dirty="0">
                <a:solidFill>
                  <a:srgbClr val="FF0000"/>
                </a:solidFill>
              </a:rPr>
              <a:t>الخاصة بالطبقة العاملة </a:t>
            </a:r>
            <a:endParaRPr lang="en-US" dirty="0">
              <a:solidFill>
                <a:srgbClr val="FF0000"/>
              </a:solidFill>
            </a:endParaRPr>
          </a:p>
          <a:p>
            <a:pPr algn="just" rtl="1"/>
            <a:r>
              <a:rPr lang="ar-IQ" dirty="0"/>
              <a:t> يفضل العمال والموظفون من ذوي الدخل المحدود السكن في هذه المنطقة ليكونوا قريبين من مواقع أعمالهم ،وبذلك يوفرون أجور النقل والوقت .</a:t>
            </a:r>
            <a:endParaRPr lang="en-US" dirty="0"/>
          </a:p>
          <a:p>
            <a:pPr algn="just" rtl="1"/>
            <a:r>
              <a:rPr lang="ar-IQ" dirty="0"/>
              <a:t> </a:t>
            </a:r>
            <a:endParaRPr lang="en-US" dirty="0"/>
          </a:p>
          <a:p>
            <a:pPr algn="just" rtl="1"/>
            <a:r>
              <a:rPr lang="ar-IQ" b="1" dirty="0">
                <a:solidFill>
                  <a:srgbClr val="FF0000"/>
                </a:solidFill>
              </a:rPr>
              <a:t>4-منطقة الدور الجيدة والمتوسطة النوعية</a:t>
            </a:r>
            <a:r>
              <a:rPr lang="ar-IQ" dirty="0">
                <a:solidFill>
                  <a:srgbClr val="FF0000"/>
                </a:solidFill>
              </a:rPr>
              <a:t> </a:t>
            </a:r>
            <a:endParaRPr lang="ar-IQ" dirty="0" smtClean="0">
              <a:solidFill>
                <a:srgbClr val="FF0000"/>
              </a:solidFill>
            </a:endParaRPr>
          </a:p>
          <a:p>
            <a:pPr algn="just" rtl="1"/>
            <a:r>
              <a:rPr lang="ar-IQ" dirty="0" smtClean="0"/>
              <a:t>يسكن </a:t>
            </a:r>
            <a:r>
              <a:rPr lang="ar-IQ" dirty="0"/>
              <a:t>هذه المنطقة خليط من السكان بين الطبقات المتوسطة مثل أصحاب الإعمال التجارية الصغيرة والمهنيون والأغنياء ، ودور هذه المنطقة أكثر سعة وتحتوي على حدائق وساحات للعب الأطفال وحدائق عامة ،وتوجد في هذه المنطقة بعض المراكز التجارية المحلية ذات الاستهلاك اليومي .</a:t>
            </a:r>
            <a:endParaRPr lang="en-US" dirty="0"/>
          </a:p>
          <a:p>
            <a:pPr algn="just" rtl="1"/>
            <a:r>
              <a:rPr lang="ar-IQ" dirty="0"/>
              <a:t> </a:t>
            </a:r>
            <a:endParaRPr lang="en-US" dirty="0"/>
          </a:p>
          <a:p>
            <a:pPr algn="just" rtl="1"/>
            <a:r>
              <a:rPr lang="ar-IQ" b="1" dirty="0">
                <a:solidFill>
                  <a:srgbClr val="FF0000"/>
                </a:solidFill>
              </a:rPr>
              <a:t>5-منطقة الذهاب والإياب (الضواحي</a:t>
            </a:r>
            <a:r>
              <a:rPr lang="ar-IQ" dirty="0">
                <a:solidFill>
                  <a:srgbClr val="FF0000"/>
                </a:solidFill>
              </a:rPr>
              <a:t> ) </a:t>
            </a:r>
            <a:endParaRPr lang="ar-IQ" dirty="0" smtClean="0">
              <a:solidFill>
                <a:srgbClr val="FF0000"/>
              </a:solidFill>
            </a:endParaRPr>
          </a:p>
          <a:p>
            <a:pPr algn="just" rtl="1"/>
            <a:r>
              <a:rPr lang="ar-IQ" dirty="0" smtClean="0"/>
              <a:t>يسكن </a:t>
            </a:r>
            <a:r>
              <a:rPr lang="ar-IQ" dirty="0"/>
              <a:t>هذه المنطقة الذين يفدون إلى المدينة في رحلة يومية، ويختلف السكان في مستوياتهم الاجتماعية والاقتصادية فمنهم من ذوي الدخول العالية إلى جانب فئات ذات دخول واطئة ،وتتكون هذه المنطقة من عدة نويات مبعثرة تمتد أساسا على امتداد خطوط المواصلات الطولية التي تخترق المدينة.</a:t>
            </a:r>
            <a:endParaRPr lang="en-US" dirty="0"/>
          </a:p>
          <a:p>
            <a:pPr algn="just" rtl="1"/>
            <a:r>
              <a:rPr lang="ar-IQ" dirty="0"/>
              <a:t>وبالرغم من أن عمر هذه النظرية ناهز </a:t>
            </a:r>
            <a:r>
              <a:rPr lang="ar-IQ" dirty="0">
                <a:solidFill>
                  <a:srgbClr val="FF0000"/>
                </a:solidFill>
              </a:rPr>
              <a:t>المائة عاما </a:t>
            </a:r>
            <a:r>
              <a:rPr lang="ar-IQ" dirty="0"/>
              <a:t>وأن الكثير من التطورات الاقتصادية والاجتماعية والإدارية قد تغيرت في المدن الحديثة ،</a:t>
            </a:r>
            <a:endParaRPr lang="en-US" dirty="0"/>
          </a:p>
        </p:txBody>
      </p:sp>
    </p:spTree>
    <p:extLst>
      <p:ext uri="{BB962C8B-B14F-4D97-AF65-F5344CB8AC3E}">
        <p14:creationId xmlns:p14="http://schemas.microsoft.com/office/powerpoint/2010/main" val="896351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3042</Words>
  <Application>Microsoft Office PowerPoint</Application>
  <PresentationFormat>عرض على الشاشة (3:4)‏</PresentationFormat>
  <Paragraphs>138</Paragraphs>
  <Slides>31</Slides>
  <Notes>0</Notes>
  <HiddenSlides>0</HiddenSlides>
  <MMClips>0</MMClips>
  <ScaleCrop>false</ScaleCrop>
  <HeadingPairs>
    <vt:vector size="4" baseType="variant">
      <vt:variant>
        <vt:lpstr>نسق</vt:lpstr>
      </vt:variant>
      <vt:variant>
        <vt:i4>1</vt:i4>
      </vt:variant>
      <vt:variant>
        <vt:lpstr>عناوين الشرائح</vt:lpstr>
      </vt:variant>
      <vt:variant>
        <vt:i4>31</vt:i4>
      </vt:variant>
    </vt:vector>
  </HeadingPairs>
  <TitlesOfParts>
    <vt:vector size="32"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lenovo</dc:creator>
  <cp:lastModifiedBy>lenovo</cp:lastModifiedBy>
  <cp:revision>25</cp:revision>
  <dcterms:created xsi:type="dcterms:W3CDTF">2023-11-05T17:52:08Z</dcterms:created>
  <dcterms:modified xsi:type="dcterms:W3CDTF">2024-05-07T15:03:37Z</dcterms:modified>
</cp:coreProperties>
</file>