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8" r:id="rId4"/>
    <p:sldId id="267" r:id="rId5"/>
    <p:sldId id="266" r:id="rId6"/>
    <p:sldId id="269" r:id="rId7"/>
    <p:sldId id="265" r:id="rId8"/>
    <p:sldId id="264" r:id="rId9"/>
    <p:sldId id="263" r:id="rId10"/>
    <p:sldId id="262" r:id="rId11"/>
    <p:sldId id="261" r:id="rId12"/>
    <p:sldId id="260" r:id="rId13"/>
    <p:sldId id="259" r:id="rId14"/>
    <p:sldId id="257" r:id="rId15"/>
    <p:sldId id="258" r:id="rId16"/>
    <p:sldId id="271" r:id="rId17"/>
    <p:sldId id="276" r:id="rId18"/>
    <p:sldId id="275" r:id="rId19"/>
    <p:sldId id="274" r:id="rId20"/>
    <p:sldId id="273"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5/7/2024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11722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5/7/2024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0960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5/7/2024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4276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5/7/2024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3781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F31553-F853-4BAD-AD2D-1FE88A1E101A}" type="datetimeFigureOut">
              <a:rPr lang="en-US" smtClean="0"/>
              <a:t>5/7/2024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99823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7F31553-F853-4BAD-AD2D-1FE88A1E101A}" type="datetimeFigureOut">
              <a:rPr lang="en-US" smtClean="0"/>
              <a:t>5/7/2024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694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7F31553-F853-4BAD-AD2D-1FE88A1E101A}" type="datetimeFigureOut">
              <a:rPr lang="en-US" smtClean="0"/>
              <a:t>5/7/2024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2627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7F31553-F853-4BAD-AD2D-1FE88A1E101A}" type="datetimeFigureOut">
              <a:rPr lang="en-US" smtClean="0"/>
              <a:t>5/7/2024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281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F31553-F853-4BAD-AD2D-1FE88A1E101A}" type="datetimeFigureOut">
              <a:rPr lang="en-US" smtClean="0"/>
              <a:t>5/7/2024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5940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5/7/2024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10890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5/7/2024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3900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31553-F853-4BAD-AD2D-1FE88A1E101A}" type="datetimeFigureOut">
              <a:rPr lang="en-US" smtClean="0"/>
              <a:t>5/7/2024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9BEBF-D840-40A6-9A4A-059CF9EB8DCE}" type="slidenum">
              <a:rPr lang="en-US" smtClean="0"/>
              <a:t>‹#›</a:t>
            </a:fld>
            <a:endParaRPr lang="en-US"/>
          </a:p>
        </p:txBody>
      </p:sp>
    </p:spTree>
    <p:extLst>
      <p:ext uri="{BB962C8B-B14F-4D97-AF65-F5344CB8AC3E}">
        <p14:creationId xmlns:p14="http://schemas.microsoft.com/office/powerpoint/2010/main" val="4693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152400"/>
            <a:ext cx="8686800" cy="6400800"/>
          </a:xfrm>
          <a:solidFill>
            <a:schemeClr val="accent3">
              <a:lumMod val="40000"/>
              <a:lumOff val="60000"/>
            </a:schemeClr>
          </a:solidFill>
        </p:spPr>
        <p:txBody>
          <a:bodyPr/>
          <a:lstStyle/>
          <a:p>
            <a:r>
              <a:rPr lang="ar-IQ" sz="3600" b="1" dirty="0">
                <a:solidFill>
                  <a:srgbClr val="FF0000"/>
                </a:solidFill>
              </a:rPr>
              <a:t> </a:t>
            </a:r>
            <a:endParaRPr lang="ar-IQ" sz="3600" b="1" dirty="0" smtClean="0">
              <a:solidFill>
                <a:srgbClr val="FF0000"/>
              </a:solidFill>
            </a:endParaRPr>
          </a:p>
          <a:p>
            <a:endParaRPr lang="ar-IQ" sz="3600" b="1" dirty="0" smtClean="0">
              <a:solidFill>
                <a:srgbClr val="FF0000"/>
              </a:solidFill>
            </a:endParaRPr>
          </a:p>
          <a:p>
            <a:pPr rtl="1"/>
            <a:r>
              <a:rPr lang="ar-IQ" sz="3600" b="1" dirty="0" smtClean="0">
                <a:solidFill>
                  <a:srgbClr val="FF0000"/>
                </a:solidFill>
              </a:rPr>
              <a:t>استعمالات الارض داخل المدينة</a:t>
            </a:r>
            <a:endParaRPr lang="ar-IQ" sz="3600" b="1" dirty="0">
              <a:solidFill>
                <a:srgbClr val="FF0000"/>
              </a:solidFill>
            </a:endParaRPr>
          </a:p>
          <a:p>
            <a:endParaRPr lang="ar-IQ" sz="2800" dirty="0" smtClean="0">
              <a:solidFill>
                <a:srgbClr val="002060"/>
              </a:solidFill>
              <a:cs typeface="Mohammad Head" pitchFamily="2" charset="-78"/>
            </a:endParaRPr>
          </a:p>
          <a:p>
            <a:r>
              <a:rPr lang="ar-IQ" dirty="0" err="1">
                <a:solidFill>
                  <a:srgbClr val="002060"/>
                </a:solidFill>
              </a:rPr>
              <a:t>م.م</a:t>
            </a:r>
            <a:r>
              <a:rPr lang="ar-IQ" dirty="0">
                <a:solidFill>
                  <a:srgbClr val="002060"/>
                </a:solidFill>
              </a:rPr>
              <a:t> عقيل جبار جميل </a:t>
            </a:r>
          </a:p>
          <a:p>
            <a:r>
              <a:rPr lang="ar-IQ" dirty="0">
                <a:solidFill>
                  <a:srgbClr val="002060"/>
                </a:solidFill>
              </a:rPr>
              <a:t>لطلبة المرحلة الثالثة -قسم الجغرافية – كلية التربية  الجامعة المستنصرية </a:t>
            </a:r>
          </a:p>
          <a:p>
            <a:pPr algn="r" rtl="1"/>
            <a:endParaRPr lang="ar-IQ" dirty="0" smtClean="0"/>
          </a:p>
          <a:p>
            <a:pPr rtl="1"/>
            <a:endParaRPr lang="ar-IQ" dirty="0"/>
          </a:p>
        </p:txBody>
      </p:sp>
    </p:spTree>
    <p:extLst>
      <p:ext uri="{BB962C8B-B14F-4D97-AF65-F5344CB8AC3E}">
        <p14:creationId xmlns:p14="http://schemas.microsoft.com/office/powerpoint/2010/main" val="166534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76200"/>
            <a:ext cx="8763000" cy="6553200"/>
          </a:xfrm>
        </p:spPr>
        <p:txBody>
          <a:bodyPr>
            <a:normAutofit fontScale="92500"/>
          </a:bodyPr>
          <a:lstStyle/>
          <a:p>
            <a:pPr marL="0" indent="0" algn="just" rtl="1">
              <a:buNone/>
            </a:pPr>
            <a:r>
              <a:rPr lang="ar-IQ" b="1" dirty="0" smtClean="0">
                <a:solidFill>
                  <a:srgbClr val="FF0000"/>
                </a:solidFill>
              </a:rPr>
              <a:t>ماهي اهم خصائص منطقة الاعمال المركزية(</a:t>
            </a:r>
            <a:r>
              <a:rPr lang="en-US" b="1" dirty="0" smtClean="0">
                <a:solidFill>
                  <a:srgbClr val="FF0000"/>
                </a:solidFill>
              </a:rPr>
              <a:t>C-B-D</a:t>
            </a:r>
            <a:r>
              <a:rPr lang="ar-IQ" b="1" dirty="0" smtClean="0">
                <a:solidFill>
                  <a:srgbClr val="FF0000"/>
                </a:solidFill>
              </a:rPr>
              <a:t>)</a:t>
            </a:r>
          </a:p>
          <a:p>
            <a:pPr marL="0" indent="0" algn="just" rtl="1">
              <a:buNone/>
            </a:pPr>
            <a:r>
              <a:rPr lang="ar-IQ" dirty="0"/>
              <a:t>1-سهولة الوصول إليها لارتباطها بنهايات الشوارع العامة في المدينة.</a:t>
            </a:r>
            <a:endParaRPr lang="en-US" dirty="0"/>
          </a:p>
          <a:p>
            <a:pPr marL="0" indent="0" algn="just" rtl="1">
              <a:buNone/>
            </a:pPr>
            <a:r>
              <a:rPr lang="ar-IQ" dirty="0"/>
              <a:t>2-ارتفاع قيمة الأرض إذ أدى الطلب المتزايد للخدمات المختلفة في قلب المدينة إلى منافسة شديدة في الحصول على مساحات من الأرض في هذا القلب ما أدى إلى ارتفاع سعر الأرض فيه.</a:t>
            </a:r>
            <a:endParaRPr lang="en-US" dirty="0"/>
          </a:p>
          <a:p>
            <a:pPr marL="0" indent="0" algn="just" rtl="1">
              <a:buNone/>
            </a:pPr>
            <a:r>
              <a:rPr lang="ar-IQ" dirty="0"/>
              <a:t>3-قلة السكان المقيمين فيها بصفة </a:t>
            </a:r>
            <a:r>
              <a:rPr lang="ar-IQ" dirty="0" smtClean="0"/>
              <a:t>عامة ، حيث </a:t>
            </a:r>
            <a:r>
              <a:rPr lang="ar-IQ" dirty="0"/>
              <a:t>تركزت الكثير من المباني لخدمة الأنشطة المختلفة التي يؤديها هذا الحي المركزي.</a:t>
            </a:r>
            <a:endParaRPr lang="en-US" dirty="0"/>
          </a:p>
          <a:p>
            <a:pPr marL="0" indent="0" algn="r" rtl="1">
              <a:buNone/>
            </a:pPr>
            <a:r>
              <a:rPr lang="ar-IQ" dirty="0"/>
              <a:t>4-قلة </a:t>
            </a:r>
            <a:r>
              <a:rPr lang="ar-IQ" dirty="0" smtClean="0"/>
              <a:t>الصناعات ، إذ </a:t>
            </a:r>
            <a:r>
              <a:rPr lang="ar-IQ" dirty="0"/>
              <a:t>ليست الصناعات الإنتاجية مهمة في وسط المدينة تماما </a:t>
            </a:r>
            <a:r>
              <a:rPr lang="ar-IQ" dirty="0">
                <a:solidFill>
                  <a:srgbClr val="FF0000"/>
                </a:solidFill>
              </a:rPr>
              <a:t>كالسكان المقيمين </a:t>
            </a:r>
            <a:r>
              <a:rPr lang="ar-IQ" dirty="0"/>
              <a:t>ولكن مع ذلك توجد بعض الصناعات </a:t>
            </a:r>
            <a:r>
              <a:rPr lang="ar-IQ" dirty="0" smtClean="0">
                <a:solidFill>
                  <a:srgbClr val="FF0000"/>
                </a:solidFill>
              </a:rPr>
              <a:t>الخفيفة.</a:t>
            </a:r>
            <a:r>
              <a:rPr lang="ar-IQ" dirty="0" smtClean="0"/>
              <a:t> </a:t>
            </a:r>
            <a:endParaRPr lang="en-US" dirty="0"/>
          </a:p>
          <a:p>
            <a:pPr marL="0" indent="0" algn="just" rtl="1">
              <a:buNone/>
            </a:pPr>
            <a:r>
              <a:rPr lang="ar-IQ" dirty="0"/>
              <a:t>5-التخصص الداخلي ؛تميل بعض الشوارع المتفرعة من المنطقة المركزية بتخصصها في نشاط معين سواء تخصص تجاري </a:t>
            </a:r>
            <a:r>
              <a:rPr lang="ar-IQ" dirty="0">
                <a:solidFill>
                  <a:srgbClr val="FF0000"/>
                </a:solidFill>
              </a:rPr>
              <a:t>أم شوارع البنوك</a:t>
            </a:r>
            <a:r>
              <a:rPr lang="ar-IQ" dirty="0"/>
              <a:t> وأخرى </a:t>
            </a:r>
            <a:r>
              <a:rPr lang="ar-IQ" dirty="0">
                <a:solidFill>
                  <a:srgbClr val="FF0000"/>
                </a:solidFill>
              </a:rPr>
              <a:t>للمسارح</a:t>
            </a:r>
            <a:r>
              <a:rPr lang="ar-IQ" dirty="0"/>
              <a:t> وثالثة </a:t>
            </a:r>
            <a:r>
              <a:rPr lang="ar-IQ" dirty="0">
                <a:solidFill>
                  <a:srgbClr val="FF0000"/>
                </a:solidFill>
              </a:rPr>
              <a:t>للإدارة الحكومية </a:t>
            </a:r>
            <a:r>
              <a:rPr lang="ar-IQ" dirty="0" smtClean="0"/>
              <a:t>ودوائرها.</a:t>
            </a:r>
            <a:endParaRPr lang="en-US" dirty="0"/>
          </a:p>
        </p:txBody>
      </p:sp>
    </p:spTree>
    <p:extLst>
      <p:ext uri="{BB962C8B-B14F-4D97-AF65-F5344CB8AC3E}">
        <p14:creationId xmlns:p14="http://schemas.microsoft.com/office/powerpoint/2010/main" val="1560454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lstStyle/>
          <a:p>
            <a:pPr algn="r" rtl="1"/>
            <a:r>
              <a:rPr lang="ar-IQ" dirty="0"/>
              <a:t>ومن أمثلة شوارع المنطقة المركزية لمدينة بغداد شارع الرشيد وشارع المستنصر وشارع الأمين ، هذا فضلا عن التجمعات ذات الطبيعة المتخصصة كأسواق المجوهرات وأسواق الألبسة الجاهزة وأسواق الأقمشة وسوق السراي لبيع القرطاسية وسوق الذهب . </a:t>
            </a:r>
            <a:endParaRPr lang="ar-IQ" dirty="0" smtClean="0"/>
          </a:p>
          <a:p>
            <a:pPr algn="r" rtl="1"/>
            <a:endParaRPr lang="ar-IQ" dirty="0"/>
          </a:p>
          <a:p>
            <a:pPr marL="0" indent="0" algn="r" rtl="1">
              <a:buNone/>
            </a:pPr>
            <a:r>
              <a:rPr lang="ar-IQ" b="1" dirty="0">
                <a:solidFill>
                  <a:srgbClr val="FF0000"/>
                </a:solidFill>
              </a:rPr>
              <a:t> ارتفاع أسعار الأرض في منطقة الأعمال المركزية؟</a:t>
            </a:r>
            <a:endParaRPr lang="en-US" b="1" dirty="0">
              <a:solidFill>
                <a:srgbClr val="FF0000"/>
              </a:solidFill>
            </a:endParaRPr>
          </a:p>
          <a:p>
            <a:pPr algn="r" rtl="1"/>
            <a:r>
              <a:rPr lang="ar-IQ" dirty="0"/>
              <a:t>ج/ للمنافسة الشديدة من قبل استعمالات الأرض فيها نظرا لارتفاع قيمة الاستثمار فيها ؟</a:t>
            </a:r>
            <a:endParaRPr lang="en-US" dirty="0"/>
          </a:p>
          <a:p>
            <a:pPr marL="0" indent="0" algn="r" rtl="1">
              <a:buNone/>
            </a:pPr>
            <a:endParaRPr lang="en-US" dirty="0"/>
          </a:p>
        </p:txBody>
      </p:sp>
    </p:spTree>
    <p:extLst>
      <p:ext uri="{BB962C8B-B14F-4D97-AF65-F5344CB8AC3E}">
        <p14:creationId xmlns:p14="http://schemas.microsoft.com/office/powerpoint/2010/main" val="396607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76200"/>
            <a:ext cx="8839200" cy="6553200"/>
          </a:xfrm>
        </p:spPr>
        <p:txBody>
          <a:bodyPr>
            <a:normAutofit lnSpcReduction="10000"/>
          </a:bodyPr>
          <a:lstStyle/>
          <a:p>
            <a:pPr algn="r" rtl="1"/>
            <a:r>
              <a:rPr lang="ar-IQ" b="1" dirty="0" smtClean="0">
                <a:solidFill>
                  <a:srgbClr val="FF0000"/>
                </a:solidFill>
              </a:rPr>
              <a:t>تكلم عن </a:t>
            </a:r>
            <a:r>
              <a:rPr lang="ar-IQ" b="1" dirty="0" smtClean="0">
                <a:solidFill>
                  <a:srgbClr val="FF0000"/>
                </a:solidFill>
              </a:rPr>
              <a:t>أساليب </a:t>
            </a:r>
            <a:r>
              <a:rPr lang="ar-IQ" b="1" dirty="0">
                <a:solidFill>
                  <a:srgbClr val="FF0000"/>
                </a:solidFill>
              </a:rPr>
              <a:t>تحديد منطقة الأعمال المركزية داخل </a:t>
            </a:r>
            <a:r>
              <a:rPr lang="ar-IQ" b="1" dirty="0" smtClean="0">
                <a:solidFill>
                  <a:srgbClr val="FF0000"/>
                </a:solidFill>
              </a:rPr>
              <a:t>المدينة؟ عددها و </a:t>
            </a:r>
            <a:r>
              <a:rPr lang="ar-IQ" b="1" dirty="0">
                <a:solidFill>
                  <a:srgbClr val="FF0000"/>
                </a:solidFill>
              </a:rPr>
              <a:t>تكلم </a:t>
            </a:r>
            <a:r>
              <a:rPr lang="ar-IQ" b="1" dirty="0" smtClean="0">
                <a:solidFill>
                  <a:srgbClr val="FF0000"/>
                </a:solidFill>
              </a:rPr>
              <a:t>عن واحدة منها ؟ </a:t>
            </a:r>
            <a:endParaRPr lang="ar-IQ" b="1" dirty="0" smtClean="0">
              <a:solidFill>
                <a:srgbClr val="FF0000"/>
              </a:solidFill>
            </a:endParaRPr>
          </a:p>
          <a:p>
            <a:pPr algn="just" rtl="1"/>
            <a:r>
              <a:rPr lang="ar-IQ" dirty="0" smtClean="0">
                <a:solidFill>
                  <a:srgbClr val="FF0000"/>
                </a:solidFill>
              </a:rPr>
              <a:t>1- </a:t>
            </a:r>
            <a:r>
              <a:rPr lang="ar-IQ" dirty="0">
                <a:solidFill>
                  <a:srgbClr val="FF0000"/>
                </a:solidFill>
              </a:rPr>
              <a:t>طريقة احتساب حجم البيع لجهة البلوك   </a:t>
            </a:r>
            <a:endParaRPr lang="ar-IQ" dirty="0" smtClean="0">
              <a:solidFill>
                <a:srgbClr val="FF0000"/>
              </a:solidFill>
            </a:endParaRPr>
          </a:p>
          <a:p>
            <a:pPr algn="just" rtl="1"/>
            <a:r>
              <a:rPr lang="ar-IQ" dirty="0" smtClean="0"/>
              <a:t>اتبع </a:t>
            </a:r>
            <a:r>
              <a:rPr lang="ar-IQ" dirty="0"/>
              <a:t>هذه الطريقة </a:t>
            </a:r>
            <a:r>
              <a:rPr lang="ar-IQ" dirty="0">
                <a:solidFill>
                  <a:srgbClr val="FF0000"/>
                </a:solidFill>
              </a:rPr>
              <a:t>بريد فوت </a:t>
            </a:r>
            <a:r>
              <a:rPr lang="ar-IQ" dirty="0"/>
              <a:t>وطبقها على مدينة </a:t>
            </a:r>
            <a:r>
              <a:rPr lang="ar-IQ" dirty="0">
                <a:solidFill>
                  <a:srgbClr val="FF0000"/>
                </a:solidFill>
              </a:rPr>
              <a:t>فيلادلفيا</a:t>
            </a:r>
            <a:r>
              <a:rPr lang="ar-IQ" dirty="0"/>
              <a:t> وأساسها  يقوم على احتساب مجموع البيع السنوي لكل جهة من جهات البلوك على مستوى المخازن التي تشرف على الشارع ، </a:t>
            </a:r>
            <a:r>
              <a:rPr lang="ar-IQ" dirty="0">
                <a:solidFill>
                  <a:srgbClr val="FF0000"/>
                </a:solidFill>
              </a:rPr>
              <a:t>وحدد 300000 دولا</a:t>
            </a:r>
            <a:r>
              <a:rPr lang="ar-IQ" dirty="0"/>
              <a:t>ر كحد أدنى لمبيعات البلوك الواحد سنويا حتى يدخل ضمن منطقة الأعمال المركزية و</a:t>
            </a:r>
            <a:r>
              <a:rPr lang="ar-IQ" dirty="0">
                <a:solidFill>
                  <a:srgbClr val="FF0000"/>
                </a:solidFill>
              </a:rPr>
              <a:t>75000</a:t>
            </a:r>
            <a:r>
              <a:rPr lang="ar-IQ" dirty="0"/>
              <a:t> دولار كحد أدنى لمبيعات البلوك عند هوامش المنطقة ومن مآخذ هذه الطريقة أن هناك بعض المؤسسات ضمن المنطقة المركزية لا تصدر عنها مبيعات كالبنوك وبعض الدوائر الحكومية ووكالات التامين ، ومن المآخذ الأخرى هو مدى صدق أصحاب المحلات التجارية الذين غالبا ما يحجمون من إعطاء الرقم الحقيقي لمبيعاتهم.</a:t>
            </a:r>
            <a:endParaRPr lang="en-US" dirty="0"/>
          </a:p>
          <a:p>
            <a:pPr algn="r" rtl="1"/>
            <a:endParaRPr lang="en-US" dirty="0"/>
          </a:p>
        </p:txBody>
      </p:sp>
    </p:spTree>
    <p:extLst>
      <p:ext uri="{BB962C8B-B14F-4D97-AF65-F5344CB8AC3E}">
        <p14:creationId xmlns:p14="http://schemas.microsoft.com/office/powerpoint/2010/main" val="2936370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0"/>
            <a:ext cx="8915400" cy="6629400"/>
          </a:xfrm>
        </p:spPr>
        <p:txBody>
          <a:bodyPr/>
          <a:lstStyle/>
          <a:p>
            <a:pPr algn="just" rtl="1"/>
            <a:r>
              <a:rPr lang="ar-IQ" dirty="0" smtClean="0">
                <a:solidFill>
                  <a:srgbClr val="FF0000"/>
                </a:solidFill>
              </a:rPr>
              <a:t>2-على </a:t>
            </a:r>
            <a:r>
              <a:rPr lang="ar-IQ" dirty="0">
                <a:solidFill>
                  <a:srgbClr val="FF0000"/>
                </a:solidFill>
              </a:rPr>
              <a:t>أساس ارتفاع المباني</a:t>
            </a:r>
            <a:r>
              <a:rPr lang="ar-SA" dirty="0">
                <a:solidFill>
                  <a:srgbClr val="FF0000"/>
                </a:solidFill>
              </a:rPr>
              <a:t> </a:t>
            </a:r>
            <a:endParaRPr lang="ar-IQ" dirty="0" smtClean="0">
              <a:solidFill>
                <a:srgbClr val="FF0000"/>
              </a:solidFill>
            </a:endParaRPr>
          </a:p>
          <a:p>
            <a:pPr algn="just" rtl="1"/>
            <a:r>
              <a:rPr lang="ar-IQ" dirty="0" smtClean="0"/>
              <a:t>تتسم </a:t>
            </a:r>
            <a:r>
              <a:rPr lang="ar-IQ" dirty="0"/>
              <a:t>منطقة الأعمال المركزية بأنها ذات كثافة استثمارية عالية كرد فعل عن قيمة الأرض المرتفعة ، ومن ثم يكون خط سماء (أفق) المدينة أكثر ارتفاعا وتشويها في هذا النطاق من باقي أجزاء المدينة </a:t>
            </a:r>
            <a:r>
              <a:rPr lang="ar-SA" dirty="0" smtClean="0"/>
              <a:t>،</a:t>
            </a:r>
            <a:r>
              <a:rPr lang="ar-IQ" dirty="0">
                <a:solidFill>
                  <a:srgbClr val="FF0000"/>
                </a:solidFill>
              </a:rPr>
              <a:t> إن ارتفاع المباني في المنطقة المركزية هو احد أساليب تحديدها ولكن فيه الكثير من المآخذ اذكرها فقط؟</a:t>
            </a:r>
          </a:p>
          <a:p>
            <a:pPr algn="just" rtl="1"/>
            <a:r>
              <a:rPr lang="ar-IQ" dirty="0" smtClean="0"/>
              <a:t>وعلى </a:t>
            </a:r>
            <a:r>
              <a:rPr lang="ar-IQ" dirty="0"/>
              <a:t>هذا الأساس تسيطر منطقة الأعمال المركزية على أعلى مستوى للمباني في المدينة ، لكن ما يؤخذ على هذا المعيار هو انه ليست كل المباني العالية في المنطقة تستغل لأغراض تجارية </a:t>
            </a:r>
            <a:r>
              <a:rPr lang="ar-IQ" u="sng" dirty="0">
                <a:solidFill>
                  <a:srgbClr val="FF0000"/>
                </a:solidFill>
              </a:rPr>
              <a:t>كمبنى البنك المركزي في بغداد </a:t>
            </a:r>
            <a:r>
              <a:rPr lang="ar-IQ" dirty="0"/>
              <a:t>ومبنى الاتصالات وبعض المباني الحكومية ، يضاف إلى ذلك أن ظاهرة الاستثمار </a:t>
            </a:r>
            <a:r>
              <a:rPr lang="ar-IQ" dirty="0">
                <a:solidFill>
                  <a:srgbClr val="FF0000"/>
                </a:solidFill>
              </a:rPr>
              <a:t>العمودي</a:t>
            </a:r>
            <a:r>
              <a:rPr lang="ar-IQ" dirty="0"/>
              <a:t> ظاهرة طغت على الكثير من مدن العالم وبالإمكان إن نجده في هيكل المدينة العام أو في أطرافها .</a:t>
            </a:r>
            <a:endParaRPr lang="en-US" dirty="0"/>
          </a:p>
        </p:txBody>
      </p:sp>
    </p:spTree>
    <p:extLst>
      <p:ext uri="{BB962C8B-B14F-4D97-AF65-F5344CB8AC3E}">
        <p14:creationId xmlns:p14="http://schemas.microsoft.com/office/powerpoint/2010/main" val="4143071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lstStyle/>
          <a:p>
            <a:pPr algn="just" rtl="1"/>
            <a:r>
              <a:rPr lang="ar-IQ" b="1" dirty="0" smtClean="0">
                <a:solidFill>
                  <a:srgbClr val="FF0000"/>
                </a:solidFill>
              </a:rPr>
              <a:t>3-على </a:t>
            </a:r>
            <a:r>
              <a:rPr lang="ar-IQ" b="1" dirty="0">
                <a:solidFill>
                  <a:srgbClr val="FF0000"/>
                </a:solidFill>
              </a:rPr>
              <a:t>أساس كثافة </a:t>
            </a:r>
            <a:r>
              <a:rPr lang="ar-IQ" b="1" dirty="0" smtClean="0">
                <a:solidFill>
                  <a:srgbClr val="FF0000"/>
                </a:solidFill>
              </a:rPr>
              <a:t>السكان</a:t>
            </a:r>
            <a:endParaRPr lang="en-US" b="1" dirty="0">
              <a:solidFill>
                <a:srgbClr val="FF0000"/>
              </a:solidFill>
            </a:endParaRPr>
          </a:p>
          <a:p>
            <a:pPr algn="just" rtl="1"/>
            <a:r>
              <a:rPr lang="ar-IQ" dirty="0"/>
              <a:t>  تعتمد خرائط توزيع السكان في المدينة بعد أن تمثل دورهم السكنية على شكل نقاط على الخريطة ، وبالنظر لقلة وجود الدور السكنية في المنطقة المركزية فإنها تبدو وكأنها خالية من السكان ، لكن ما يؤخذ على هذه الطريقة إن هناك مناطق كثيرة في المدينة تخلو من السكان كالمتنزهات والأراضي الفارغة ومناطق التجمعات الصناعية كما هو حال المنطقة الصناعية </a:t>
            </a:r>
            <a:r>
              <a:rPr lang="ar-IQ" u="sng" dirty="0">
                <a:solidFill>
                  <a:srgbClr val="FF0000"/>
                </a:solidFill>
              </a:rPr>
              <a:t>في </a:t>
            </a:r>
            <a:r>
              <a:rPr lang="ar-IQ" u="sng" dirty="0" err="1">
                <a:solidFill>
                  <a:srgbClr val="FF0000"/>
                </a:solidFill>
              </a:rPr>
              <a:t>الوزيرية</a:t>
            </a:r>
            <a:r>
              <a:rPr lang="ar-IQ" u="sng" dirty="0">
                <a:solidFill>
                  <a:srgbClr val="FF0000"/>
                </a:solidFill>
              </a:rPr>
              <a:t> ببغداد.</a:t>
            </a:r>
            <a:endParaRPr lang="en-US" u="sng" dirty="0">
              <a:solidFill>
                <a:srgbClr val="FF0000"/>
              </a:solidFill>
            </a:endParaRPr>
          </a:p>
          <a:p>
            <a:pPr algn="just" rtl="1"/>
            <a:endParaRPr lang="en-US" dirty="0"/>
          </a:p>
        </p:txBody>
      </p:sp>
    </p:spTree>
    <p:extLst>
      <p:ext uri="{BB962C8B-B14F-4D97-AF65-F5344CB8AC3E}">
        <p14:creationId xmlns:p14="http://schemas.microsoft.com/office/powerpoint/2010/main" val="2717513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76200"/>
            <a:ext cx="8686800" cy="6629400"/>
          </a:xfrm>
        </p:spPr>
        <p:txBody>
          <a:bodyPr>
            <a:normAutofit lnSpcReduction="10000"/>
          </a:bodyPr>
          <a:lstStyle/>
          <a:p>
            <a:pPr marL="0" indent="0" algn="just" rtl="1">
              <a:buNone/>
            </a:pPr>
            <a:r>
              <a:rPr lang="ar-IQ" b="1" dirty="0">
                <a:solidFill>
                  <a:srgbClr val="FF0000"/>
                </a:solidFill>
              </a:rPr>
              <a:t>4 - تحديد المنطقة على أساس سعر الأرض ومقدار </a:t>
            </a:r>
            <a:r>
              <a:rPr lang="ar-IQ" b="1" dirty="0" smtClean="0">
                <a:solidFill>
                  <a:srgbClr val="FF0000"/>
                </a:solidFill>
              </a:rPr>
              <a:t>إيجارها</a:t>
            </a:r>
          </a:p>
          <a:p>
            <a:pPr marL="0" indent="0" algn="just" rtl="1">
              <a:buNone/>
            </a:pPr>
            <a:r>
              <a:rPr lang="ar-IQ" dirty="0" smtClean="0">
                <a:solidFill>
                  <a:srgbClr val="00B0F0"/>
                </a:solidFill>
              </a:rPr>
              <a:t> يعتبر </a:t>
            </a:r>
            <a:r>
              <a:rPr lang="ar-IQ" dirty="0">
                <a:solidFill>
                  <a:srgbClr val="00B0F0"/>
                </a:solidFill>
              </a:rPr>
              <a:t>سعر الأرض وقيمة الإيجار من أهم الأساليب في تحديد منطقة الأعمال </a:t>
            </a:r>
            <a:r>
              <a:rPr lang="ar-IQ" dirty="0" smtClean="0">
                <a:solidFill>
                  <a:srgbClr val="00B0F0"/>
                </a:solidFill>
              </a:rPr>
              <a:t>المركزية ، وضح </a:t>
            </a:r>
            <a:r>
              <a:rPr lang="ar-IQ" dirty="0">
                <a:solidFill>
                  <a:srgbClr val="00B0F0"/>
                </a:solidFill>
              </a:rPr>
              <a:t>ذلك؟ </a:t>
            </a:r>
            <a:endParaRPr lang="ar-IQ" b="1" dirty="0" smtClean="0">
              <a:solidFill>
                <a:srgbClr val="00B0F0"/>
              </a:solidFill>
            </a:endParaRPr>
          </a:p>
          <a:p>
            <a:pPr marL="0" indent="0" algn="just" rtl="1">
              <a:buNone/>
            </a:pPr>
            <a:r>
              <a:rPr lang="ar-IQ" dirty="0" smtClean="0"/>
              <a:t> ج/ظهر </a:t>
            </a:r>
            <a:r>
              <a:rPr lang="ar-IQ" dirty="0"/>
              <a:t>لنا سابقا بان أعلى قيمة للأرض الحضرية </a:t>
            </a:r>
            <a:r>
              <a:rPr lang="ar-IQ" dirty="0">
                <a:solidFill>
                  <a:srgbClr val="FF0000"/>
                </a:solidFill>
              </a:rPr>
              <a:t>توجد في المنطقة المركزية</a:t>
            </a:r>
            <a:r>
              <a:rPr lang="ar-IQ" dirty="0"/>
              <a:t> بتأثير عامل المنافسة ثم تأخذ بالانخفاض باتجاه الأطراف ، فقد </a:t>
            </a:r>
            <a:r>
              <a:rPr lang="ar-IQ" dirty="0" smtClean="0"/>
              <a:t>وجد </a:t>
            </a:r>
            <a:r>
              <a:rPr lang="ar-IQ" dirty="0" smtClean="0">
                <a:solidFill>
                  <a:srgbClr val="FF0000"/>
                </a:solidFill>
              </a:rPr>
              <a:t>مورفي وفانس </a:t>
            </a:r>
            <a:r>
              <a:rPr lang="en-US" dirty="0"/>
              <a:t>Murphy </a:t>
            </a:r>
            <a:r>
              <a:rPr lang="ar-IQ" dirty="0" smtClean="0"/>
              <a:t>و</a:t>
            </a:r>
            <a:r>
              <a:rPr lang="en-US" dirty="0"/>
              <a:t>Vance</a:t>
            </a:r>
            <a:r>
              <a:rPr lang="ar-IQ" dirty="0"/>
              <a:t> إن أسعار الأرض تهبط بنسبة </a:t>
            </a:r>
            <a:r>
              <a:rPr lang="ar-IQ" dirty="0">
                <a:solidFill>
                  <a:srgbClr val="FF0000"/>
                </a:solidFill>
              </a:rPr>
              <a:t>40% </a:t>
            </a:r>
            <a:r>
              <a:rPr lang="ar-IQ" dirty="0"/>
              <a:t>من موقع أعلى سعر حيث إمكانية الوصول القصوى وعلى مسافة مائة ياردة، وان سعر الياردة المربعة</a:t>
            </a:r>
            <a:endParaRPr lang="en-US" dirty="0"/>
          </a:p>
          <a:p>
            <a:pPr algn="just" rtl="1"/>
            <a:r>
              <a:rPr lang="ar-IQ" dirty="0"/>
              <a:t>الواحدة في ارض البناء في نيويورك قد يبلغ </a:t>
            </a:r>
            <a:r>
              <a:rPr lang="ar-IQ" dirty="0">
                <a:solidFill>
                  <a:srgbClr val="FF0000"/>
                </a:solidFill>
              </a:rPr>
              <a:t>40</a:t>
            </a:r>
            <a:r>
              <a:rPr lang="ar-IQ" dirty="0"/>
              <a:t> ألف دولار ونحو </a:t>
            </a:r>
            <a:r>
              <a:rPr lang="ar-IQ" dirty="0">
                <a:solidFill>
                  <a:srgbClr val="FF0000"/>
                </a:solidFill>
              </a:rPr>
              <a:t>7500</a:t>
            </a:r>
            <a:r>
              <a:rPr lang="ar-IQ" dirty="0"/>
              <a:t> جنيه إسترليني في لندن، ولكنه ينخفض بالابتعاد عن قلب المدينة انخفاضا كبيرا ،فعلى </a:t>
            </a:r>
            <a:r>
              <a:rPr lang="ar-IQ" dirty="0">
                <a:solidFill>
                  <a:srgbClr val="FF0000"/>
                </a:solidFill>
              </a:rPr>
              <a:t>بعد 8 </a:t>
            </a:r>
            <a:r>
              <a:rPr lang="ar-IQ" dirty="0"/>
              <a:t>كم عن قلب باريس ينخفض ثمن المتر المربع الواحد من ارض البناء إلى اقل من </a:t>
            </a:r>
            <a:r>
              <a:rPr lang="ar-IQ" dirty="0">
                <a:solidFill>
                  <a:srgbClr val="FF0000"/>
                </a:solidFill>
              </a:rPr>
              <a:t>1/200</a:t>
            </a:r>
            <a:r>
              <a:rPr lang="ar-IQ" dirty="0"/>
              <a:t> من ثمنه في </a:t>
            </a:r>
            <a:r>
              <a:rPr lang="ar-IQ" dirty="0" err="1"/>
              <a:t>الشانزلزيه</a:t>
            </a:r>
            <a:r>
              <a:rPr lang="ar-IQ" dirty="0"/>
              <a:t>.</a:t>
            </a:r>
            <a:endParaRPr lang="en-US" dirty="0"/>
          </a:p>
          <a:p>
            <a:pPr algn="just" rtl="1"/>
            <a:endParaRPr lang="en-US" dirty="0"/>
          </a:p>
        </p:txBody>
      </p:sp>
    </p:spTree>
    <p:extLst>
      <p:ext uri="{BB962C8B-B14F-4D97-AF65-F5344CB8AC3E}">
        <p14:creationId xmlns:p14="http://schemas.microsoft.com/office/powerpoint/2010/main" val="66617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76200"/>
            <a:ext cx="8915400" cy="6553200"/>
          </a:xfrm>
        </p:spPr>
        <p:txBody>
          <a:bodyPr/>
          <a:lstStyle/>
          <a:p>
            <a:pPr marL="0" indent="0" algn="just" rtl="1">
              <a:buNone/>
            </a:pPr>
            <a:r>
              <a:rPr lang="ar-IQ" b="1" dirty="0" smtClean="0">
                <a:solidFill>
                  <a:srgbClr val="FF0000"/>
                </a:solidFill>
              </a:rPr>
              <a:t>5- </a:t>
            </a:r>
            <a:r>
              <a:rPr lang="ar-IQ" b="1" dirty="0">
                <a:solidFill>
                  <a:srgbClr val="FF0000"/>
                </a:solidFill>
              </a:rPr>
              <a:t>معيار </a:t>
            </a:r>
            <a:r>
              <a:rPr lang="ar-IQ" b="1" dirty="0" smtClean="0">
                <a:solidFill>
                  <a:srgbClr val="FF0000"/>
                </a:solidFill>
              </a:rPr>
              <a:t>الحركة</a:t>
            </a:r>
            <a:endParaRPr lang="en-US" b="1" dirty="0">
              <a:solidFill>
                <a:srgbClr val="FF0000"/>
              </a:solidFill>
            </a:endParaRPr>
          </a:p>
          <a:p>
            <a:pPr marL="0" indent="0" algn="just" rtl="1">
              <a:buNone/>
            </a:pPr>
            <a:r>
              <a:rPr lang="ar-IQ" dirty="0"/>
              <a:t>  وتشمل </a:t>
            </a:r>
            <a:r>
              <a:rPr lang="ar-IQ" dirty="0">
                <a:solidFill>
                  <a:srgbClr val="FF0000"/>
                </a:solidFill>
              </a:rPr>
              <a:t>حركة المارة </a:t>
            </a:r>
            <a:r>
              <a:rPr lang="ar-IQ" dirty="0" smtClean="0">
                <a:solidFill>
                  <a:srgbClr val="FF0000"/>
                </a:solidFill>
              </a:rPr>
              <a:t> وكثافة </a:t>
            </a:r>
            <a:r>
              <a:rPr lang="ar-IQ" dirty="0">
                <a:solidFill>
                  <a:srgbClr val="FF0000"/>
                </a:solidFill>
              </a:rPr>
              <a:t>النقل </a:t>
            </a:r>
            <a:r>
              <a:rPr lang="ar-IQ" dirty="0"/>
              <a:t>،إذ إن ازدحام حركة المرور يعكس فعالية المنطقة التجارية ،فمن المفروض أن تتفق بؤرة المنطقة التجارية مع أعلى نسبة لمرور الناس ،ومن هذه البؤرة التي تمثل </a:t>
            </a:r>
            <a:r>
              <a:rPr lang="ar-IQ" dirty="0">
                <a:solidFill>
                  <a:srgbClr val="FF0000"/>
                </a:solidFill>
              </a:rPr>
              <a:t>100% </a:t>
            </a:r>
            <a:r>
              <a:rPr lang="ar-IQ" dirty="0"/>
              <a:t>من حركة المرور تتدرج حركة المرور بالقلة إلى الجهات الأخرى ، ويعمد الباحثون إلى حساب المارة في أوقات متعددة من ساعات النهار عند الأركان لمدة ساعة ،ثم تحّول الأرقام المطلقة إلى نسب مئوية ثم إلى خطوط متساوية للمرور ، وما يؤخذ على هذه الطريقة هو صعوبة تغطيتها إلا عن طريق فريق عمل يتقن العملية ، كما أن حركة السكان ووسائط النقل لا تدل بالضرورة على أنها قاصدة منطقة الإعمال المركزية فقد تكون </a:t>
            </a:r>
            <a:r>
              <a:rPr lang="ar-IQ" dirty="0">
                <a:solidFill>
                  <a:srgbClr val="FF0000"/>
                </a:solidFill>
              </a:rPr>
              <a:t>للنزهة</a:t>
            </a:r>
            <a:r>
              <a:rPr lang="ar-IQ" dirty="0"/>
              <a:t> أو مراجعة دوائر الدولة أو أن تكون </a:t>
            </a:r>
            <a:r>
              <a:rPr lang="ar-IQ" dirty="0">
                <a:solidFill>
                  <a:srgbClr val="FF0000"/>
                </a:solidFill>
              </a:rPr>
              <a:t>عابرة لهذه المنطقة.</a:t>
            </a:r>
            <a:endParaRPr lang="en-US" dirty="0">
              <a:solidFill>
                <a:srgbClr val="FF0000"/>
              </a:solidFill>
            </a:endParaRPr>
          </a:p>
          <a:p>
            <a:pPr marL="0" indent="0" algn="just" rtl="1">
              <a:buNone/>
            </a:pPr>
            <a:endParaRPr lang="en-US" dirty="0"/>
          </a:p>
        </p:txBody>
      </p:sp>
    </p:spTree>
    <p:extLst>
      <p:ext uri="{BB962C8B-B14F-4D97-AF65-F5344CB8AC3E}">
        <p14:creationId xmlns:p14="http://schemas.microsoft.com/office/powerpoint/2010/main" val="2144937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763000" cy="6553200"/>
          </a:xfrm>
        </p:spPr>
        <p:txBody>
          <a:bodyPr/>
          <a:lstStyle/>
          <a:p>
            <a:pPr marL="0" indent="0" algn="just" rtl="1">
              <a:buNone/>
            </a:pPr>
            <a:r>
              <a:rPr lang="ar-IQ" dirty="0">
                <a:solidFill>
                  <a:srgbClr val="FF0000"/>
                </a:solidFill>
              </a:rPr>
              <a:t>6-تحديد المنطقة على أساس أنماط استعمالات الأرض</a:t>
            </a:r>
            <a:endParaRPr lang="en-US" dirty="0">
              <a:solidFill>
                <a:srgbClr val="FF0000"/>
              </a:solidFill>
            </a:endParaRPr>
          </a:p>
          <a:p>
            <a:pPr marL="0" indent="0" algn="just" rtl="1">
              <a:buNone/>
            </a:pPr>
            <a:r>
              <a:rPr lang="ar-IQ" dirty="0"/>
              <a:t>  يتم في هذه الطريقة جرد استعمالات الأرض المختلفة في المدينة ونقلها إلى خرائط استعمالات الأرض ، فالمنطقة التجارية المركزية هي التي تستأثر بأعلى نسبة من الاستعمال التجاري </a:t>
            </a:r>
            <a:r>
              <a:rPr lang="ar-IQ" dirty="0" smtClean="0"/>
              <a:t>.</a:t>
            </a:r>
          </a:p>
          <a:p>
            <a:pPr marL="0" indent="0" algn="just" rtl="1">
              <a:buNone/>
            </a:pPr>
            <a:r>
              <a:rPr lang="ar-IQ" b="1" dirty="0" smtClean="0">
                <a:solidFill>
                  <a:srgbClr val="FF0000"/>
                </a:solidFill>
              </a:rPr>
              <a:t>7- </a:t>
            </a:r>
            <a:r>
              <a:rPr lang="ar-IQ" b="1" dirty="0">
                <a:solidFill>
                  <a:srgbClr val="FF0000"/>
                </a:solidFill>
              </a:rPr>
              <a:t>طريقة الفهرست </a:t>
            </a:r>
            <a:endParaRPr lang="ar-IQ" b="1" dirty="0" smtClean="0">
              <a:solidFill>
                <a:srgbClr val="FF0000"/>
              </a:solidFill>
            </a:endParaRPr>
          </a:p>
          <a:p>
            <a:pPr marL="0" indent="0" algn="just" rtl="1">
              <a:buNone/>
            </a:pPr>
            <a:r>
              <a:rPr lang="ar-IQ" dirty="0" smtClean="0"/>
              <a:t>هذه </a:t>
            </a:r>
            <a:r>
              <a:rPr lang="ar-IQ" dirty="0"/>
              <a:t>الطريقة ابتكرها </a:t>
            </a:r>
            <a:r>
              <a:rPr lang="ar-IQ" u="sng" dirty="0">
                <a:solidFill>
                  <a:srgbClr val="FF0000"/>
                </a:solidFill>
              </a:rPr>
              <a:t>ريموند </a:t>
            </a:r>
            <a:r>
              <a:rPr lang="ar-IQ" u="sng" dirty="0" err="1">
                <a:solidFill>
                  <a:srgbClr val="FF0000"/>
                </a:solidFill>
              </a:rPr>
              <a:t>ميرفي</a:t>
            </a:r>
            <a:r>
              <a:rPr lang="ar-IQ" u="sng" dirty="0">
                <a:solidFill>
                  <a:srgbClr val="FF0000"/>
                </a:solidFill>
              </a:rPr>
              <a:t> وفانس </a:t>
            </a:r>
            <a:r>
              <a:rPr lang="ar-IQ" dirty="0"/>
              <a:t>بعد أن اجريا دراستهما على مجموعة من المدن الأمريكية عام </a:t>
            </a:r>
            <a:r>
              <a:rPr lang="ar-IQ" u="sng" dirty="0" smtClean="0">
                <a:solidFill>
                  <a:srgbClr val="FF0000"/>
                </a:solidFill>
              </a:rPr>
              <a:t>1954</a:t>
            </a:r>
            <a:r>
              <a:rPr lang="ar-IQ" dirty="0" smtClean="0"/>
              <a:t>وتعتمد </a:t>
            </a:r>
            <a:r>
              <a:rPr lang="ar-IQ" dirty="0"/>
              <a:t>هذه الطريقة على العمل الحقلي أساسا ، وتتطلب قبل القيام بها خريطة  أساس أولية لمنطقة الإعمال المركزية تحتوي على كافة شوارعها والقطع الأرضية فيها </a:t>
            </a:r>
            <a:r>
              <a:rPr lang="ar-IQ" dirty="0" smtClean="0"/>
              <a:t>.</a:t>
            </a:r>
            <a:endParaRPr lang="en-US" dirty="0"/>
          </a:p>
          <a:p>
            <a:pPr marL="0" indent="0" algn="just" rtl="1">
              <a:buNone/>
            </a:pPr>
            <a:endParaRPr lang="en-US" dirty="0"/>
          </a:p>
        </p:txBody>
      </p:sp>
    </p:spTree>
    <p:extLst>
      <p:ext uri="{BB962C8B-B14F-4D97-AF65-F5344CB8AC3E}">
        <p14:creationId xmlns:p14="http://schemas.microsoft.com/office/powerpoint/2010/main" val="374916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heel(1)">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76200"/>
            <a:ext cx="8839200" cy="6553200"/>
          </a:xfrm>
        </p:spPr>
        <p:txBody>
          <a:bodyPr/>
          <a:lstStyle/>
          <a:p>
            <a:pPr marL="0" indent="0" algn="just" rtl="1">
              <a:buNone/>
            </a:pPr>
            <a:r>
              <a:rPr lang="ar-IQ" dirty="0"/>
              <a:t>وعلى الباحث الذي يروم تطبيق هذه الطريقة أن </a:t>
            </a:r>
            <a:r>
              <a:rPr lang="ar-IQ" dirty="0">
                <a:solidFill>
                  <a:srgbClr val="FF0000"/>
                </a:solidFill>
              </a:rPr>
              <a:t>يميز</a:t>
            </a:r>
            <a:r>
              <a:rPr lang="ar-IQ" dirty="0"/>
              <a:t> بين المؤسسات التي تنتمي إلى المنطقة </a:t>
            </a:r>
            <a:r>
              <a:rPr lang="ar-IQ" dirty="0">
                <a:solidFill>
                  <a:srgbClr val="FF0000"/>
                </a:solidFill>
              </a:rPr>
              <a:t>المركزية</a:t>
            </a:r>
            <a:r>
              <a:rPr lang="ar-IQ" dirty="0"/>
              <a:t> أو</a:t>
            </a:r>
            <a:r>
              <a:rPr lang="ar-IQ" dirty="0">
                <a:solidFill>
                  <a:srgbClr val="FF0000"/>
                </a:solidFill>
              </a:rPr>
              <a:t> الفعاليات </a:t>
            </a:r>
            <a:r>
              <a:rPr lang="ar-IQ" dirty="0"/>
              <a:t>التي من اختصاصها وبين المؤسسات التي لا تنتمي إليها ، يشمل </a:t>
            </a:r>
            <a:r>
              <a:rPr lang="ar-IQ" dirty="0">
                <a:solidFill>
                  <a:srgbClr val="FF0000"/>
                </a:solidFill>
              </a:rPr>
              <a:t>النوع الأول </a:t>
            </a:r>
            <a:r>
              <a:rPr lang="ar-IQ" dirty="0"/>
              <a:t>على المؤسسات المالية ودوائر الأعمال والمخازن التجارية بكافة أنواعها، </a:t>
            </a:r>
            <a:r>
              <a:rPr lang="ar-IQ" dirty="0">
                <a:solidFill>
                  <a:srgbClr val="FF0000"/>
                </a:solidFill>
              </a:rPr>
              <a:t>أما النوع الثاني </a:t>
            </a:r>
            <a:r>
              <a:rPr lang="ar-IQ" dirty="0"/>
              <a:t>فيشمل على المباني العامة الإدارية والمدارس والمؤسسات الصناعية والمخازن الشاغرة وقطع الأراضي غير المستغلة ، </a:t>
            </a:r>
            <a:r>
              <a:rPr lang="ar-IQ" dirty="0">
                <a:solidFill>
                  <a:srgbClr val="FF0000"/>
                </a:solidFill>
              </a:rPr>
              <a:t>وان التمييز بين هذين النوعين من  المؤسسات مهم </a:t>
            </a:r>
            <a:r>
              <a:rPr lang="ar-IQ" dirty="0" smtClean="0">
                <a:solidFill>
                  <a:srgbClr val="FF0000"/>
                </a:solidFill>
              </a:rPr>
              <a:t>جدا علل ذلك </a:t>
            </a:r>
            <a:r>
              <a:rPr lang="ar-IQ" dirty="0" smtClean="0"/>
              <a:t>ج/ </a:t>
            </a:r>
            <a:r>
              <a:rPr lang="ar-IQ" dirty="0"/>
              <a:t>وذلك لان تحديد منطقة الأعمال المركزية يهدف أولا وأخيرا إلى معرفة الحدود بين المؤسسات التي تقع موقعا مركزيا والتي ليس بالضرورة أن تقع ضمن المنطقة.</a:t>
            </a:r>
            <a:endParaRPr lang="en-US" dirty="0"/>
          </a:p>
          <a:p>
            <a:pPr marL="0" indent="0" algn="just" rtl="1">
              <a:buNone/>
            </a:pPr>
            <a:endParaRPr lang="en-US" dirty="0"/>
          </a:p>
        </p:txBody>
      </p:sp>
    </p:spTree>
    <p:extLst>
      <p:ext uri="{BB962C8B-B14F-4D97-AF65-F5344CB8AC3E}">
        <p14:creationId xmlns:p14="http://schemas.microsoft.com/office/powerpoint/2010/main" val="3274841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152400"/>
            <a:ext cx="8839200" cy="6477000"/>
          </a:xfrm>
        </p:spPr>
        <p:txBody>
          <a:bodyPr>
            <a:normAutofit fontScale="92500"/>
          </a:bodyPr>
          <a:lstStyle/>
          <a:p>
            <a:pPr algn="just" rtl="1"/>
            <a:r>
              <a:rPr lang="ar-IQ" dirty="0">
                <a:solidFill>
                  <a:srgbClr val="00B0F0"/>
                </a:solidFill>
              </a:rPr>
              <a:t>ثانيا</a:t>
            </a:r>
            <a:r>
              <a:rPr lang="ar-IQ" b="1" dirty="0">
                <a:solidFill>
                  <a:srgbClr val="00B0F0"/>
                </a:solidFill>
              </a:rPr>
              <a:t>- المناطق التجارية الثانوية</a:t>
            </a:r>
            <a:endParaRPr lang="en-US" dirty="0">
              <a:solidFill>
                <a:srgbClr val="00B0F0"/>
              </a:solidFill>
            </a:endParaRPr>
          </a:p>
          <a:p>
            <a:pPr algn="just" rtl="1"/>
            <a:r>
              <a:rPr lang="ar-IQ" dirty="0"/>
              <a:t>  تحمل هذه المنطقة صفات منطقة الأعمال المركزية نفسها لكنها اصغر منها حجما ونشاطا وتقع خارجها ، </a:t>
            </a:r>
            <a:r>
              <a:rPr lang="ar-IQ" dirty="0">
                <a:solidFill>
                  <a:srgbClr val="FF0000"/>
                </a:solidFill>
              </a:rPr>
              <a:t>وتقسم إلى صنفين </a:t>
            </a:r>
            <a:r>
              <a:rPr lang="ar-IQ" dirty="0" smtClean="0">
                <a:solidFill>
                  <a:srgbClr val="FF0000"/>
                </a:solidFill>
              </a:rPr>
              <a:t>هما</a:t>
            </a:r>
            <a:r>
              <a:rPr lang="ar-IQ" dirty="0" smtClean="0"/>
              <a:t>:</a:t>
            </a:r>
          </a:p>
          <a:p>
            <a:pPr algn="just" rtl="1"/>
            <a:r>
              <a:rPr lang="ar-IQ" dirty="0" smtClean="0">
                <a:solidFill>
                  <a:srgbClr val="FF0000"/>
                </a:solidFill>
              </a:rPr>
              <a:t>او ما هي اقسام المنطقة التجارية الثانوية؟</a:t>
            </a:r>
            <a:endParaRPr lang="en-US" dirty="0">
              <a:solidFill>
                <a:srgbClr val="FF0000"/>
              </a:solidFill>
            </a:endParaRPr>
          </a:p>
          <a:p>
            <a:pPr marL="0" lvl="0" indent="0" algn="just" rtl="1">
              <a:buNone/>
            </a:pPr>
            <a:r>
              <a:rPr lang="ar-IQ" dirty="0" smtClean="0"/>
              <a:t>1- المناطق </a:t>
            </a:r>
            <a:r>
              <a:rPr lang="ar-IQ" dirty="0"/>
              <a:t>التجارية الثانوية القديمة(التقليدية)</a:t>
            </a:r>
            <a:endParaRPr lang="en-US" dirty="0"/>
          </a:p>
          <a:p>
            <a:pPr marL="0" lvl="0" indent="0" algn="just" rtl="1">
              <a:buNone/>
            </a:pPr>
            <a:r>
              <a:rPr lang="ar-IQ" dirty="0" smtClean="0"/>
              <a:t>2- المناطق </a:t>
            </a:r>
            <a:r>
              <a:rPr lang="ar-IQ" dirty="0"/>
              <a:t>التجارية الثانوية المخططة .</a:t>
            </a:r>
            <a:endParaRPr lang="en-US" dirty="0"/>
          </a:p>
          <a:p>
            <a:pPr algn="just" rtl="1"/>
            <a:r>
              <a:rPr lang="ar-IQ" dirty="0"/>
              <a:t>ومن أمثلة الأولى المناطق التجارية في </a:t>
            </a:r>
            <a:r>
              <a:rPr lang="ar-IQ" dirty="0">
                <a:solidFill>
                  <a:srgbClr val="FF0000"/>
                </a:solidFill>
              </a:rPr>
              <a:t>الكاظمية</a:t>
            </a:r>
            <a:r>
              <a:rPr lang="ar-IQ" dirty="0"/>
              <a:t> و</a:t>
            </a:r>
            <a:r>
              <a:rPr lang="ar-IQ" dirty="0">
                <a:solidFill>
                  <a:srgbClr val="FF0000"/>
                </a:solidFill>
              </a:rPr>
              <a:t>الاعظمية</a:t>
            </a:r>
            <a:r>
              <a:rPr lang="ar-IQ" dirty="0"/>
              <a:t> </a:t>
            </a:r>
            <a:r>
              <a:rPr lang="ar-IQ" dirty="0" smtClean="0"/>
              <a:t>و</a:t>
            </a:r>
            <a:r>
              <a:rPr lang="ar-IQ" dirty="0" smtClean="0">
                <a:solidFill>
                  <a:srgbClr val="FF0000"/>
                </a:solidFill>
              </a:rPr>
              <a:t>الكراد</a:t>
            </a:r>
            <a:r>
              <a:rPr lang="ar-IQ" dirty="0" smtClean="0"/>
              <a:t>ة ، ومن </a:t>
            </a:r>
            <a:r>
              <a:rPr lang="ar-IQ" dirty="0"/>
              <a:t>أمثلة الثانية الأسواق المركزية في </a:t>
            </a:r>
            <a:r>
              <a:rPr lang="ar-IQ" dirty="0">
                <a:solidFill>
                  <a:srgbClr val="FF0000"/>
                </a:solidFill>
              </a:rPr>
              <a:t>المنصو</a:t>
            </a:r>
            <a:r>
              <a:rPr lang="ar-IQ" dirty="0"/>
              <a:t>ر و</a:t>
            </a:r>
            <a:r>
              <a:rPr lang="ar-IQ" dirty="0">
                <a:solidFill>
                  <a:srgbClr val="FF0000"/>
                </a:solidFill>
              </a:rPr>
              <a:t>الشعب</a:t>
            </a:r>
            <a:r>
              <a:rPr lang="ar-IQ" dirty="0"/>
              <a:t> </a:t>
            </a:r>
            <a:r>
              <a:rPr lang="ar-IQ" dirty="0" err="1"/>
              <a:t>و</a:t>
            </a:r>
            <a:r>
              <a:rPr lang="ar-IQ" dirty="0" err="1">
                <a:solidFill>
                  <a:srgbClr val="FF0000"/>
                </a:solidFill>
              </a:rPr>
              <a:t>زيونة</a:t>
            </a:r>
            <a:r>
              <a:rPr lang="ar-IQ" dirty="0">
                <a:solidFill>
                  <a:srgbClr val="FF0000"/>
                </a:solidFill>
              </a:rPr>
              <a:t> </a:t>
            </a:r>
            <a:r>
              <a:rPr lang="ar-IQ" dirty="0" smtClean="0"/>
              <a:t>.</a:t>
            </a:r>
            <a:endParaRPr lang="en-US" dirty="0"/>
          </a:p>
          <a:p>
            <a:pPr algn="just" rtl="1"/>
            <a:r>
              <a:rPr lang="ar-IQ" dirty="0">
                <a:solidFill>
                  <a:srgbClr val="00B0F0"/>
                </a:solidFill>
              </a:rPr>
              <a:t>ثالثا- </a:t>
            </a:r>
            <a:r>
              <a:rPr lang="ar-IQ" b="1" dirty="0">
                <a:solidFill>
                  <a:srgbClr val="00B0F0"/>
                </a:solidFill>
              </a:rPr>
              <a:t>الشوارع التجارية الرئيسة</a:t>
            </a:r>
            <a:r>
              <a:rPr lang="ar-IQ" dirty="0">
                <a:solidFill>
                  <a:srgbClr val="00B0F0"/>
                </a:solidFill>
              </a:rPr>
              <a:t> </a:t>
            </a:r>
            <a:endParaRPr lang="ar-IQ" dirty="0" smtClean="0">
              <a:solidFill>
                <a:srgbClr val="00B0F0"/>
              </a:solidFill>
            </a:endParaRPr>
          </a:p>
          <a:p>
            <a:pPr algn="just" rtl="1"/>
            <a:r>
              <a:rPr lang="ar-IQ" dirty="0" smtClean="0"/>
              <a:t>تلك </a:t>
            </a:r>
            <a:r>
              <a:rPr lang="ar-IQ" dirty="0"/>
              <a:t>التي تتفرع من المنطقة المركزية أو أنها امتدادا لها </a:t>
            </a:r>
            <a:r>
              <a:rPr lang="ar-IQ" dirty="0">
                <a:solidFill>
                  <a:srgbClr val="FF0000"/>
                </a:solidFill>
              </a:rPr>
              <a:t>كشارع السعدون</a:t>
            </a:r>
            <a:r>
              <a:rPr lang="ar-IQ" dirty="0"/>
              <a:t> و</a:t>
            </a:r>
            <a:r>
              <a:rPr lang="ar-IQ" dirty="0">
                <a:solidFill>
                  <a:srgbClr val="FF0000"/>
                </a:solidFill>
              </a:rPr>
              <a:t>الرشيد</a:t>
            </a:r>
            <a:r>
              <a:rPr lang="ar-IQ" dirty="0"/>
              <a:t> </a:t>
            </a:r>
            <a:r>
              <a:rPr lang="ar-IQ" dirty="0" smtClean="0">
                <a:solidFill>
                  <a:srgbClr val="FF0000"/>
                </a:solidFill>
              </a:rPr>
              <a:t>والمستنصرية </a:t>
            </a:r>
            <a:r>
              <a:rPr lang="ar-IQ" dirty="0">
                <a:solidFill>
                  <a:srgbClr val="FF0000"/>
                </a:solidFill>
              </a:rPr>
              <a:t>في بغداد </a:t>
            </a:r>
            <a:r>
              <a:rPr lang="ar-IQ" dirty="0"/>
              <a:t>،وشارع الوطني في البصرة يليه شارع </a:t>
            </a:r>
            <a:r>
              <a:rPr lang="ar-IQ" dirty="0">
                <a:solidFill>
                  <a:srgbClr val="FF0000"/>
                </a:solidFill>
              </a:rPr>
              <a:t>الكويت</a:t>
            </a:r>
            <a:r>
              <a:rPr lang="ar-IQ" dirty="0"/>
              <a:t> .</a:t>
            </a:r>
            <a:endParaRPr lang="en-US" dirty="0"/>
          </a:p>
          <a:p>
            <a:pPr marL="0" indent="0" algn="just" rtl="1">
              <a:buNone/>
            </a:pPr>
            <a:endParaRPr lang="en-US" dirty="0"/>
          </a:p>
        </p:txBody>
      </p:sp>
    </p:spTree>
    <p:extLst>
      <p:ext uri="{BB962C8B-B14F-4D97-AF65-F5344CB8AC3E}">
        <p14:creationId xmlns:p14="http://schemas.microsoft.com/office/powerpoint/2010/main" val="310038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inVertical)">
                                      <p:cBhvr>
                                        <p:cTn id="39" dur="500"/>
                                        <p:tgtEl>
                                          <p:spTgt spid="3">
                                            <p:txEl>
                                              <p:pRg st="6" end="6"/>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52400"/>
            <a:ext cx="8610600" cy="6553200"/>
          </a:xfrm>
        </p:spPr>
        <p:txBody>
          <a:bodyPr>
            <a:normAutofit lnSpcReduction="10000"/>
          </a:bodyPr>
          <a:lstStyle/>
          <a:p>
            <a:pPr algn="just" rtl="1"/>
            <a:r>
              <a:rPr lang="en-US" dirty="0"/>
              <a:t> </a:t>
            </a:r>
            <a:r>
              <a:rPr lang="ar-IQ" dirty="0"/>
              <a:t>تتعدد استعمالات الأرض </a:t>
            </a:r>
            <a:r>
              <a:rPr lang="en-US" dirty="0"/>
              <a:t>Land use </a:t>
            </a:r>
            <a:r>
              <a:rPr lang="ar-IQ" dirty="0"/>
              <a:t> في المدينة لتشمل على </a:t>
            </a:r>
            <a:r>
              <a:rPr lang="ar-IQ" dirty="0">
                <a:solidFill>
                  <a:srgbClr val="FF0000"/>
                </a:solidFill>
              </a:rPr>
              <a:t>الاستعمال السكني والتجاري والصناعي والترفيهي </a:t>
            </a:r>
            <a:r>
              <a:rPr lang="ar-IQ" dirty="0"/>
              <a:t>واستعمالات الأرض </a:t>
            </a:r>
            <a:r>
              <a:rPr lang="ar-IQ" dirty="0" smtClean="0">
                <a:solidFill>
                  <a:srgbClr val="FF0000"/>
                </a:solidFill>
              </a:rPr>
              <a:t>لأغراض </a:t>
            </a:r>
            <a:r>
              <a:rPr lang="ar-IQ" dirty="0">
                <a:solidFill>
                  <a:srgbClr val="FF0000"/>
                </a:solidFill>
              </a:rPr>
              <a:t>النقل </a:t>
            </a:r>
            <a:r>
              <a:rPr lang="ar-IQ" dirty="0"/>
              <a:t>واستعمالات الأرض </a:t>
            </a:r>
            <a:r>
              <a:rPr lang="ar-IQ" dirty="0">
                <a:solidFill>
                  <a:srgbClr val="FF0000"/>
                </a:solidFill>
              </a:rPr>
              <a:t>للخدمات كالإداري والتعليمي والمالي والديني والصحي،</a:t>
            </a:r>
            <a:r>
              <a:rPr lang="ar-IQ" dirty="0"/>
              <a:t> وتشكل بمجموعها التركيب الداخلي للمدن – كما اسلفنا في الفصل الخامس-.</a:t>
            </a:r>
            <a:endParaRPr lang="en-US" dirty="0"/>
          </a:p>
          <a:p>
            <a:pPr algn="just" rtl="1"/>
            <a:r>
              <a:rPr lang="ar-IQ" b="1" dirty="0">
                <a:solidFill>
                  <a:srgbClr val="FF0000"/>
                </a:solidFill>
              </a:rPr>
              <a:t>1- استعمالات الأرض التجارية   </a:t>
            </a:r>
            <a:r>
              <a:rPr lang="en-US" dirty="0"/>
              <a:t>Commercial land uses</a:t>
            </a:r>
          </a:p>
          <a:p>
            <a:pPr algn="just" rtl="1"/>
            <a:r>
              <a:rPr lang="ar-IQ" dirty="0"/>
              <a:t>   يأتي هذا الاستعمال في طليعة استعمالات الأرض الحضرية ذات الأهمية المركزية ،وكان للوظيفة التجارية مساهمة كبيرة في ظهور الحضرية في العالم في مرحلة التحول من نمط الاستيطان الريفي المبعثر إلى الاستيطان المتجمع ضمن نوى مركزية، ويعد </a:t>
            </a:r>
            <a:r>
              <a:rPr lang="ar-IQ" u="sng" dirty="0">
                <a:solidFill>
                  <a:srgbClr val="FF0000"/>
                </a:solidFill>
              </a:rPr>
              <a:t>النشاط التجاري </a:t>
            </a:r>
            <a:r>
              <a:rPr lang="ar-IQ" dirty="0"/>
              <a:t>من أهم الأنشطة التي تقدمها المدينة لسكانها وسكان المناطق المحيطة بها ، ولا تخلو مدينة مهما كان حجمها إلا وتشغل الوظيفة التجارية حيزا مكانيا فيها ،بل يتعدى ذلك إلى مراكز الاستيطان الريفي .</a:t>
            </a:r>
            <a:endParaRPr lang="en-US" dirty="0"/>
          </a:p>
        </p:txBody>
      </p:sp>
    </p:spTree>
    <p:extLst>
      <p:ext uri="{BB962C8B-B14F-4D97-AF65-F5344CB8AC3E}">
        <p14:creationId xmlns:p14="http://schemas.microsoft.com/office/powerpoint/2010/main" val="180954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92500" lnSpcReduction="20000"/>
          </a:bodyPr>
          <a:lstStyle/>
          <a:p>
            <a:pPr algn="just" rtl="1"/>
            <a:r>
              <a:rPr lang="ar-IQ" b="1" dirty="0" smtClean="0">
                <a:solidFill>
                  <a:srgbClr val="00B0F0"/>
                </a:solidFill>
              </a:rPr>
              <a:t>رابعا- الأشرطة التجارية   </a:t>
            </a:r>
          </a:p>
          <a:p>
            <a:pPr algn="just" rtl="1"/>
            <a:r>
              <a:rPr lang="ar-IQ" dirty="0" smtClean="0"/>
              <a:t>هي الشوارع الفرعية المنبثقة من الشوارع التجارية الرئيسة كشارع </a:t>
            </a:r>
            <a:r>
              <a:rPr lang="ar-IQ" dirty="0" smtClean="0">
                <a:solidFill>
                  <a:srgbClr val="FF0000"/>
                </a:solidFill>
              </a:rPr>
              <a:t>الكرادة</a:t>
            </a:r>
            <a:r>
              <a:rPr lang="ar-IQ" dirty="0" smtClean="0"/>
              <a:t> وشارع </a:t>
            </a:r>
            <a:r>
              <a:rPr lang="ar-IQ" dirty="0" smtClean="0">
                <a:solidFill>
                  <a:srgbClr val="FF0000"/>
                </a:solidFill>
              </a:rPr>
              <a:t>موسى الكاظم (ع) والإمام الأعظم </a:t>
            </a:r>
            <a:r>
              <a:rPr lang="ar-IQ" dirty="0" smtClean="0"/>
              <a:t>عند تفرعه من </a:t>
            </a:r>
            <a:r>
              <a:rPr lang="ar-IQ" dirty="0" smtClean="0">
                <a:solidFill>
                  <a:srgbClr val="FF0000"/>
                </a:solidFill>
              </a:rPr>
              <a:t>باب المعظم </a:t>
            </a:r>
            <a:r>
              <a:rPr lang="ar-IQ" dirty="0" smtClean="0"/>
              <a:t>، وهذه الشوارع هي أبعد مسافة من المنطقة المركزية .</a:t>
            </a:r>
            <a:endParaRPr lang="en-US" dirty="0" smtClean="0"/>
          </a:p>
          <a:p>
            <a:pPr marL="0" indent="0" algn="just" rtl="1">
              <a:buNone/>
            </a:pPr>
            <a:r>
              <a:rPr lang="ar-IQ" dirty="0"/>
              <a:t> </a:t>
            </a:r>
            <a:endParaRPr lang="en-US" dirty="0"/>
          </a:p>
          <a:p>
            <a:pPr marL="0" indent="0" algn="just" rtl="1">
              <a:buNone/>
            </a:pPr>
            <a:r>
              <a:rPr lang="ar-IQ" b="1" dirty="0">
                <a:solidFill>
                  <a:srgbClr val="00B0F0"/>
                </a:solidFill>
              </a:rPr>
              <a:t>خامسا- الشوارع التجارية المحلية . </a:t>
            </a:r>
            <a:endParaRPr lang="ar-IQ" b="1" dirty="0" smtClean="0">
              <a:solidFill>
                <a:srgbClr val="00B0F0"/>
              </a:solidFill>
            </a:endParaRPr>
          </a:p>
          <a:p>
            <a:pPr marL="0" indent="0" algn="just" rtl="1">
              <a:buNone/>
            </a:pPr>
            <a:r>
              <a:rPr lang="ar-IQ" dirty="0" smtClean="0"/>
              <a:t>وهذه </a:t>
            </a:r>
            <a:r>
              <a:rPr lang="ar-IQ" dirty="0"/>
              <a:t>الشوارع تمتد بين الأحياء السكنية والتي بدأت كمحلات منفردة ومتفرقة بين الأحياء السكنية ما لبثت أن نمت واستقطبت إلى جانبها محلات أخرى متخذه من واجهات الشوارع السكنية موقعا لها مثل شارع </a:t>
            </a:r>
            <a:r>
              <a:rPr lang="ar-IQ" dirty="0">
                <a:solidFill>
                  <a:srgbClr val="FF0000"/>
                </a:solidFill>
              </a:rPr>
              <a:t>20 في البياع </a:t>
            </a:r>
            <a:r>
              <a:rPr lang="ar-IQ" dirty="0"/>
              <a:t>وشارع </a:t>
            </a:r>
            <a:r>
              <a:rPr lang="ar-IQ" dirty="0">
                <a:solidFill>
                  <a:srgbClr val="FF0000"/>
                </a:solidFill>
              </a:rPr>
              <a:t>العمل الشعبي في العامرية </a:t>
            </a:r>
            <a:r>
              <a:rPr lang="ar-IQ" dirty="0"/>
              <a:t>والشارع الرئيسي في </a:t>
            </a:r>
            <a:r>
              <a:rPr lang="ar-IQ" dirty="0">
                <a:solidFill>
                  <a:srgbClr val="FF0000"/>
                </a:solidFill>
              </a:rPr>
              <a:t>حي الجامعة </a:t>
            </a:r>
            <a:r>
              <a:rPr lang="ar-IQ" dirty="0"/>
              <a:t>، فيما اتخذت الكثير من الشوارع التجارية صفة رسمية بعد أن كانت مخططة كشوارع سكنية كشارع عدن في </a:t>
            </a:r>
            <a:r>
              <a:rPr lang="ar-IQ" dirty="0">
                <a:solidFill>
                  <a:srgbClr val="FF0000"/>
                </a:solidFill>
              </a:rPr>
              <a:t>حي الشعب </a:t>
            </a:r>
            <a:r>
              <a:rPr lang="ar-IQ" dirty="0"/>
              <a:t>وشارع </a:t>
            </a:r>
            <a:r>
              <a:rPr lang="ar-IQ" dirty="0">
                <a:solidFill>
                  <a:srgbClr val="FF0000"/>
                </a:solidFill>
              </a:rPr>
              <a:t>أور شرق بغداد </a:t>
            </a:r>
            <a:r>
              <a:rPr lang="ar-IQ" dirty="0"/>
              <a:t>.</a:t>
            </a:r>
            <a:endParaRPr lang="en-US" dirty="0"/>
          </a:p>
          <a:p>
            <a:pPr marL="0" indent="0" algn="just" rtl="1">
              <a:buNone/>
            </a:pPr>
            <a:r>
              <a:rPr lang="ar-IQ" dirty="0"/>
              <a:t> </a:t>
            </a:r>
            <a:endParaRPr lang="en-US" dirty="0"/>
          </a:p>
          <a:p>
            <a:pPr marL="0" indent="0" algn="just" rtl="1">
              <a:buNone/>
            </a:pPr>
            <a:r>
              <a:rPr lang="ar-IQ" dirty="0" smtClean="0"/>
              <a:t>.</a:t>
            </a:r>
            <a:endParaRPr lang="en-US" dirty="0"/>
          </a:p>
          <a:p>
            <a:pPr marL="0" indent="0" algn="just" rtl="1">
              <a:buNone/>
            </a:pPr>
            <a:endParaRPr lang="en-US" dirty="0"/>
          </a:p>
        </p:txBody>
      </p:sp>
    </p:spTree>
    <p:extLst>
      <p:ext uri="{BB962C8B-B14F-4D97-AF65-F5344CB8AC3E}">
        <p14:creationId xmlns:p14="http://schemas.microsoft.com/office/powerpoint/2010/main" val="2150491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553200"/>
          </a:xfrm>
        </p:spPr>
        <p:txBody>
          <a:bodyPr>
            <a:normAutofit fontScale="92500"/>
          </a:bodyPr>
          <a:lstStyle/>
          <a:p>
            <a:pPr marL="0" indent="0" algn="r" rtl="1">
              <a:buNone/>
            </a:pPr>
            <a:r>
              <a:rPr lang="ar-IQ" b="1" dirty="0">
                <a:solidFill>
                  <a:srgbClr val="00B0F0"/>
                </a:solidFill>
              </a:rPr>
              <a:t>سادسا- تجمعات المخازن المعزولة ومخازن التسويق الواسعة عند أطراف المدينة</a:t>
            </a:r>
            <a:r>
              <a:rPr lang="ar-IQ" dirty="0">
                <a:solidFill>
                  <a:srgbClr val="00B0F0"/>
                </a:solidFill>
              </a:rPr>
              <a:t> </a:t>
            </a:r>
            <a:endParaRPr lang="ar-IQ" dirty="0" smtClean="0">
              <a:solidFill>
                <a:srgbClr val="00B0F0"/>
              </a:solidFill>
            </a:endParaRPr>
          </a:p>
          <a:p>
            <a:pPr marL="0" indent="0" algn="just" rtl="1">
              <a:buNone/>
            </a:pPr>
            <a:r>
              <a:rPr lang="ar-IQ" dirty="0" smtClean="0"/>
              <a:t>ومخازن </a:t>
            </a:r>
            <a:r>
              <a:rPr lang="ar-IQ" dirty="0"/>
              <a:t>بيع الجملة الحديثة والدكاكين المبعثرة ، وهذه في اغلبها انشات عند أطراف المدينة كما في حي الأعلام ، ومخازن بيع الجملة الحديثة في حي جميلة والدورة ، وقد استقطبت هذه المخازن روادها من مالكي السيارات تماشيا للازدحام الذي يتسم به مركز المدينة </a:t>
            </a:r>
            <a:r>
              <a:rPr lang="ar-IQ" dirty="0" smtClean="0"/>
              <a:t>.</a:t>
            </a:r>
          </a:p>
          <a:p>
            <a:pPr marL="0" indent="0" algn="just" rtl="1">
              <a:buNone/>
            </a:pPr>
            <a:endParaRPr lang="ar-IQ" dirty="0"/>
          </a:p>
          <a:p>
            <a:pPr marL="0" indent="0" algn="just" rtl="1">
              <a:buNone/>
            </a:pPr>
            <a:r>
              <a:rPr lang="ar-IQ" dirty="0">
                <a:solidFill>
                  <a:srgbClr val="FF0000"/>
                </a:solidFill>
              </a:rPr>
              <a:t>بالرغم من أن استعمالات الأرض التجارية لا تشغل سوى 5% من الحيز الحضري إلا أنها تستقطب ثلث العاملين في المدينة ؟ فسر ذلك؟</a:t>
            </a:r>
            <a:endParaRPr lang="en-US" dirty="0">
              <a:solidFill>
                <a:srgbClr val="FF0000"/>
              </a:solidFill>
            </a:endParaRPr>
          </a:p>
          <a:p>
            <a:pPr algn="just" rtl="1"/>
            <a:r>
              <a:rPr lang="ar-IQ" dirty="0"/>
              <a:t>ج/ وذلك لصغر المحلات التجارية وعدد العاملين في كل محل يتجاوز اثنين من العاملين أو أكثر للحاجة إليهم في التحميل والتفريغ ..</a:t>
            </a:r>
            <a:endParaRPr lang="en-US" dirty="0"/>
          </a:p>
          <a:p>
            <a:pPr marL="0" indent="0" algn="just" rtl="1">
              <a:buNone/>
            </a:pPr>
            <a:endParaRPr lang="en-US" dirty="0"/>
          </a:p>
          <a:p>
            <a:pPr marL="0" indent="0" algn="r" rtl="1">
              <a:buNone/>
            </a:pPr>
            <a:endParaRPr lang="en-US" dirty="0"/>
          </a:p>
        </p:txBody>
      </p:sp>
    </p:spTree>
    <p:extLst>
      <p:ext uri="{BB962C8B-B14F-4D97-AF65-F5344CB8AC3E}">
        <p14:creationId xmlns:p14="http://schemas.microsoft.com/office/powerpoint/2010/main" val="217201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80">
                                          <p:stCondLst>
                                            <p:cond delay="0"/>
                                          </p:stCondLst>
                                        </p:cTn>
                                        <p:tgtEl>
                                          <p:spTgt spid="3">
                                            <p:txEl>
                                              <p:pRg st="3" end="3"/>
                                            </p:txEl>
                                          </p:spTgt>
                                        </p:tgtEl>
                                      </p:cBhvr>
                                    </p:animEffect>
                                    <p:anim calcmode="lin" valueType="num">
                                      <p:cBhvr>
                                        <p:cTn id="2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3">
                                            <p:txEl>
                                              <p:pRg st="3" end="3"/>
                                            </p:txEl>
                                          </p:spTgt>
                                        </p:tgtEl>
                                      </p:cBhvr>
                                      <p:to x="100000" y="60000"/>
                                    </p:animScale>
                                    <p:animScale>
                                      <p:cBhvr>
                                        <p:cTn id="28" dur="166" decel="50000">
                                          <p:stCondLst>
                                            <p:cond delay="676"/>
                                          </p:stCondLst>
                                        </p:cTn>
                                        <p:tgtEl>
                                          <p:spTgt spid="3">
                                            <p:txEl>
                                              <p:pRg st="3" end="3"/>
                                            </p:txEl>
                                          </p:spTgt>
                                        </p:tgtEl>
                                      </p:cBhvr>
                                      <p:to x="100000" y="100000"/>
                                    </p:animScale>
                                    <p:animScale>
                                      <p:cBhvr>
                                        <p:cTn id="29" dur="26">
                                          <p:stCondLst>
                                            <p:cond delay="1312"/>
                                          </p:stCondLst>
                                        </p:cTn>
                                        <p:tgtEl>
                                          <p:spTgt spid="3">
                                            <p:txEl>
                                              <p:pRg st="3" end="3"/>
                                            </p:txEl>
                                          </p:spTgt>
                                        </p:tgtEl>
                                      </p:cBhvr>
                                      <p:to x="100000" y="80000"/>
                                    </p:animScale>
                                    <p:animScale>
                                      <p:cBhvr>
                                        <p:cTn id="30" dur="166" decel="50000">
                                          <p:stCondLst>
                                            <p:cond delay="1338"/>
                                          </p:stCondLst>
                                        </p:cTn>
                                        <p:tgtEl>
                                          <p:spTgt spid="3">
                                            <p:txEl>
                                              <p:pRg st="3" end="3"/>
                                            </p:txEl>
                                          </p:spTgt>
                                        </p:tgtEl>
                                      </p:cBhvr>
                                      <p:to x="100000" y="100000"/>
                                    </p:animScale>
                                    <p:animScale>
                                      <p:cBhvr>
                                        <p:cTn id="31" dur="26">
                                          <p:stCondLst>
                                            <p:cond delay="1642"/>
                                          </p:stCondLst>
                                        </p:cTn>
                                        <p:tgtEl>
                                          <p:spTgt spid="3">
                                            <p:txEl>
                                              <p:pRg st="3" end="3"/>
                                            </p:txEl>
                                          </p:spTgt>
                                        </p:tgtEl>
                                      </p:cBhvr>
                                      <p:to x="100000" y="90000"/>
                                    </p:animScale>
                                    <p:animScale>
                                      <p:cBhvr>
                                        <p:cTn id="32" dur="166" decel="50000">
                                          <p:stCondLst>
                                            <p:cond delay="1668"/>
                                          </p:stCondLst>
                                        </p:cTn>
                                        <p:tgtEl>
                                          <p:spTgt spid="3">
                                            <p:txEl>
                                              <p:pRg st="3" end="3"/>
                                            </p:txEl>
                                          </p:spTgt>
                                        </p:tgtEl>
                                      </p:cBhvr>
                                      <p:to x="100000" y="100000"/>
                                    </p:animScale>
                                    <p:animScale>
                                      <p:cBhvr>
                                        <p:cTn id="33" dur="26">
                                          <p:stCondLst>
                                            <p:cond delay="1808"/>
                                          </p:stCondLst>
                                        </p:cTn>
                                        <p:tgtEl>
                                          <p:spTgt spid="3">
                                            <p:txEl>
                                              <p:pRg st="3" end="3"/>
                                            </p:txEl>
                                          </p:spTgt>
                                        </p:tgtEl>
                                      </p:cBhvr>
                                      <p:to x="100000" y="95000"/>
                                    </p:animScale>
                                    <p:animScale>
                                      <p:cBhvr>
                                        <p:cTn id="34" dur="166" decel="50000">
                                          <p:stCondLst>
                                            <p:cond delay="1834"/>
                                          </p:stCondLst>
                                        </p:cTn>
                                        <p:tgtEl>
                                          <p:spTgt spid="3">
                                            <p:txEl>
                                              <p:pRg st="3" end="3"/>
                                            </p:txEl>
                                          </p:spTgt>
                                        </p:tgtEl>
                                      </p:cBhvr>
                                      <p:to x="100000" y="100000"/>
                                    </p:animScale>
                                  </p:childTnLst>
                                </p:cTn>
                              </p:par>
                              <p:par>
                                <p:cTn id="35" presetID="26" presetClass="entr"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80">
                                          <p:stCondLst>
                                            <p:cond delay="0"/>
                                          </p:stCondLst>
                                        </p:cTn>
                                        <p:tgtEl>
                                          <p:spTgt spid="3">
                                            <p:txEl>
                                              <p:pRg st="4" end="4"/>
                                            </p:txEl>
                                          </p:spTgt>
                                        </p:tgtEl>
                                      </p:cBhvr>
                                    </p:animEffect>
                                    <p:anim calcmode="lin" valueType="num">
                                      <p:cBhvr>
                                        <p:cTn id="3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3">
                                            <p:txEl>
                                              <p:pRg st="4" end="4"/>
                                            </p:txEl>
                                          </p:spTgt>
                                        </p:tgtEl>
                                      </p:cBhvr>
                                      <p:to x="100000" y="60000"/>
                                    </p:animScale>
                                    <p:animScale>
                                      <p:cBhvr>
                                        <p:cTn id="44" dur="166" decel="50000">
                                          <p:stCondLst>
                                            <p:cond delay="676"/>
                                          </p:stCondLst>
                                        </p:cTn>
                                        <p:tgtEl>
                                          <p:spTgt spid="3">
                                            <p:txEl>
                                              <p:pRg st="4" end="4"/>
                                            </p:txEl>
                                          </p:spTgt>
                                        </p:tgtEl>
                                      </p:cBhvr>
                                      <p:to x="100000" y="100000"/>
                                    </p:animScale>
                                    <p:animScale>
                                      <p:cBhvr>
                                        <p:cTn id="45" dur="26">
                                          <p:stCondLst>
                                            <p:cond delay="1312"/>
                                          </p:stCondLst>
                                        </p:cTn>
                                        <p:tgtEl>
                                          <p:spTgt spid="3">
                                            <p:txEl>
                                              <p:pRg st="4" end="4"/>
                                            </p:txEl>
                                          </p:spTgt>
                                        </p:tgtEl>
                                      </p:cBhvr>
                                      <p:to x="100000" y="80000"/>
                                    </p:animScale>
                                    <p:animScale>
                                      <p:cBhvr>
                                        <p:cTn id="46" dur="166" decel="50000">
                                          <p:stCondLst>
                                            <p:cond delay="1338"/>
                                          </p:stCondLst>
                                        </p:cTn>
                                        <p:tgtEl>
                                          <p:spTgt spid="3">
                                            <p:txEl>
                                              <p:pRg st="4" end="4"/>
                                            </p:txEl>
                                          </p:spTgt>
                                        </p:tgtEl>
                                      </p:cBhvr>
                                      <p:to x="100000" y="100000"/>
                                    </p:animScale>
                                    <p:animScale>
                                      <p:cBhvr>
                                        <p:cTn id="47" dur="26">
                                          <p:stCondLst>
                                            <p:cond delay="1642"/>
                                          </p:stCondLst>
                                        </p:cTn>
                                        <p:tgtEl>
                                          <p:spTgt spid="3">
                                            <p:txEl>
                                              <p:pRg st="4" end="4"/>
                                            </p:txEl>
                                          </p:spTgt>
                                        </p:tgtEl>
                                      </p:cBhvr>
                                      <p:to x="100000" y="90000"/>
                                    </p:animScale>
                                    <p:animScale>
                                      <p:cBhvr>
                                        <p:cTn id="48" dur="166" decel="50000">
                                          <p:stCondLst>
                                            <p:cond delay="1668"/>
                                          </p:stCondLst>
                                        </p:cTn>
                                        <p:tgtEl>
                                          <p:spTgt spid="3">
                                            <p:txEl>
                                              <p:pRg st="4" end="4"/>
                                            </p:txEl>
                                          </p:spTgt>
                                        </p:tgtEl>
                                      </p:cBhvr>
                                      <p:to x="100000" y="100000"/>
                                    </p:animScale>
                                    <p:animScale>
                                      <p:cBhvr>
                                        <p:cTn id="49" dur="26">
                                          <p:stCondLst>
                                            <p:cond delay="1808"/>
                                          </p:stCondLst>
                                        </p:cTn>
                                        <p:tgtEl>
                                          <p:spTgt spid="3">
                                            <p:txEl>
                                              <p:pRg st="4" end="4"/>
                                            </p:txEl>
                                          </p:spTgt>
                                        </p:tgtEl>
                                      </p:cBhvr>
                                      <p:to x="100000" y="95000"/>
                                    </p:animScale>
                                    <p:animScale>
                                      <p:cBhvr>
                                        <p:cTn id="5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rmAutofit/>
          </a:bodyPr>
          <a:lstStyle/>
          <a:p>
            <a:pPr algn="just" rtl="1"/>
            <a:r>
              <a:rPr lang="en-US" dirty="0">
                <a:solidFill>
                  <a:srgbClr val="FF0000"/>
                </a:solidFill>
              </a:rPr>
              <a:t> </a:t>
            </a:r>
            <a:r>
              <a:rPr lang="ar-IQ" dirty="0">
                <a:solidFill>
                  <a:srgbClr val="FF0000"/>
                </a:solidFill>
              </a:rPr>
              <a:t>وهناك علاقة عضوية بين انتعاش الوظيفية التجارية وأهميتها بالنسبة للمدينة وبين حجم وتنوع وسعة الأقاليم التي تتصل أو تتعامل معها المدينة ،</a:t>
            </a:r>
            <a:r>
              <a:rPr lang="ar-IQ" dirty="0"/>
              <a:t> </a:t>
            </a:r>
            <a:r>
              <a:rPr lang="ar-IQ" dirty="0" smtClean="0"/>
              <a:t>ج/ فكلما </a:t>
            </a:r>
            <a:r>
              <a:rPr lang="ar-IQ" dirty="0"/>
              <a:t>كان طابع العلاقات عالميا كلما ارتفعت القيمة التجارية ،وبالعكس فكلما كانت العلاقات محلية النطاق والطابع كلما تدهورت الوظيفة التجارية .</a:t>
            </a:r>
            <a:endParaRPr lang="en-US" dirty="0"/>
          </a:p>
          <a:p>
            <a:pPr algn="just" rtl="1"/>
            <a:r>
              <a:rPr lang="ar-IQ" dirty="0"/>
              <a:t>  </a:t>
            </a:r>
            <a:r>
              <a:rPr lang="ar-IQ" dirty="0" smtClean="0">
                <a:solidFill>
                  <a:srgbClr val="FF0000"/>
                </a:solidFill>
              </a:rPr>
              <a:t>س/ </a:t>
            </a:r>
            <a:r>
              <a:rPr lang="ar-IQ" dirty="0">
                <a:solidFill>
                  <a:srgbClr val="FF0000"/>
                </a:solidFill>
              </a:rPr>
              <a:t>تختار استعمالات الأرض التجارية أفضل المواقع في المدينة لتشغل مركزها </a:t>
            </a:r>
            <a:r>
              <a:rPr lang="ar-IQ" dirty="0" smtClean="0">
                <a:solidFill>
                  <a:srgbClr val="FF0000"/>
                </a:solidFill>
              </a:rPr>
              <a:t>الرئيس ، بين </a:t>
            </a:r>
            <a:r>
              <a:rPr lang="ar-IQ" dirty="0">
                <a:solidFill>
                  <a:srgbClr val="FF0000"/>
                </a:solidFill>
              </a:rPr>
              <a:t>السبب في ذلك؟ </a:t>
            </a:r>
            <a:endParaRPr lang="en-US" dirty="0">
              <a:solidFill>
                <a:srgbClr val="FF0000"/>
              </a:solidFill>
            </a:endParaRPr>
          </a:p>
          <a:p>
            <a:pPr algn="just" rtl="1"/>
            <a:r>
              <a:rPr lang="ar-IQ" dirty="0"/>
              <a:t>ج/ وذلك  لطبيعتها التنافسية العالية .إذ غالبا ما تنافس الوظائف الأخرى وتزيحها أو تهيمن على مواقعها أو تدفع بعضها بعيدا عن المواقع المركزية .والوظيفة السكنية تأتي في مقدمة الوظائف استسلاما  لها لضعف قوتها التنافسية .</a:t>
            </a:r>
            <a:endParaRPr lang="en-US" dirty="0"/>
          </a:p>
          <a:p>
            <a:pPr algn="just" rtl="1"/>
            <a:endParaRPr lang="en-US" dirty="0"/>
          </a:p>
        </p:txBody>
      </p:sp>
    </p:spTree>
    <p:extLst>
      <p:ext uri="{BB962C8B-B14F-4D97-AF65-F5344CB8AC3E}">
        <p14:creationId xmlns:p14="http://schemas.microsoft.com/office/powerpoint/2010/main" val="387964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rmAutofit fontScale="92500" lnSpcReduction="10000"/>
          </a:bodyPr>
          <a:lstStyle/>
          <a:p>
            <a:pPr algn="just" rtl="1"/>
            <a:r>
              <a:rPr lang="en-US" dirty="0"/>
              <a:t> </a:t>
            </a:r>
            <a:r>
              <a:rPr lang="ar-IQ" dirty="0"/>
              <a:t>ومن خصائص استعمالات الارض التجارية أنها تشغل حيزاً مكانياً صغيراً من مساحة المدينة لا يتعدى </a:t>
            </a:r>
            <a:r>
              <a:rPr lang="ar-IQ" dirty="0">
                <a:solidFill>
                  <a:srgbClr val="FF0000"/>
                </a:solidFill>
              </a:rPr>
              <a:t>5%</a:t>
            </a:r>
            <a:r>
              <a:rPr lang="ar-IQ" dirty="0"/>
              <a:t> من مساحة المنطقة المعمورة في المدن الأمريكية كما أوضح البحث الذي كتبه </a:t>
            </a:r>
            <a:r>
              <a:rPr lang="ar-IQ" dirty="0" err="1" smtClean="0">
                <a:solidFill>
                  <a:srgbClr val="FF0000"/>
                </a:solidFill>
              </a:rPr>
              <a:t>ميرفي</a:t>
            </a:r>
            <a:r>
              <a:rPr lang="ar-IQ" dirty="0" smtClean="0"/>
              <a:t> إلا </a:t>
            </a:r>
            <a:r>
              <a:rPr lang="ar-IQ" dirty="0"/>
              <a:t>أنها تضم نسبة عالية من العاملين فيها تصل إلى </a:t>
            </a:r>
            <a:r>
              <a:rPr lang="ar-IQ" dirty="0">
                <a:solidFill>
                  <a:srgbClr val="FF0000"/>
                </a:solidFill>
              </a:rPr>
              <a:t>40%</a:t>
            </a:r>
            <a:r>
              <a:rPr lang="ar-IQ" dirty="0"/>
              <a:t> من القوى العاملة في المدينة، </a:t>
            </a:r>
            <a:r>
              <a:rPr lang="ar-IQ" dirty="0" smtClean="0"/>
              <a:t>أما </a:t>
            </a:r>
            <a:r>
              <a:rPr lang="ar-IQ" dirty="0" err="1" smtClean="0"/>
              <a:t>مانفل</a:t>
            </a:r>
            <a:r>
              <a:rPr lang="ar-IQ" dirty="0" smtClean="0"/>
              <a:t> </a:t>
            </a:r>
            <a:r>
              <a:rPr lang="en-US" dirty="0"/>
              <a:t>Manvel</a:t>
            </a:r>
            <a:r>
              <a:rPr lang="ar-IQ" dirty="0"/>
              <a:t> فقد أوضح  في بحثه عام </a:t>
            </a:r>
            <a:r>
              <a:rPr lang="ar-IQ" dirty="0">
                <a:solidFill>
                  <a:srgbClr val="FF0000"/>
                </a:solidFill>
              </a:rPr>
              <a:t>1964</a:t>
            </a:r>
            <a:r>
              <a:rPr lang="ar-IQ" dirty="0"/>
              <a:t>  أن هذه الوظيفة تشغل </a:t>
            </a:r>
            <a:r>
              <a:rPr lang="ar-IQ" dirty="0">
                <a:solidFill>
                  <a:srgbClr val="FF0000"/>
                </a:solidFill>
              </a:rPr>
              <a:t>4.1%</a:t>
            </a:r>
            <a:r>
              <a:rPr lang="ar-IQ" dirty="0"/>
              <a:t> من المدن الأمريكية التي يبلغ حجمها </a:t>
            </a:r>
            <a:r>
              <a:rPr lang="ar-IQ" dirty="0">
                <a:solidFill>
                  <a:srgbClr val="FF0000"/>
                </a:solidFill>
              </a:rPr>
              <a:t>100000</a:t>
            </a:r>
            <a:r>
              <a:rPr lang="ar-IQ" dirty="0"/>
              <a:t> نسمة </a:t>
            </a:r>
            <a:r>
              <a:rPr lang="ar-IQ" dirty="0" smtClean="0"/>
              <a:t>فأكثر ، ولكنه </a:t>
            </a:r>
            <a:r>
              <a:rPr lang="ar-IQ" dirty="0"/>
              <a:t>يزداد في المدن التي يزيد حجمها عن </a:t>
            </a:r>
            <a:r>
              <a:rPr lang="ar-IQ" dirty="0">
                <a:solidFill>
                  <a:srgbClr val="FF0000"/>
                </a:solidFill>
              </a:rPr>
              <a:t>250000</a:t>
            </a:r>
            <a:r>
              <a:rPr lang="ar-IQ" dirty="0"/>
              <a:t> نسمة . </a:t>
            </a:r>
            <a:endParaRPr lang="ar-IQ" dirty="0" smtClean="0"/>
          </a:p>
          <a:p>
            <a:pPr algn="just" rtl="1"/>
            <a:endParaRPr lang="ar-IQ" dirty="0" smtClean="0"/>
          </a:p>
          <a:p>
            <a:pPr algn="just" rtl="1"/>
            <a:r>
              <a:rPr lang="ar-IQ" dirty="0">
                <a:solidFill>
                  <a:srgbClr val="FF0000"/>
                </a:solidFill>
              </a:rPr>
              <a:t>هناك عدد كبير من المعايير </a:t>
            </a:r>
            <a:r>
              <a:rPr lang="en-US" dirty="0">
                <a:solidFill>
                  <a:srgbClr val="FF0000"/>
                </a:solidFill>
              </a:rPr>
              <a:t>Standards</a:t>
            </a:r>
            <a:r>
              <a:rPr lang="ar-IQ" dirty="0">
                <a:solidFill>
                  <a:srgbClr val="FF0000"/>
                </a:solidFill>
              </a:rPr>
              <a:t> التي اعتمدت في تصنيف المؤسسات التجارية اذكرها مشيرا إلى هذه الأصناف؟</a:t>
            </a:r>
            <a:endParaRPr lang="en-US" dirty="0">
              <a:solidFill>
                <a:srgbClr val="FF0000"/>
              </a:solidFill>
            </a:endParaRPr>
          </a:p>
          <a:p>
            <a:pPr algn="just" rtl="1"/>
            <a:r>
              <a:rPr lang="ar-IQ" dirty="0"/>
              <a:t>ج/ منها نوع المواد التجارية ،وسعة المحلات التجارية ،وعدد الزبائن الذين يتعاملون معها ،أو على أساس البيع بالجملة والبيع بالمفرد ،أو مجال خدمتها ،وظهر من خلال هذه الأسس الأصناف الآتية:</a:t>
            </a:r>
            <a:endParaRPr lang="ar-IQ" dirty="0" smtClean="0"/>
          </a:p>
          <a:p>
            <a:pPr algn="just" rtl="1"/>
            <a:endParaRPr lang="en-US" dirty="0"/>
          </a:p>
        </p:txBody>
      </p:sp>
    </p:spTree>
    <p:extLst>
      <p:ext uri="{BB962C8B-B14F-4D97-AF65-F5344CB8AC3E}">
        <p14:creationId xmlns:p14="http://schemas.microsoft.com/office/powerpoint/2010/main" val="123715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92500" lnSpcReduction="20000"/>
          </a:bodyPr>
          <a:lstStyle/>
          <a:p>
            <a:pPr algn="just" rtl="1"/>
            <a:r>
              <a:rPr lang="ar-IQ" dirty="0" smtClean="0">
                <a:solidFill>
                  <a:srgbClr val="FF0000"/>
                </a:solidFill>
              </a:rPr>
              <a:t>1-المؤسسات </a:t>
            </a:r>
            <a:r>
              <a:rPr lang="ar-IQ" dirty="0">
                <a:solidFill>
                  <a:srgbClr val="FF0000"/>
                </a:solidFill>
              </a:rPr>
              <a:t>الكثيرة المراجعة </a:t>
            </a:r>
            <a:r>
              <a:rPr lang="en-US" dirty="0"/>
              <a:t>Many review </a:t>
            </a:r>
            <a:r>
              <a:rPr lang="ar-IQ" dirty="0"/>
              <a:t>(مرتبة أولى) وتشمل المؤسسات المختصة ببيع الخضراوات والحبوب الغذائية والخبز والتبغ واللحوم والأسماك </a:t>
            </a:r>
            <a:r>
              <a:rPr lang="ar-IQ" dirty="0" smtClean="0"/>
              <a:t>.</a:t>
            </a:r>
          </a:p>
          <a:p>
            <a:pPr algn="just" rtl="1"/>
            <a:r>
              <a:rPr lang="ar-IQ" dirty="0" smtClean="0">
                <a:solidFill>
                  <a:srgbClr val="FF0000"/>
                </a:solidFill>
              </a:rPr>
              <a:t>2-المؤسسات </a:t>
            </a:r>
            <a:r>
              <a:rPr lang="ar-IQ" dirty="0">
                <a:solidFill>
                  <a:srgbClr val="FF0000"/>
                </a:solidFill>
              </a:rPr>
              <a:t>المنتظمة المراجعة </a:t>
            </a:r>
            <a:r>
              <a:rPr lang="en-US" dirty="0"/>
              <a:t>Regular review </a:t>
            </a:r>
            <a:r>
              <a:rPr lang="ar-IQ" dirty="0"/>
              <a:t>(مرتبة ثانية ) وتشمل المؤسسات المختصة ببيع الملابس الجديدة والمستعملة والأدوية (الصيدليات )وكوي الملابس وتصليح الأدوات الكهربائية وتصليح الأحذية والحلاقة والسمكرة . </a:t>
            </a:r>
            <a:endParaRPr lang="en-US" dirty="0"/>
          </a:p>
          <a:p>
            <a:pPr algn="just" rtl="1"/>
            <a:r>
              <a:rPr lang="ar-IQ" dirty="0">
                <a:solidFill>
                  <a:srgbClr val="FF0000"/>
                </a:solidFill>
              </a:rPr>
              <a:t>3</a:t>
            </a:r>
            <a:r>
              <a:rPr lang="ar-IQ" dirty="0" smtClean="0">
                <a:solidFill>
                  <a:srgbClr val="FF0000"/>
                </a:solidFill>
              </a:rPr>
              <a:t>- </a:t>
            </a:r>
            <a:r>
              <a:rPr lang="ar-IQ" dirty="0">
                <a:solidFill>
                  <a:srgbClr val="FF0000"/>
                </a:solidFill>
              </a:rPr>
              <a:t>المؤسسات ذات الحاجات الشائعة </a:t>
            </a:r>
            <a:r>
              <a:rPr lang="en-US" dirty="0"/>
              <a:t>Common needs </a:t>
            </a:r>
            <a:r>
              <a:rPr lang="ar-IQ" dirty="0"/>
              <a:t>(مرتبة ثالثة )كالخياطة وبيع الأقمشة والكتب وبيع الخردة(السكراب)والأحذية وبيع وتصليح الأدوات المعدنية ،وتصليح السيارات وبيع الأدوات الكهربائية لاحظ الشكل (10). </a:t>
            </a:r>
            <a:endParaRPr lang="en-US" dirty="0"/>
          </a:p>
          <a:p>
            <a:pPr algn="just" rtl="1"/>
            <a:r>
              <a:rPr lang="ar-IQ" dirty="0">
                <a:solidFill>
                  <a:srgbClr val="FF0000"/>
                </a:solidFill>
              </a:rPr>
              <a:t>4</a:t>
            </a:r>
            <a:r>
              <a:rPr lang="ar-IQ" dirty="0" smtClean="0">
                <a:solidFill>
                  <a:srgbClr val="FF0000"/>
                </a:solidFill>
              </a:rPr>
              <a:t>-الكماليات </a:t>
            </a:r>
            <a:r>
              <a:rPr lang="ar-IQ" dirty="0">
                <a:solidFill>
                  <a:srgbClr val="FF0000"/>
                </a:solidFill>
              </a:rPr>
              <a:t>ووسائل الترفيه </a:t>
            </a:r>
            <a:r>
              <a:rPr lang="en-US" dirty="0" err="1"/>
              <a:t>Eentertainment</a:t>
            </a:r>
            <a:r>
              <a:rPr lang="en-US" dirty="0"/>
              <a:t> </a:t>
            </a:r>
            <a:r>
              <a:rPr lang="ar-IQ" dirty="0"/>
              <a:t>(مرتبة رابعة )كالموبيليات والتصوير ومواد الزينة والندافة والدشمة وبيع الساعات وأجهزة الراديو والمشروبات الغازية والكحولية وصياغة الذهب والفضة .</a:t>
            </a:r>
            <a:endParaRPr lang="en-US" dirty="0"/>
          </a:p>
          <a:p>
            <a:pPr algn="just" rtl="1"/>
            <a:endParaRPr lang="en-US" dirty="0"/>
          </a:p>
        </p:txBody>
      </p:sp>
    </p:spTree>
    <p:extLst>
      <p:ext uri="{BB962C8B-B14F-4D97-AF65-F5344CB8AC3E}">
        <p14:creationId xmlns:p14="http://schemas.microsoft.com/office/powerpoint/2010/main" val="250834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00800"/>
          </a:xfrm>
        </p:spPr>
        <p:txBody>
          <a:bodyPr>
            <a:normAutofit/>
          </a:bodyPr>
          <a:lstStyle/>
          <a:p>
            <a:pPr algn="just" rtl="1"/>
            <a:r>
              <a:rPr lang="ar-IQ" b="1" dirty="0">
                <a:solidFill>
                  <a:srgbClr val="FF0000"/>
                </a:solidFill>
              </a:rPr>
              <a:t>أنماط الاستعمال التجاري </a:t>
            </a:r>
            <a:endParaRPr lang="ar-IQ" b="1" dirty="0" smtClean="0">
              <a:solidFill>
                <a:srgbClr val="FF0000"/>
              </a:solidFill>
            </a:endParaRPr>
          </a:p>
          <a:p>
            <a:pPr algn="just" rtl="1"/>
            <a:r>
              <a:rPr lang="ar-IQ" dirty="0" smtClean="0"/>
              <a:t>أجريت </a:t>
            </a:r>
            <a:r>
              <a:rPr lang="ar-IQ" dirty="0"/>
              <a:t>بحوث عديدة لتحديد استعمالات الأرض التجارية في المدن نذكر أهمها : بحث بريد فوت </a:t>
            </a:r>
            <a:r>
              <a:rPr lang="en-US" dirty="0" err="1"/>
              <a:t>M.J.proud</a:t>
            </a:r>
            <a:r>
              <a:rPr lang="en-US" dirty="0"/>
              <a:t> foot</a:t>
            </a:r>
            <a:r>
              <a:rPr lang="ar-IQ" dirty="0"/>
              <a:t> لمدينة فيلادلفيا ونشره عام 1937 ، وتوصل إلى تحديد أنماط استعمالات الأرض التجارية للبيع بالمفرد (الشكل11) كما يأتي:</a:t>
            </a:r>
            <a:endParaRPr lang="en-US" dirty="0"/>
          </a:p>
          <a:p>
            <a:pPr lvl="0" algn="just" rtl="1"/>
            <a:r>
              <a:rPr lang="ar-IQ" dirty="0" smtClean="0"/>
              <a:t>1- منطقة </a:t>
            </a:r>
            <a:r>
              <a:rPr lang="ar-IQ" dirty="0"/>
              <a:t>الأعمال المركزية .</a:t>
            </a:r>
            <a:endParaRPr lang="en-US" dirty="0"/>
          </a:p>
          <a:p>
            <a:pPr lvl="0" algn="just" rtl="1"/>
            <a:r>
              <a:rPr lang="ar-IQ" dirty="0" smtClean="0"/>
              <a:t>2- المنطقة </a:t>
            </a:r>
            <a:r>
              <a:rPr lang="ar-IQ" dirty="0"/>
              <a:t>التجارية الثانوية الخارجية .</a:t>
            </a:r>
            <a:endParaRPr lang="en-US" dirty="0"/>
          </a:p>
          <a:p>
            <a:pPr lvl="0" algn="just" rtl="1"/>
            <a:r>
              <a:rPr lang="ar-IQ" dirty="0" smtClean="0"/>
              <a:t>3- الشوارع </a:t>
            </a:r>
            <a:r>
              <a:rPr lang="ar-IQ" dirty="0"/>
              <a:t>التجارية الرئيسة .</a:t>
            </a:r>
            <a:endParaRPr lang="en-US" dirty="0"/>
          </a:p>
          <a:p>
            <a:pPr lvl="0" algn="just" rtl="1"/>
            <a:r>
              <a:rPr lang="ar-IQ" dirty="0" smtClean="0"/>
              <a:t>4- شوارع </a:t>
            </a:r>
            <a:r>
              <a:rPr lang="ar-IQ" dirty="0"/>
              <a:t>الأحياء التجارية .</a:t>
            </a:r>
            <a:endParaRPr lang="en-US" dirty="0"/>
          </a:p>
          <a:p>
            <a:pPr lvl="0" algn="just" rtl="1"/>
            <a:r>
              <a:rPr lang="ar-IQ" dirty="0" smtClean="0"/>
              <a:t>5- تجمعات </a:t>
            </a:r>
            <a:r>
              <a:rPr lang="ar-IQ" dirty="0"/>
              <a:t>المخازن المعزولة .</a:t>
            </a:r>
            <a:endParaRPr lang="en-US" dirty="0"/>
          </a:p>
          <a:p>
            <a:pPr algn="just" rtl="1"/>
            <a:endParaRPr lang="en-US" dirty="0"/>
          </a:p>
        </p:txBody>
      </p:sp>
    </p:spTree>
    <p:extLst>
      <p:ext uri="{BB962C8B-B14F-4D97-AF65-F5344CB8AC3E}">
        <p14:creationId xmlns:p14="http://schemas.microsoft.com/office/powerpoint/2010/main" val="251310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228600"/>
            <a:ext cx="8686800" cy="6324600"/>
          </a:xfrm>
        </p:spPr>
        <p:txBody>
          <a:bodyPr>
            <a:normAutofit fontScale="92500" lnSpcReduction="20000"/>
          </a:bodyPr>
          <a:lstStyle/>
          <a:p>
            <a:pPr algn="just" rtl="1"/>
            <a:r>
              <a:rPr lang="ar-IQ" dirty="0"/>
              <a:t>أما  بحث </a:t>
            </a:r>
            <a:r>
              <a:rPr lang="ar-IQ" dirty="0" smtClean="0"/>
              <a:t>ريموند مورفي </a:t>
            </a:r>
            <a:r>
              <a:rPr lang="en-US" dirty="0" smtClean="0"/>
              <a:t>Raymond </a:t>
            </a:r>
            <a:r>
              <a:rPr lang="en-US" dirty="0"/>
              <a:t>Murphy</a:t>
            </a:r>
            <a:r>
              <a:rPr lang="ar-IQ" dirty="0"/>
              <a:t>  فلن يختلف كثيرا عن البحث السابق سوى انه دمج الفعالية التجارية بنوعيها (الجملة والمفرد ) ضمن التركيب التجاري للمدن </a:t>
            </a:r>
            <a:endParaRPr lang="ar-IQ" dirty="0" smtClean="0"/>
          </a:p>
          <a:p>
            <a:pPr algn="just" rtl="1"/>
            <a:r>
              <a:rPr lang="ar-IQ" dirty="0" smtClean="0">
                <a:solidFill>
                  <a:srgbClr val="FF0000"/>
                </a:solidFill>
              </a:rPr>
              <a:t>كيف تمثل </a:t>
            </a:r>
            <a:r>
              <a:rPr lang="ar-IQ" dirty="0">
                <a:solidFill>
                  <a:srgbClr val="FF0000"/>
                </a:solidFill>
              </a:rPr>
              <a:t>التركيب التجاري في المدينة </a:t>
            </a:r>
            <a:r>
              <a:rPr lang="ar-IQ" dirty="0" smtClean="0">
                <a:solidFill>
                  <a:srgbClr val="FF0000"/>
                </a:solidFill>
              </a:rPr>
              <a:t>عند مورفي  </a:t>
            </a:r>
            <a:r>
              <a:rPr lang="en-US" dirty="0" smtClean="0">
                <a:solidFill>
                  <a:srgbClr val="FF0000"/>
                </a:solidFill>
              </a:rPr>
              <a:t>Murphy </a:t>
            </a:r>
            <a:r>
              <a:rPr lang="ar-IQ" dirty="0" smtClean="0">
                <a:solidFill>
                  <a:srgbClr val="FF0000"/>
                </a:solidFill>
              </a:rPr>
              <a:t>؟</a:t>
            </a:r>
            <a:endParaRPr lang="en-US" dirty="0">
              <a:solidFill>
                <a:srgbClr val="FF0000"/>
              </a:solidFill>
            </a:endParaRPr>
          </a:p>
          <a:p>
            <a:pPr algn="just" rtl="1"/>
            <a:r>
              <a:rPr lang="ar-IQ" dirty="0" smtClean="0"/>
              <a:t>1-منطقة </a:t>
            </a:r>
            <a:r>
              <a:rPr lang="ar-IQ" dirty="0"/>
              <a:t>الأعمال التجارية المركزية .</a:t>
            </a:r>
            <a:r>
              <a:rPr lang="en-US" dirty="0"/>
              <a:t>C.B.D</a:t>
            </a:r>
          </a:p>
          <a:p>
            <a:pPr algn="just" rtl="1"/>
            <a:r>
              <a:rPr lang="ar-IQ" dirty="0" smtClean="0"/>
              <a:t>2-المراكز </a:t>
            </a:r>
            <a:r>
              <a:rPr lang="ar-IQ" dirty="0"/>
              <a:t>التجارية الخارجية(الثانوية)التقليدية .</a:t>
            </a:r>
            <a:endParaRPr lang="en-US" dirty="0"/>
          </a:p>
          <a:p>
            <a:pPr algn="just" rtl="1"/>
            <a:r>
              <a:rPr lang="ar-IQ" dirty="0" smtClean="0"/>
              <a:t>3-المراكز </a:t>
            </a:r>
            <a:r>
              <a:rPr lang="ar-IQ" dirty="0"/>
              <a:t>التجارية الخارجية المخططة .</a:t>
            </a:r>
            <a:endParaRPr lang="en-US" dirty="0"/>
          </a:p>
          <a:p>
            <a:pPr algn="just" rtl="1"/>
            <a:r>
              <a:rPr lang="ar-IQ" dirty="0" smtClean="0"/>
              <a:t>4-الأشرطة </a:t>
            </a:r>
            <a:r>
              <a:rPr lang="ar-IQ" dirty="0"/>
              <a:t>التجارية المحلية .</a:t>
            </a:r>
            <a:endParaRPr lang="en-US" dirty="0"/>
          </a:p>
          <a:p>
            <a:pPr algn="just" rtl="1"/>
            <a:r>
              <a:rPr lang="ar-IQ" dirty="0" smtClean="0"/>
              <a:t>5-الشوارع </a:t>
            </a:r>
            <a:r>
              <a:rPr lang="ar-IQ" dirty="0"/>
              <a:t>التجارية المحلية .</a:t>
            </a:r>
            <a:endParaRPr lang="en-US" dirty="0"/>
          </a:p>
          <a:p>
            <a:pPr algn="just" rtl="1"/>
            <a:r>
              <a:rPr lang="ar-IQ" dirty="0" smtClean="0"/>
              <a:t>6-تجمعات </a:t>
            </a:r>
            <a:r>
              <a:rPr lang="ar-IQ" dirty="0"/>
              <a:t>المخازن المعزولة .</a:t>
            </a:r>
            <a:endParaRPr lang="en-US" dirty="0"/>
          </a:p>
          <a:p>
            <a:pPr algn="just" rtl="1"/>
            <a:r>
              <a:rPr lang="ar-IQ" dirty="0" smtClean="0"/>
              <a:t>7-مراكز </a:t>
            </a:r>
            <a:r>
              <a:rPr lang="ar-IQ" dirty="0"/>
              <a:t>التسويق الإقليمية المخططة (خارج حدود المدينة).</a:t>
            </a:r>
            <a:endParaRPr lang="en-US" dirty="0"/>
          </a:p>
          <a:p>
            <a:pPr algn="just" rtl="1"/>
            <a:r>
              <a:rPr lang="ar-IQ" dirty="0" smtClean="0"/>
              <a:t>8-مناطق </a:t>
            </a:r>
            <a:r>
              <a:rPr lang="ar-IQ" dirty="0"/>
              <a:t>تجارة الجملة على طول السكك الحديد .</a:t>
            </a:r>
            <a:endParaRPr lang="en-US" dirty="0"/>
          </a:p>
          <a:p>
            <a:pPr algn="just" rtl="1"/>
            <a:r>
              <a:rPr lang="ar-IQ" dirty="0" smtClean="0"/>
              <a:t>9-مناطق </a:t>
            </a:r>
            <a:r>
              <a:rPr lang="ar-IQ" dirty="0"/>
              <a:t>تجارة الجملة على طول الطرق العامة .</a:t>
            </a:r>
            <a:endParaRPr lang="en-US" dirty="0"/>
          </a:p>
          <a:p>
            <a:pPr algn="just" rtl="1"/>
            <a:endParaRPr lang="en-US" dirty="0"/>
          </a:p>
        </p:txBody>
      </p:sp>
    </p:spTree>
    <p:extLst>
      <p:ext uri="{BB962C8B-B14F-4D97-AF65-F5344CB8AC3E}">
        <p14:creationId xmlns:p14="http://schemas.microsoft.com/office/powerpoint/2010/main" val="265337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28600"/>
            <a:ext cx="8763000" cy="6248400"/>
          </a:xfrm>
        </p:spPr>
        <p:txBody>
          <a:bodyPr>
            <a:normAutofit fontScale="92500"/>
          </a:bodyPr>
          <a:lstStyle/>
          <a:p>
            <a:pPr algn="just" rtl="1"/>
            <a:r>
              <a:rPr lang="ar-IQ" dirty="0">
                <a:solidFill>
                  <a:srgbClr val="FF0000"/>
                </a:solidFill>
              </a:rPr>
              <a:t>أولا- </a:t>
            </a:r>
            <a:r>
              <a:rPr lang="ar-IQ" b="1" dirty="0">
                <a:solidFill>
                  <a:srgbClr val="FF0000"/>
                </a:solidFill>
              </a:rPr>
              <a:t>منطقة الأعمال المركزية</a:t>
            </a:r>
            <a:r>
              <a:rPr lang="ar-IQ" dirty="0">
                <a:solidFill>
                  <a:srgbClr val="FF0000"/>
                </a:solidFill>
              </a:rPr>
              <a:t> (</a:t>
            </a:r>
            <a:r>
              <a:rPr lang="en-US" dirty="0">
                <a:solidFill>
                  <a:srgbClr val="FF0000"/>
                </a:solidFill>
              </a:rPr>
              <a:t>C.B.D</a:t>
            </a:r>
            <a:r>
              <a:rPr lang="ar-IQ" dirty="0" smtClean="0">
                <a:solidFill>
                  <a:srgbClr val="FF0000"/>
                </a:solidFill>
              </a:rPr>
              <a:t>)</a:t>
            </a:r>
            <a:endParaRPr lang="en-US" dirty="0">
              <a:solidFill>
                <a:srgbClr val="FF0000"/>
              </a:solidFill>
            </a:endParaRPr>
          </a:p>
          <a:p>
            <a:pPr algn="just" rtl="1"/>
            <a:r>
              <a:rPr lang="ar-IQ" dirty="0"/>
              <a:t>    تمثل </a:t>
            </a:r>
            <a:r>
              <a:rPr lang="ar-IQ" u="sng" dirty="0">
                <a:solidFill>
                  <a:srgbClr val="FF0000"/>
                </a:solidFill>
              </a:rPr>
              <a:t>النواة</a:t>
            </a:r>
            <a:r>
              <a:rPr lang="ar-IQ" dirty="0"/>
              <a:t> الأولى للمدينة ، ويعد موقعها من أفضل المواقع المرغوبة في المدينة بتأثير خصائصه المفضلة للاستثمار ، من خلال ما له من </a:t>
            </a:r>
            <a:r>
              <a:rPr lang="ar-IQ" dirty="0">
                <a:solidFill>
                  <a:srgbClr val="FF0000"/>
                </a:solidFill>
              </a:rPr>
              <a:t>مكانة تاريخية </a:t>
            </a:r>
            <a:r>
              <a:rPr lang="ar-IQ" dirty="0"/>
              <a:t>استقر وانتشر ومارس ضغطا على استعمالات ارض المدينة، فتشتت عنه متباعدة بنظام تراكمي أو شعاعي أو محوري , وتتمتع منطقة الأعمال المركزية بذات الأهمية المكانية داخل إطار الحيز المستثمر في المدينة لاحظ الشكل (13).</a:t>
            </a:r>
            <a:endParaRPr lang="en-US" dirty="0"/>
          </a:p>
          <a:p>
            <a:pPr algn="just" rtl="1"/>
            <a:r>
              <a:rPr lang="ar-IQ" dirty="0"/>
              <a:t>ونظرا لكونها ذات </a:t>
            </a:r>
            <a:r>
              <a:rPr lang="ar-IQ" dirty="0">
                <a:solidFill>
                  <a:srgbClr val="FF0000"/>
                </a:solidFill>
              </a:rPr>
              <a:t>استثمارات عالية القيمة </a:t>
            </a:r>
            <a:r>
              <a:rPr lang="ar-IQ" dirty="0"/>
              <a:t>تسابقت أجزاء المدينة الأخرى في الوصول إليها بأيسر وأسهل الطرق ،الأمر الذي جعلها مشدودة للمدينة بواسطة شبكة منوعة من خطوط النقل مما زاد في درجة </a:t>
            </a:r>
            <a:r>
              <a:rPr lang="ar-IQ" dirty="0" err="1"/>
              <a:t>مركزيتها</a:t>
            </a:r>
            <a:r>
              <a:rPr lang="ar-IQ" dirty="0"/>
              <a:t> </a:t>
            </a:r>
            <a:r>
              <a:rPr lang="en-US" dirty="0"/>
              <a:t>degree of centralization </a:t>
            </a:r>
            <a:r>
              <a:rPr lang="ar-IQ" dirty="0"/>
              <a:t>،ومع اتساع المدينة تبقى منطقة الأعمال المركزية موجهة خدماتها لكل أجزاء المدينة ولإقليمها . </a:t>
            </a:r>
            <a:endParaRPr lang="en-US" dirty="0"/>
          </a:p>
          <a:p>
            <a:pPr algn="just" rtl="1"/>
            <a:endParaRPr lang="en-US" dirty="0"/>
          </a:p>
        </p:txBody>
      </p:sp>
    </p:spTree>
    <p:extLst>
      <p:ext uri="{BB962C8B-B14F-4D97-AF65-F5344CB8AC3E}">
        <p14:creationId xmlns:p14="http://schemas.microsoft.com/office/powerpoint/2010/main" val="896351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lstStyle/>
          <a:p>
            <a:pPr algn="just" rtl="1"/>
            <a:r>
              <a:rPr lang="ar-IQ" dirty="0"/>
              <a:t>تتركز في منطقة الإعمال المركزية </a:t>
            </a:r>
            <a:r>
              <a:rPr lang="ar-IQ" dirty="0">
                <a:solidFill>
                  <a:srgbClr val="FF0000"/>
                </a:solidFill>
              </a:rPr>
              <a:t>مكاتب الإعمال التجارية </a:t>
            </a:r>
            <a:r>
              <a:rPr lang="ar-IQ" dirty="0"/>
              <a:t>الكبرى وشركات التامين والمحلات التجارية وبيوت المال والفنادق ،وتزداد كثافة المحلات التجارية فيها ازديادا كبيرا ينتج عنه ارتفاع ملموس في </a:t>
            </a:r>
            <a:r>
              <a:rPr lang="ar-IQ" dirty="0">
                <a:solidFill>
                  <a:srgbClr val="FF0000"/>
                </a:solidFill>
              </a:rPr>
              <a:t>أسعار الأرض </a:t>
            </a:r>
            <a:r>
              <a:rPr lang="ar-IQ" dirty="0"/>
              <a:t>وينعكس ذلك على </a:t>
            </a:r>
            <a:r>
              <a:rPr lang="ar-IQ" dirty="0">
                <a:solidFill>
                  <a:srgbClr val="FF0000"/>
                </a:solidFill>
              </a:rPr>
              <a:t>ارتفاع المباني فيها</a:t>
            </a:r>
            <a:r>
              <a:rPr lang="ar-IQ" dirty="0"/>
              <a:t> ،ولكونها </a:t>
            </a:r>
            <a:r>
              <a:rPr lang="ar-IQ" dirty="0">
                <a:solidFill>
                  <a:srgbClr val="FF0000"/>
                </a:solidFill>
              </a:rPr>
              <a:t>تمثل بؤرة النشاط الداخلي للمدينة </a:t>
            </a:r>
            <a:r>
              <a:rPr lang="ar-IQ" dirty="0"/>
              <a:t>فإنها أصبحت ملتقى لأهم شوارع المدينة وأكثرها </a:t>
            </a:r>
            <a:r>
              <a:rPr lang="ar-IQ" dirty="0" smtClean="0"/>
              <a:t>نشاطا ، وتقوم </a:t>
            </a:r>
            <a:r>
              <a:rPr lang="ar-IQ" dirty="0"/>
              <a:t>هذه الشوارع مقام الشرايين للقلب تدفع لها الحركة والنشاط.</a:t>
            </a:r>
            <a:endParaRPr lang="en-US" dirty="0"/>
          </a:p>
          <a:p>
            <a:pPr algn="just" rtl="1"/>
            <a:r>
              <a:rPr lang="ar-IQ" dirty="0"/>
              <a:t>ومن خلال ملاحظة مخطط التركيب العضوي للمدينة كما بينه </a:t>
            </a:r>
            <a:r>
              <a:rPr lang="ar-IQ" dirty="0">
                <a:solidFill>
                  <a:srgbClr val="FF0000"/>
                </a:solidFill>
              </a:rPr>
              <a:t>مارك </a:t>
            </a:r>
            <a:r>
              <a:rPr lang="ar-IQ" dirty="0" err="1">
                <a:solidFill>
                  <a:srgbClr val="FF0000"/>
                </a:solidFill>
              </a:rPr>
              <a:t>هوليت</a:t>
            </a:r>
            <a:r>
              <a:rPr lang="ar-IQ" dirty="0">
                <a:solidFill>
                  <a:srgbClr val="FF0000"/>
                </a:solidFill>
              </a:rPr>
              <a:t> </a:t>
            </a:r>
            <a:r>
              <a:rPr lang="en-US" dirty="0"/>
              <a:t>Mark Hewlett</a:t>
            </a:r>
            <a:r>
              <a:rPr lang="ar-IQ" dirty="0"/>
              <a:t> الشكل (14) نجد أن منطقة الإعمال المركزية في المدينة تشغل </a:t>
            </a:r>
            <a:r>
              <a:rPr lang="ar-IQ" u="sng" dirty="0">
                <a:solidFill>
                  <a:srgbClr val="FF0000"/>
                </a:solidFill>
              </a:rPr>
              <a:t>العقل المفكر </a:t>
            </a:r>
            <a:r>
              <a:rPr lang="ar-IQ" dirty="0"/>
              <a:t>فيها بما تحويه من مؤسسات إ</a:t>
            </a:r>
            <a:r>
              <a:rPr lang="ar-IQ" dirty="0" smtClean="0"/>
              <a:t>دارية </a:t>
            </a:r>
            <a:r>
              <a:rPr lang="ar-IQ" dirty="0"/>
              <a:t>عن طريق المؤسسات التجارية المتمركزة فيها .</a:t>
            </a:r>
            <a:endParaRPr lang="en-US" dirty="0"/>
          </a:p>
          <a:p>
            <a:pPr algn="just" rtl="1"/>
            <a:endParaRPr lang="en-US" dirty="0"/>
          </a:p>
        </p:txBody>
      </p:sp>
    </p:spTree>
    <p:extLst>
      <p:ext uri="{BB962C8B-B14F-4D97-AF65-F5344CB8AC3E}">
        <p14:creationId xmlns:p14="http://schemas.microsoft.com/office/powerpoint/2010/main" val="223889218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2033</Words>
  <Application>Microsoft Office PowerPoint</Application>
  <PresentationFormat>عرض على الشاشة (3:4)‏</PresentationFormat>
  <Paragraphs>92</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dc:creator>
  <cp:lastModifiedBy>lenovo</cp:lastModifiedBy>
  <cp:revision>15</cp:revision>
  <dcterms:created xsi:type="dcterms:W3CDTF">2023-11-05T17:52:08Z</dcterms:created>
  <dcterms:modified xsi:type="dcterms:W3CDTF">2024-05-07T14:46:24Z</dcterms:modified>
</cp:coreProperties>
</file>