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0" r:id="rId4"/>
    <p:sldId id="268" r:id="rId5"/>
    <p:sldId id="267" r:id="rId6"/>
    <p:sldId id="266" r:id="rId7"/>
    <p:sldId id="269" r:id="rId8"/>
    <p:sldId id="265" r:id="rId9"/>
    <p:sldId id="264" r:id="rId10"/>
    <p:sldId id="263" r:id="rId11"/>
    <p:sldId id="262" r:id="rId12"/>
    <p:sldId id="261" r:id="rId13"/>
    <p:sldId id="260" r:id="rId14"/>
    <p:sldId id="259" r:id="rId15"/>
    <p:sldId id="257" r:id="rId16"/>
    <p:sldId id="25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E7F31553-F853-4BAD-AD2D-1FE88A1E101A}" type="datetimeFigureOut">
              <a:rPr lang="en-US" smtClean="0"/>
              <a:t>7/19/2024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117226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7F31553-F853-4BAD-AD2D-1FE88A1E101A}" type="datetimeFigureOut">
              <a:rPr lang="en-US" smtClean="0"/>
              <a:t>7/19/2024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09602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7F31553-F853-4BAD-AD2D-1FE88A1E101A}" type="datetimeFigureOut">
              <a:rPr lang="en-US" smtClean="0"/>
              <a:t>7/19/2024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842766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7F31553-F853-4BAD-AD2D-1FE88A1E101A}" type="datetimeFigureOut">
              <a:rPr lang="en-US" smtClean="0"/>
              <a:t>7/19/2024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637815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7F31553-F853-4BAD-AD2D-1FE88A1E101A}" type="datetimeFigureOut">
              <a:rPr lang="en-US" smtClean="0"/>
              <a:t>7/19/2024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99823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E7F31553-F853-4BAD-AD2D-1FE88A1E101A}" type="datetimeFigureOut">
              <a:rPr lang="en-US" smtClean="0"/>
              <a:t>7/19/2024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436942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E7F31553-F853-4BAD-AD2D-1FE88A1E101A}" type="datetimeFigureOut">
              <a:rPr lang="en-US" smtClean="0"/>
              <a:t>7/19/2024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262788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E7F31553-F853-4BAD-AD2D-1FE88A1E101A}" type="datetimeFigureOut">
              <a:rPr lang="en-US" smtClean="0"/>
              <a:t>7/19/2024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432814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7F31553-F853-4BAD-AD2D-1FE88A1E101A}" type="datetimeFigureOut">
              <a:rPr lang="en-US" smtClean="0"/>
              <a:t>7/19/2024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65940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7F31553-F853-4BAD-AD2D-1FE88A1E101A}" type="datetimeFigureOut">
              <a:rPr lang="en-US" smtClean="0"/>
              <a:t>7/19/2024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108909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7F31553-F853-4BAD-AD2D-1FE88A1E101A}" type="datetimeFigureOut">
              <a:rPr lang="en-US" smtClean="0"/>
              <a:t>7/19/2024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839003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F31553-F853-4BAD-AD2D-1FE88A1E101A}" type="datetimeFigureOut">
              <a:rPr lang="en-US" smtClean="0"/>
              <a:t>7/19/2024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9BEBF-D840-40A6-9A4A-059CF9EB8DCE}" type="slidenum">
              <a:rPr lang="en-US" smtClean="0"/>
              <a:t>‹#›</a:t>
            </a:fld>
            <a:endParaRPr lang="en-US"/>
          </a:p>
        </p:txBody>
      </p:sp>
    </p:spTree>
    <p:extLst>
      <p:ext uri="{BB962C8B-B14F-4D97-AF65-F5344CB8AC3E}">
        <p14:creationId xmlns:p14="http://schemas.microsoft.com/office/powerpoint/2010/main" val="46930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28600" y="152400"/>
            <a:ext cx="8686800" cy="6400800"/>
          </a:xfrm>
          <a:solidFill>
            <a:schemeClr val="accent3">
              <a:lumMod val="40000"/>
              <a:lumOff val="60000"/>
            </a:schemeClr>
          </a:solidFill>
        </p:spPr>
        <p:txBody>
          <a:bodyPr/>
          <a:lstStyle/>
          <a:p>
            <a:r>
              <a:rPr lang="ar-IQ" sz="3600" b="1" dirty="0">
                <a:solidFill>
                  <a:srgbClr val="FF0000"/>
                </a:solidFill>
              </a:rPr>
              <a:t> </a:t>
            </a:r>
            <a:r>
              <a:rPr lang="ar-IQ" sz="4000" b="1" dirty="0" smtClean="0">
                <a:solidFill>
                  <a:srgbClr val="FF0000"/>
                </a:solidFill>
              </a:rPr>
              <a:t> </a:t>
            </a:r>
            <a:r>
              <a:rPr lang="ar-IQ" dirty="0">
                <a:solidFill>
                  <a:schemeClr val="tx1">
                    <a:lumMod val="95000"/>
                    <a:lumOff val="5000"/>
                  </a:schemeClr>
                </a:solidFill>
                <a:latin typeface="Stencil" panose="040409050D0802020404" pitchFamily="82" charset="0"/>
              </a:rPr>
              <a:t>اعداد </a:t>
            </a:r>
            <a:br>
              <a:rPr lang="ar-IQ" dirty="0">
                <a:solidFill>
                  <a:schemeClr val="tx1">
                    <a:lumMod val="95000"/>
                    <a:lumOff val="5000"/>
                  </a:schemeClr>
                </a:solidFill>
                <a:latin typeface="Stencil" panose="040409050D0802020404" pitchFamily="82" charset="0"/>
              </a:rPr>
            </a:br>
            <a:r>
              <a:rPr lang="ar-IQ" dirty="0" err="1">
                <a:solidFill>
                  <a:schemeClr val="tx1">
                    <a:lumMod val="95000"/>
                    <a:lumOff val="5000"/>
                  </a:schemeClr>
                </a:solidFill>
                <a:latin typeface="Stencil" panose="040409050D0802020404" pitchFamily="82" charset="0"/>
              </a:rPr>
              <a:t>م.م</a:t>
            </a:r>
            <a:r>
              <a:rPr lang="ar-IQ" dirty="0">
                <a:solidFill>
                  <a:schemeClr val="tx1">
                    <a:lumMod val="95000"/>
                    <a:lumOff val="5000"/>
                  </a:schemeClr>
                </a:solidFill>
                <a:latin typeface="Stencil" panose="040409050D0802020404" pitchFamily="82" charset="0"/>
              </a:rPr>
              <a:t> عقيل جبار جميل</a:t>
            </a:r>
            <a:br>
              <a:rPr lang="ar-IQ" dirty="0">
                <a:solidFill>
                  <a:schemeClr val="tx1">
                    <a:lumMod val="95000"/>
                    <a:lumOff val="5000"/>
                  </a:schemeClr>
                </a:solidFill>
                <a:latin typeface="Stencil" panose="040409050D0802020404" pitchFamily="82" charset="0"/>
              </a:rPr>
            </a:br>
            <a:r>
              <a:rPr lang="ar-IQ" dirty="0">
                <a:solidFill>
                  <a:schemeClr val="tx1">
                    <a:lumMod val="95000"/>
                    <a:lumOff val="5000"/>
                  </a:schemeClr>
                </a:solidFill>
                <a:latin typeface="Stencil" panose="040409050D0802020404" pitchFamily="82" charset="0"/>
              </a:rPr>
              <a:t>الجامعة المستنصرية \ كلية التربية </a:t>
            </a:r>
            <a:endParaRPr lang="ar-IQ" dirty="0"/>
          </a:p>
          <a:p>
            <a:pPr rtl="1"/>
            <a:r>
              <a:rPr lang="ar-IQ" dirty="0" smtClean="0">
                <a:solidFill>
                  <a:srgbClr val="FF0000"/>
                </a:solidFill>
              </a:rPr>
              <a:t>قسم جغرافية: مرحلة رابعة</a:t>
            </a:r>
          </a:p>
          <a:p>
            <a:pPr rtl="1"/>
            <a:r>
              <a:rPr lang="ar-IQ" sz="3600" b="1" dirty="0" smtClean="0">
                <a:solidFill>
                  <a:srgbClr val="00B050"/>
                </a:solidFill>
              </a:rPr>
              <a:t>الفصل الخامس: </a:t>
            </a:r>
            <a:r>
              <a:rPr lang="ar-IQ" sz="3600" b="1" dirty="0">
                <a:solidFill>
                  <a:srgbClr val="00B050"/>
                </a:solidFill>
              </a:rPr>
              <a:t>جمع البيانات في نظم المعلومات </a:t>
            </a:r>
            <a:r>
              <a:rPr lang="ar-IQ" sz="3600" b="1" dirty="0">
                <a:solidFill>
                  <a:srgbClr val="FF0000"/>
                </a:solidFill>
              </a:rPr>
              <a:t>الجغرافية</a:t>
            </a:r>
          </a:p>
          <a:p>
            <a:pPr rtl="1"/>
            <a:endParaRPr lang="ar-IQ" sz="3600" dirty="0">
              <a:solidFill>
                <a:srgbClr val="FF0000"/>
              </a:solidFill>
            </a:endParaRPr>
          </a:p>
          <a:p>
            <a:endParaRPr lang="ar-IQ" sz="3600" b="1" dirty="0" smtClean="0">
              <a:solidFill>
                <a:srgbClr val="FF0000"/>
              </a:solidFill>
            </a:endParaRPr>
          </a:p>
          <a:p>
            <a:pPr algn="r" rtl="1"/>
            <a:endParaRPr lang="ar-IQ" dirty="0" smtClean="0"/>
          </a:p>
          <a:p>
            <a:pPr rtl="1"/>
            <a:endParaRPr lang="ar-IQ"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085111"/>
            <a:ext cx="5791199" cy="3315434"/>
          </a:xfrm>
          <a:prstGeom prst="rect">
            <a:avLst/>
          </a:prstGeom>
          <a:noFill/>
          <a:ln w="38100">
            <a:solidFill>
              <a:srgbClr val="C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53495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763000" cy="6400800"/>
          </a:xfrm>
        </p:spPr>
        <p:txBody>
          <a:bodyPr>
            <a:normAutofit fontScale="92500" lnSpcReduction="10000"/>
          </a:bodyPr>
          <a:lstStyle/>
          <a:p>
            <a:pPr algn="just" rtl="1"/>
            <a:r>
              <a:rPr lang="ar-IQ" b="1" dirty="0">
                <a:solidFill>
                  <a:srgbClr val="C00000"/>
                </a:solidFill>
              </a:rPr>
              <a:t>ب- بيانات نظام تحديث المواقع العالمي </a:t>
            </a:r>
            <a:r>
              <a:rPr lang="en-US" dirty="0"/>
              <a:t>GPS Global positioning a</a:t>
            </a:r>
            <a:r>
              <a:rPr lang="ar-IQ" dirty="0"/>
              <a:t>‏ يكسب المستقبل </a:t>
            </a:r>
            <a:r>
              <a:rPr lang="en-US" dirty="0"/>
              <a:t>receiver</a:t>
            </a:r>
            <a:r>
              <a:rPr lang="ar-IQ" dirty="0"/>
              <a:t> موقعة من مسافات تقاس بالنسبة </a:t>
            </a:r>
            <a:r>
              <a:rPr lang="ar-IQ" dirty="0" err="1"/>
              <a:t>للاقمار</a:t>
            </a:r>
            <a:r>
              <a:rPr lang="ar-IQ" dirty="0"/>
              <a:t> الصناعية التي تدور حول الأرض، فالمستقبل يلتقط إشارة رقمية مرسلة بواسطة الأقمار الصناعية ويقيس الوقت الذي تستغرقه وصول تلك الإشارة، وبما انه الإشارات تنتقل بسرعة الضوء، لذا </a:t>
            </a:r>
            <a:r>
              <a:rPr lang="ar-IQ" dirty="0" err="1"/>
              <a:t>بامكان</a:t>
            </a:r>
            <a:r>
              <a:rPr lang="ar-IQ" dirty="0"/>
              <a:t> المستقبل من حساب كم يكون بعد القمر عن المستقبل، وبحساب المسافات على الأقل من أربعة أقمار صناعية والمعروفة مواقعها الدقيقة في الفضاء وبذلك يتم تحديد موقع المستقبل بصورة دقيقة ضمن حدود دقة مكانية بحوالي 100 متر في أي مكان على الأرض، ومع ذلك يمكن الوصول إلى دقة بحدود السنتيمتر الواحد في حالة استقبال اشارات من اكثر عدد الأقمار الصناعية وباستخدام تقنيات مختلفة مثل جهاز تحديد المواقع العالمي التفاضلي </a:t>
            </a:r>
            <a:r>
              <a:rPr lang="en-US" dirty="0"/>
              <a:t>differential GPS</a:t>
            </a:r>
            <a:r>
              <a:rPr lang="ar-IQ" dirty="0"/>
              <a:t> . تستخدم هذه التقنية لتحديد الاحداثيات الجغرافية والارتفاع وفق نظام احداثيات محدد ويعطي تحديد دقيقا للوقت ايضا.</a:t>
            </a:r>
            <a:endParaRPr lang="en-US" dirty="0"/>
          </a:p>
          <a:p>
            <a:pPr algn="just" rtl="1"/>
            <a:endParaRPr lang="en-US" dirty="0"/>
          </a:p>
        </p:txBody>
      </p:sp>
    </p:spTree>
    <p:extLst>
      <p:ext uri="{BB962C8B-B14F-4D97-AF65-F5344CB8AC3E}">
        <p14:creationId xmlns:p14="http://schemas.microsoft.com/office/powerpoint/2010/main" val="2238892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
                                            <p:txEl>
                                              <p:pRg st="0" end="0"/>
                                            </p:txEl>
                                          </p:spTgt>
                                        </p:tgtEl>
                                      </p:cBhvr>
                                    </p:animEffect>
                                    <p:animScale>
                                      <p:cBhvr>
                                        <p:cTn id="7" dur="250" autoRev="1" fill="hold"/>
                                        <p:tgtEl>
                                          <p:spTgt spid="3">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76200"/>
            <a:ext cx="8686800" cy="6629400"/>
          </a:xfrm>
        </p:spPr>
        <p:txBody>
          <a:bodyPr>
            <a:normAutofit fontScale="85000" lnSpcReduction="20000"/>
          </a:bodyPr>
          <a:lstStyle/>
          <a:p>
            <a:pPr algn="just" rtl="1"/>
            <a:r>
              <a:rPr lang="ar-IQ" b="1" dirty="0">
                <a:solidFill>
                  <a:srgbClr val="C00000"/>
                </a:solidFill>
              </a:rPr>
              <a:t>ثانيا : جمع البيانات الجغرافية الثانوية</a:t>
            </a:r>
            <a:r>
              <a:rPr lang="ar-IQ" dirty="0"/>
              <a:t> </a:t>
            </a:r>
            <a:r>
              <a:rPr lang="en-US" dirty="0"/>
              <a:t>Secondary geographic data</a:t>
            </a:r>
            <a:r>
              <a:rPr lang="ar-IQ" dirty="0"/>
              <a:t>‏</a:t>
            </a:r>
            <a:endParaRPr lang="en-US" dirty="0"/>
          </a:p>
          <a:p>
            <a:pPr algn="just" rtl="1"/>
            <a:r>
              <a:rPr lang="ar-IQ" dirty="0"/>
              <a:t>المعلومات الجغرافية التي يتم جمعها من مصادر ثانوية هي عملية خلق قاعدة معلومات شبكية أو خطية من الخرائط الورقية، الصور الورقية أو المنشورات الورقية الأخرى عن طريق مسح تلك البيانات. </a:t>
            </a:r>
            <a:endParaRPr lang="en-US" dirty="0"/>
          </a:p>
          <a:p>
            <a:pPr algn="just" rtl="1"/>
            <a:r>
              <a:rPr lang="ar-IQ" dirty="0">
                <a:solidFill>
                  <a:srgbClr val="C00000"/>
                </a:solidFill>
              </a:rPr>
              <a:t>(1) جمع البيانات الشبكية الثانوية </a:t>
            </a:r>
            <a:r>
              <a:rPr lang="en-US" dirty="0"/>
              <a:t>raster data</a:t>
            </a:r>
            <a:r>
              <a:rPr lang="ar-IQ" dirty="0"/>
              <a:t> وتشمل جمع البيانات الشبكية باستخدام الماسح الضوئي والكامرة الرقمية.</a:t>
            </a:r>
            <a:endParaRPr lang="en-US" dirty="0"/>
          </a:p>
          <a:p>
            <a:pPr algn="just" rtl="1"/>
            <a:r>
              <a:rPr lang="ar-IQ" b="1" dirty="0">
                <a:solidFill>
                  <a:srgbClr val="00B0F0"/>
                </a:solidFill>
              </a:rPr>
              <a:t>أ-  باستخدام جهاز الماسح الضوئي </a:t>
            </a:r>
            <a:r>
              <a:rPr lang="ar-IQ" dirty="0"/>
              <a:t>‏</a:t>
            </a:r>
            <a:r>
              <a:rPr lang="en-US" dirty="0"/>
              <a:t>Scanner</a:t>
            </a:r>
            <a:r>
              <a:rPr lang="ar-IQ" dirty="0"/>
              <a:t> الماسح الضوئي هو جهاز يحول المطبوعات والوسائل المنظورة إلى صور رقمية عن طريق المسح الضوئي لها بشكل خطوط متتالية تمر عبر الخريطة أو الوثيقة وتسجيل كمية الضوء المنعكس من مصدر البيانات المحلية. وتسجل المعلومات من الماسح الضوئي اما </a:t>
            </a:r>
            <a:r>
              <a:rPr lang="ar-IQ" dirty="0" smtClean="0"/>
              <a:t>بالأبيض </a:t>
            </a:r>
            <a:r>
              <a:rPr lang="ar-IQ" dirty="0"/>
              <a:t>والأسود (1بت) او بدرجة دكنة رمادية (8) بت او تسجل ملونه بحسب المرشحات الضوئية (الاحمر، الأخضر، الأزرق) </a:t>
            </a:r>
            <a:r>
              <a:rPr lang="en-US" dirty="0"/>
              <a:t>RGB</a:t>
            </a:r>
            <a:r>
              <a:rPr lang="ar-IQ" dirty="0"/>
              <a:t> ، ودقة تمييزها تعتمد على دقة التمييز المكانية للماسح الضوئي وتسمى </a:t>
            </a:r>
            <a:r>
              <a:rPr lang="en-US" dirty="0"/>
              <a:t>DPI</a:t>
            </a:r>
            <a:r>
              <a:rPr lang="ar-IQ" dirty="0"/>
              <a:t>‏ .</a:t>
            </a:r>
            <a:endParaRPr lang="en-US" dirty="0"/>
          </a:p>
          <a:p>
            <a:pPr algn="just" rtl="1"/>
            <a:r>
              <a:rPr lang="ar-IQ" b="1" dirty="0">
                <a:solidFill>
                  <a:srgbClr val="00B0F0"/>
                </a:solidFill>
              </a:rPr>
              <a:t>ب- باستخدام الكامرة الرقمية </a:t>
            </a:r>
            <a:r>
              <a:rPr lang="en-US" dirty="0"/>
              <a:t>Digital </a:t>
            </a:r>
            <a:r>
              <a:rPr lang="en-US" dirty="0" err="1"/>
              <a:t>camer</a:t>
            </a:r>
            <a:r>
              <a:rPr lang="ar-IQ" dirty="0"/>
              <a:t>‏ هذه تختلف قليلا عن الضوئي في كون عملية التصوير تم عن طريق بؤرة العدسة وهذه تؤدي الى حصول تشويه في ابعاد الصورة من مركزها الى اطرافها فضلا عن كون حجم الصورة يكون أكبر وتحتاج الى مكان خزني أكبر في ذاكرة الحاسبة. ‏ </a:t>
            </a:r>
            <a:endParaRPr lang="en-US" dirty="0"/>
          </a:p>
          <a:p>
            <a:pPr marL="0" indent="0" algn="just" rtl="1">
              <a:buNone/>
            </a:pPr>
            <a:endParaRPr lang="en-US" dirty="0"/>
          </a:p>
        </p:txBody>
      </p:sp>
    </p:spTree>
    <p:extLst>
      <p:ext uri="{BB962C8B-B14F-4D97-AF65-F5344CB8AC3E}">
        <p14:creationId xmlns:p14="http://schemas.microsoft.com/office/powerpoint/2010/main" val="1560454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76200"/>
            <a:ext cx="8763000" cy="6781800"/>
          </a:xfrm>
        </p:spPr>
        <p:txBody>
          <a:bodyPr>
            <a:noAutofit/>
          </a:bodyPr>
          <a:lstStyle/>
          <a:p>
            <a:pPr algn="just" rtl="1"/>
            <a:r>
              <a:rPr lang="ar-IQ" sz="2400" b="1" dirty="0" smtClean="0">
                <a:solidFill>
                  <a:srgbClr val="FF0000"/>
                </a:solidFill>
              </a:rPr>
              <a:t>2- </a:t>
            </a:r>
            <a:r>
              <a:rPr lang="ar-IQ" sz="2400" b="1" dirty="0">
                <a:solidFill>
                  <a:srgbClr val="FF0000"/>
                </a:solidFill>
              </a:rPr>
              <a:t>جمع المعلومات الخطية الثانوية </a:t>
            </a:r>
            <a:r>
              <a:rPr lang="en-US" sz="2400" b="1" dirty="0">
                <a:solidFill>
                  <a:srgbClr val="FF0000"/>
                </a:solidFill>
              </a:rPr>
              <a:t>Vector data</a:t>
            </a:r>
            <a:r>
              <a:rPr lang="ar-IQ" sz="2400" b="1" dirty="0">
                <a:solidFill>
                  <a:srgbClr val="FF0000"/>
                </a:solidFill>
              </a:rPr>
              <a:t>‏</a:t>
            </a:r>
            <a:endParaRPr lang="en-US" sz="2400" b="1" dirty="0">
              <a:solidFill>
                <a:srgbClr val="FF0000"/>
              </a:solidFill>
            </a:endParaRPr>
          </a:p>
          <a:p>
            <a:pPr algn="just" rtl="1"/>
            <a:r>
              <a:rPr lang="ar-IQ" sz="2400" dirty="0"/>
              <a:t>ويتضمن جمع البيانات بطريقة الترقيم </a:t>
            </a:r>
            <a:r>
              <a:rPr lang="en-US" sz="2400" dirty="0"/>
              <a:t>digitizing</a:t>
            </a:r>
            <a:r>
              <a:rPr lang="ar-IQ" sz="2400" dirty="0"/>
              <a:t> وطرقها هي الترقيم اليدوي، الترقيم الالكتروني و التحويل </a:t>
            </a:r>
            <a:r>
              <a:rPr lang="ar-IQ" sz="2400" dirty="0" err="1"/>
              <a:t>المنجهي</a:t>
            </a:r>
            <a:r>
              <a:rPr lang="ar-IQ" sz="2400" dirty="0"/>
              <a:t> أو الخطي، المسح الجوي وغيرها .</a:t>
            </a:r>
            <a:endParaRPr lang="en-US" sz="2400" dirty="0"/>
          </a:p>
          <a:p>
            <a:pPr algn="just" rtl="1"/>
            <a:r>
              <a:rPr lang="ar-IQ" sz="2400" b="1" dirty="0">
                <a:solidFill>
                  <a:srgbClr val="00B0F0"/>
                </a:solidFill>
              </a:rPr>
              <a:t>أ-  الترقيم اليدوي </a:t>
            </a:r>
            <a:r>
              <a:rPr lang="en-US" sz="2400" dirty="0"/>
              <a:t>Manual digitizing </a:t>
            </a:r>
            <a:r>
              <a:rPr lang="ar-IQ" sz="2400" dirty="0"/>
              <a:t>يعد جهاز الترقيم اليدوي هو الى حد ما ابسط وارخص، والأكثر شيوعا كوسيلة لالتقاط العوارض المتجهة من الخرائط الورقية بتصاميم واحجام، واشكال مختلفة اذ تعمل وفق مبدأ امكانية النقاط مكان وجود المؤشر على طاولة تحوي شبكه الكترونية من الأسلاك التي تحدد الموقع ويكون مرتبطة بالحاسوب.</a:t>
            </a:r>
            <a:endParaRPr lang="en-US" sz="2400" dirty="0"/>
          </a:p>
          <a:p>
            <a:pPr algn="just" rtl="1"/>
            <a:r>
              <a:rPr lang="ar-IQ" sz="2400" dirty="0"/>
              <a:t> ‏</a:t>
            </a:r>
            <a:r>
              <a:rPr lang="ar-IQ" sz="2400" b="1" dirty="0">
                <a:solidFill>
                  <a:srgbClr val="00B0F0"/>
                </a:solidFill>
              </a:rPr>
              <a:t>ب-  الترقيم أو التحويل الرقمي </a:t>
            </a:r>
            <a:r>
              <a:rPr lang="ar-IQ" sz="2400" b="1" dirty="0" err="1">
                <a:solidFill>
                  <a:srgbClr val="00B0F0"/>
                </a:solidFill>
              </a:rPr>
              <a:t>المتجهي</a:t>
            </a:r>
            <a:r>
              <a:rPr lang="ar-IQ" sz="2400" b="1" dirty="0">
                <a:solidFill>
                  <a:srgbClr val="00B0F0"/>
                </a:solidFill>
              </a:rPr>
              <a:t> </a:t>
            </a:r>
            <a:r>
              <a:rPr lang="ar-IQ" sz="2400" dirty="0"/>
              <a:t>‏</a:t>
            </a:r>
            <a:r>
              <a:rPr lang="en-US" sz="2400" dirty="0" err="1"/>
              <a:t>vectorization</a:t>
            </a:r>
            <a:r>
              <a:rPr lang="ar-IQ" sz="2400" dirty="0"/>
              <a:t> : واحد من الأسباب الرئيسية لمسح الخرائط بجهاز الماسح الضوئي تمهيدا لتحويلها إلى معلومات </a:t>
            </a:r>
            <a:r>
              <a:rPr lang="ar-IQ" sz="2400" dirty="0" err="1"/>
              <a:t>متجهية</a:t>
            </a:r>
            <a:r>
              <a:rPr lang="ar-IQ" sz="2400" dirty="0"/>
              <a:t> بعملية تسمى التحويل من شبكي الى </a:t>
            </a:r>
            <a:r>
              <a:rPr lang="ar-IQ" sz="2400" dirty="0" err="1"/>
              <a:t>خطی</a:t>
            </a:r>
            <a:r>
              <a:rPr lang="ar-IQ" sz="2400" dirty="0"/>
              <a:t> او </a:t>
            </a:r>
            <a:r>
              <a:rPr lang="ar-IQ" sz="2400" dirty="0" err="1"/>
              <a:t>منجهي</a:t>
            </a:r>
            <a:r>
              <a:rPr lang="ar-IQ" sz="2400" dirty="0"/>
              <a:t> . ان ابسط طريقة لإنشاء طبقة خطيه من طبقات شبكية هي رسم العوارض على الصورة من خلال شاشة الحاسبة باستخدام جهاز الفترة </a:t>
            </a:r>
            <a:r>
              <a:rPr lang="en-US" sz="2400" dirty="0"/>
              <a:t>mouse</a:t>
            </a:r>
            <a:r>
              <a:rPr lang="ar-IQ" sz="2400" dirty="0"/>
              <a:t>‏ كعوارض متجهة بدوية مباشرة من شاشة الكمبيوتر وتسمى </a:t>
            </a:r>
            <a:r>
              <a:rPr lang="en-US" sz="2400" u="sng" dirty="0">
                <a:solidFill>
                  <a:srgbClr val="FF0000"/>
                </a:solidFill>
              </a:rPr>
              <a:t>head-up</a:t>
            </a:r>
            <a:r>
              <a:rPr lang="ar-IQ" sz="2400" u="sng" dirty="0">
                <a:solidFill>
                  <a:srgbClr val="FF0000"/>
                </a:solidFill>
              </a:rPr>
              <a:t>‏ ‏</a:t>
            </a:r>
            <a:r>
              <a:rPr lang="en-US" sz="2400" u="sng" dirty="0">
                <a:solidFill>
                  <a:srgbClr val="FF0000"/>
                </a:solidFill>
              </a:rPr>
              <a:t>digitizing</a:t>
            </a:r>
            <a:r>
              <a:rPr lang="ar-IQ" sz="2400" dirty="0">
                <a:solidFill>
                  <a:srgbClr val="FF0000"/>
                </a:solidFill>
              </a:rPr>
              <a:t>، </a:t>
            </a:r>
            <a:r>
              <a:rPr lang="ar-IQ" sz="2400" dirty="0" err="1"/>
              <a:t>دجيتازن</a:t>
            </a:r>
            <a:r>
              <a:rPr lang="ar-IQ" sz="2400" dirty="0"/>
              <a:t> لأن الخريطة ستكون عمودية على الشاشة ولا حاجة لانحناء  الرأس اثناء الرسم الطريقة الأسرع هي استخدام برمجيات خاصة بالتحويل من صوري الى خطي (متجهي) </a:t>
            </a:r>
            <a:r>
              <a:rPr lang="en-US" sz="2400" dirty="0"/>
              <a:t>raster to vector conversion</a:t>
            </a:r>
            <a:r>
              <a:rPr lang="ar-IQ" sz="2400" dirty="0"/>
              <a:t> لتحويل معالم الخريطة دفعة واحدة إلى معالم خطيه ولكن هذه العملية تتطلب خبرة في العمل والتعامل مع الاخطاء الناتجة عنها ، كما في الشكل ادناه</a:t>
            </a:r>
            <a:endParaRPr lang="en-US" sz="2400" dirty="0"/>
          </a:p>
          <a:p>
            <a:pPr algn="just" rtl="1"/>
            <a:r>
              <a:rPr lang="ar-IQ" sz="2400" dirty="0"/>
              <a:t>من اخطاء التحويل الصوري الى متجهي هي الاجسام </a:t>
            </a:r>
            <a:r>
              <a:rPr lang="ar-IQ" sz="2400" dirty="0" err="1"/>
              <a:t>السانبة</a:t>
            </a:r>
            <a:r>
              <a:rPr lang="ar-IQ" sz="2400" dirty="0"/>
              <a:t> </a:t>
            </a:r>
            <a:r>
              <a:rPr lang="en-US" sz="2400" dirty="0"/>
              <a:t>dangling</a:t>
            </a:r>
            <a:r>
              <a:rPr lang="ar-IQ" sz="2400" dirty="0"/>
              <a:t>‏ ‏</a:t>
            </a:r>
            <a:r>
              <a:rPr lang="en-US" sz="2400" dirty="0"/>
              <a:t>over and undershoot </a:t>
            </a:r>
            <a:r>
              <a:rPr lang="ar-IQ" sz="2400" dirty="0"/>
              <a:t>الاجسام العابرة لغير المتصلة </a:t>
            </a:r>
            <a:r>
              <a:rPr lang="en-US" sz="2400" dirty="0"/>
              <a:t>segment</a:t>
            </a:r>
            <a:r>
              <a:rPr lang="ar-IQ" sz="2400" dirty="0"/>
              <a:t>‏ </a:t>
            </a:r>
            <a:r>
              <a:rPr lang="ar-IQ" sz="2400" dirty="0" err="1"/>
              <a:t>سظايا</a:t>
            </a:r>
            <a:r>
              <a:rPr lang="ar-IQ" sz="2400" dirty="0"/>
              <a:t> المضلعات المتبقية </a:t>
            </a:r>
            <a:r>
              <a:rPr lang="en-US" sz="2400" dirty="0"/>
              <a:t>sliver polygon</a:t>
            </a:r>
            <a:r>
              <a:rPr lang="ar-IQ" sz="2400" dirty="0"/>
              <a:t>‏</a:t>
            </a:r>
            <a:endParaRPr lang="en-US" sz="2400" dirty="0"/>
          </a:p>
        </p:txBody>
      </p:sp>
    </p:spTree>
    <p:extLst>
      <p:ext uri="{BB962C8B-B14F-4D97-AF65-F5344CB8AC3E}">
        <p14:creationId xmlns:p14="http://schemas.microsoft.com/office/powerpoint/2010/main" val="3966075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686800" cy="6477000"/>
          </a:xfrm>
        </p:spPr>
        <p:txBody>
          <a:bodyPr>
            <a:normAutofit fontScale="85000" lnSpcReduction="10000"/>
          </a:bodyPr>
          <a:lstStyle/>
          <a:p>
            <a:pPr algn="just" rtl="1"/>
            <a:r>
              <a:rPr lang="ar-IQ" dirty="0"/>
              <a:t> </a:t>
            </a:r>
            <a:endParaRPr lang="en-US" dirty="0"/>
          </a:p>
          <a:p>
            <a:pPr algn="just" rtl="1"/>
            <a:r>
              <a:rPr lang="ar-IQ" b="1" dirty="0">
                <a:solidFill>
                  <a:srgbClr val="00B0F0"/>
                </a:solidFill>
              </a:rPr>
              <a:t>جـ) المسح الجوي الرقمي </a:t>
            </a:r>
            <a:r>
              <a:rPr lang="en-US" dirty="0"/>
              <a:t>digital photogrammetry</a:t>
            </a:r>
            <a:r>
              <a:rPr lang="ar-IQ" dirty="0"/>
              <a:t> : ويتضمن عملية ادخال البيانات، ومعالجتها، واخراجها، باتباع طريقتين هما التوجيه </a:t>
            </a:r>
            <a:r>
              <a:rPr lang="en-US" dirty="0"/>
              <a:t>orientation</a:t>
            </a:r>
            <a:r>
              <a:rPr lang="ar-IQ" dirty="0"/>
              <a:t> والتثليث ‏</a:t>
            </a:r>
            <a:r>
              <a:rPr lang="en-US" dirty="0"/>
              <a:t>triangulation</a:t>
            </a:r>
            <a:r>
              <a:rPr lang="ar-IQ" dirty="0"/>
              <a:t> فالتوجيه هو عملية انتاج موديلات مجسمة ثلاثية الابعاد 3</a:t>
            </a:r>
            <a:r>
              <a:rPr lang="en-US" dirty="0"/>
              <a:t>D</a:t>
            </a:r>
            <a:r>
              <a:rPr lang="ar-IQ" dirty="0"/>
              <a:t>‏  </a:t>
            </a:r>
            <a:r>
              <a:rPr lang="en-US" dirty="0"/>
              <a:t>model</a:t>
            </a:r>
            <a:r>
              <a:rPr lang="ar-IQ" dirty="0"/>
              <a:t> تستخدم لرسم العوارض الجغرافية إما التثليث فهو عملية جمع الصور المتعددة في موديل واحد ليتسنى التعامل مع منطقة واسعة تستخدم الرسم العوارض الجغرافية. ومخرجات المسح الجوي هي نموذج الارتفاع الرقمي  والخطوط الكنتورية ، الخرائط الصورية للعوارض الخطية والمشاهد الثلاثية الابعاد </a:t>
            </a:r>
            <a:r>
              <a:rPr lang="en-US" dirty="0"/>
              <a:t>digital</a:t>
            </a:r>
            <a:r>
              <a:rPr lang="ar-IQ" dirty="0"/>
              <a:t>‏ الجغرافية. ‏</a:t>
            </a:r>
            <a:r>
              <a:rPr lang="en-US" dirty="0"/>
              <a:t>models</a:t>
            </a:r>
            <a:r>
              <a:rPr lang="ar-IQ" dirty="0"/>
              <a:t>‏ ‏(</a:t>
            </a:r>
            <a:r>
              <a:rPr lang="en-US" dirty="0"/>
              <a:t>DEMS</a:t>
            </a:r>
            <a:r>
              <a:rPr lang="ar-IQ" dirty="0"/>
              <a:t>),‏</a:t>
            </a:r>
            <a:endParaRPr lang="en-US" dirty="0"/>
          </a:p>
          <a:p>
            <a:pPr marL="0" indent="0" algn="just" rtl="1">
              <a:buNone/>
            </a:pPr>
            <a:endParaRPr lang="en-US" dirty="0"/>
          </a:p>
          <a:p>
            <a:pPr algn="just" rtl="1"/>
            <a:r>
              <a:rPr lang="ar-IQ" b="1" dirty="0">
                <a:solidFill>
                  <a:srgbClr val="00B0F0"/>
                </a:solidFill>
              </a:rPr>
              <a:t>د- طريقة الاحداثيات الهندسية</a:t>
            </a:r>
            <a:r>
              <a:rPr lang="en-US" b="1" dirty="0">
                <a:solidFill>
                  <a:srgbClr val="00B0F0"/>
                </a:solidFill>
              </a:rPr>
              <a:t> </a:t>
            </a:r>
            <a:r>
              <a:rPr lang="en-US" dirty="0" smtClean="0"/>
              <a:t>geometry</a:t>
            </a:r>
            <a:r>
              <a:rPr lang="ar-IQ" dirty="0" smtClean="0"/>
              <a:t> </a:t>
            </a:r>
            <a:r>
              <a:rPr lang="ar-IQ" dirty="0"/>
              <a:t>‏</a:t>
            </a:r>
            <a:r>
              <a:rPr lang="en-US" dirty="0" smtClean="0"/>
              <a:t>COGO Coordinate</a:t>
            </a:r>
            <a:r>
              <a:rPr lang="ar-IQ" dirty="0" smtClean="0"/>
              <a:t> </a:t>
            </a:r>
            <a:endParaRPr lang="en-US" dirty="0"/>
          </a:p>
          <a:p>
            <a:pPr algn="just" rtl="1"/>
            <a:r>
              <a:rPr lang="ar-IQ" dirty="0"/>
              <a:t>‏ وهي طريقة  لجمع وتمثيل العوارض الجغرافية ، وهي تستخدم الاسلوب المساحي في تمثل ورسم اجزاء العوارض بالاعتماد على الاتجاه والمسافة </a:t>
            </a:r>
            <a:r>
              <a:rPr lang="en-US" dirty="0"/>
              <a:t>bearings and</a:t>
            </a:r>
            <a:r>
              <a:rPr lang="ar-IQ" dirty="0"/>
              <a:t>‏  ‏</a:t>
            </a:r>
            <a:r>
              <a:rPr lang="en-US" dirty="0"/>
              <a:t>distances</a:t>
            </a:r>
            <a:r>
              <a:rPr lang="ar-IQ" dirty="0"/>
              <a:t>‏ تتسم هذه الطريقة بكون قياساتها دقيقة جدا ولكنها تستغرق وقتا من العمل.</a:t>
            </a:r>
            <a:endParaRPr lang="en-US" dirty="0"/>
          </a:p>
        </p:txBody>
      </p:sp>
    </p:spTree>
    <p:extLst>
      <p:ext uri="{BB962C8B-B14F-4D97-AF65-F5344CB8AC3E}">
        <p14:creationId xmlns:p14="http://schemas.microsoft.com/office/powerpoint/2010/main" val="2936370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686800" cy="6477000"/>
          </a:xfrm>
        </p:spPr>
        <p:txBody>
          <a:bodyPr/>
          <a:lstStyle/>
          <a:p>
            <a:pPr algn="just" rtl="1"/>
            <a:r>
              <a:rPr lang="ar-IQ" b="1" dirty="0">
                <a:solidFill>
                  <a:srgbClr val="FF0000"/>
                </a:solidFill>
              </a:rPr>
              <a:t>ثالثا: الحصول على المعلومات من مصادر أخرى</a:t>
            </a:r>
            <a:endParaRPr lang="en-US" b="1" dirty="0">
              <a:solidFill>
                <a:srgbClr val="FF0000"/>
              </a:solidFill>
            </a:endParaRPr>
          </a:p>
          <a:p>
            <a:pPr algn="just" rtl="1"/>
            <a:r>
              <a:rPr lang="ar-IQ" dirty="0"/>
              <a:t>وهذه تتضمن الحصول على المعلومات الصورية أو </a:t>
            </a:r>
            <a:r>
              <a:rPr lang="ar-IQ" dirty="0" err="1"/>
              <a:t>المتجهية</a:t>
            </a:r>
            <a:r>
              <a:rPr lang="ar-IQ" dirty="0"/>
              <a:t> وتعد واحدة من القرارات الواجب اتخاذها اثناء تنفيذ مشروع باستخدام نظم المعلومات الجغرافية </a:t>
            </a:r>
            <a:endParaRPr lang="en-US" dirty="0"/>
          </a:p>
          <a:p>
            <a:pPr algn="just" rtl="1"/>
            <a:r>
              <a:rPr lang="ar-IQ" dirty="0"/>
              <a:t>- هو بناء قاعدة المعلومات الجغرافية </a:t>
            </a:r>
            <a:r>
              <a:rPr lang="ar-IQ" dirty="0" smtClean="0"/>
              <a:t>ذاتيا </a:t>
            </a:r>
            <a:r>
              <a:rPr lang="ar-IQ" dirty="0"/>
              <a:t>أو شراء اجزاء منها من جهات أخرى.</a:t>
            </a:r>
            <a:endParaRPr lang="en-US" dirty="0"/>
          </a:p>
          <a:p>
            <a:pPr algn="just" rtl="1"/>
            <a:r>
              <a:rPr lang="ar-IQ" dirty="0"/>
              <a:t>- أو الحصول عليها مجانا من مؤسسات متخصصة تتضمن مؤسسات الدولة او المؤسسات العلمية ذات العلاقة بموضوع البحث أو المشروع قيد التنفيذ.</a:t>
            </a:r>
            <a:endParaRPr lang="en-US" dirty="0"/>
          </a:p>
          <a:p>
            <a:pPr algn="r" rtl="1"/>
            <a:endParaRPr lang="en-US" dirty="0"/>
          </a:p>
        </p:txBody>
      </p:sp>
    </p:spTree>
    <p:extLst>
      <p:ext uri="{BB962C8B-B14F-4D97-AF65-F5344CB8AC3E}">
        <p14:creationId xmlns:p14="http://schemas.microsoft.com/office/powerpoint/2010/main" val="4143071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686800" cy="6324600"/>
          </a:xfrm>
        </p:spPr>
        <p:txBody>
          <a:bodyPr/>
          <a:lstStyle/>
          <a:p>
            <a:pPr algn="just" rtl="1"/>
            <a:r>
              <a:rPr lang="ar-IQ" b="1" dirty="0">
                <a:solidFill>
                  <a:srgbClr val="FF0000"/>
                </a:solidFill>
              </a:rPr>
              <a:t>رابعا: الحصول على البيانات الوصفية </a:t>
            </a:r>
            <a:r>
              <a:rPr lang="en-US" b="1" dirty="0">
                <a:solidFill>
                  <a:srgbClr val="FF0000"/>
                </a:solidFill>
              </a:rPr>
              <a:t>attribute data</a:t>
            </a:r>
            <a:r>
              <a:rPr lang="ar-IQ" b="1" dirty="0" smtClean="0">
                <a:solidFill>
                  <a:srgbClr val="FF0000"/>
                </a:solidFill>
              </a:rPr>
              <a:t>‏</a:t>
            </a:r>
            <a:endParaRPr lang="en-US" dirty="0">
              <a:solidFill>
                <a:srgbClr val="FF0000"/>
              </a:solidFill>
            </a:endParaRPr>
          </a:p>
          <a:p>
            <a:pPr algn="just" rtl="1"/>
            <a:r>
              <a:rPr lang="ar-IQ" dirty="0"/>
              <a:t>كل البيانات الجغرافية المكانية لها بيانات وصفية، وبعضها يتم استحداثيه بالتزامن مع بناء قاعدة المعلومات الجغرافية مثل (رقم التعرف الأوحد ، المساحة ، المسافة) ولكن الكثير منها يتوجب من مصادر مختلفة، وادخاله إلى قاعدة البيانات الجغرافية </a:t>
            </a:r>
            <a:r>
              <a:rPr lang="ar-IQ" dirty="0">
                <a:solidFill>
                  <a:srgbClr val="FF0000"/>
                </a:solidFill>
              </a:rPr>
              <a:t>(1) </a:t>
            </a:r>
            <a:r>
              <a:rPr lang="ar-IQ" dirty="0"/>
              <a:t>أما عن طريق البرامج الخاصة </a:t>
            </a:r>
            <a:r>
              <a:rPr lang="ar-IQ" dirty="0" err="1"/>
              <a:t>باعداد</a:t>
            </a:r>
            <a:r>
              <a:rPr lang="ar-IQ" dirty="0"/>
              <a:t> الجداول مثل </a:t>
            </a:r>
            <a:r>
              <a:rPr lang="ar-IQ" dirty="0" err="1"/>
              <a:t>الاكسل</a:t>
            </a:r>
            <a:r>
              <a:rPr lang="ar-IQ" dirty="0"/>
              <a:t> والاكسس والأوراكل وغيرها أو(</a:t>
            </a:r>
            <a:r>
              <a:rPr lang="ar-IQ" dirty="0">
                <a:solidFill>
                  <a:srgbClr val="FF0000"/>
                </a:solidFill>
              </a:rPr>
              <a:t>2) </a:t>
            </a:r>
            <a:r>
              <a:rPr lang="ar-IQ" dirty="0"/>
              <a:t>ادخالها عن طريق لوحة المفاتيح إلى جداول الخصائص مباشرة. فالجداول الجاهزة التي يتم استيرادها أو الحصول عليها يجب ان تتضمن رقم او مفتاح تعريفي مشترك بينها وبين الطبقة الخاصة بها في قاعدة المعلومات الجغرافية ليتسنى ربطها بذلك الطبقة بسهولة </a:t>
            </a:r>
            <a:endParaRPr lang="en-US" dirty="0"/>
          </a:p>
        </p:txBody>
      </p:sp>
    </p:spTree>
    <p:extLst>
      <p:ext uri="{BB962C8B-B14F-4D97-AF65-F5344CB8AC3E}">
        <p14:creationId xmlns:p14="http://schemas.microsoft.com/office/powerpoint/2010/main" val="2717513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1000" y="152400"/>
            <a:ext cx="8458200" cy="6400800"/>
          </a:xfrm>
        </p:spPr>
        <p:txBody>
          <a:bodyPr/>
          <a:lstStyle/>
          <a:p>
            <a:pPr algn="r" rtl="1"/>
            <a:endParaRPr lang="en-US" dirty="0"/>
          </a:p>
        </p:txBody>
      </p:sp>
    </p:spTree>
    <p:extLst>
      <p:ext uri="{BB962C8B-B14F-4D97-AF65-F5344CB8AC3E}">
        <p14:creationId xmlns:p14="http://schemas.microsoft.com/office/powerpoint/2010/main" val="666178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52400"/>
            <a:ext cx="8763000" cy="6477000"/>
          </a:xfrm>
          <a:solidFill>
            <a:schemeClr val="accent4">
              <a:lumMod val="40000"/>
              <a:lumOff val="60000"/>
            </a:schemeClr>
          </a:solidFill>
        </p:spPr>
        <p:txBody>
          <a:bodyPr/>
          <a:lstStyle/>
          <a:p>
            <a:pPr algn="r" rtl="1"/>
            <a:r>
              <a:rPr lang="ar-IQ" sz="3600" b="1" dirty="0" smtClean="0">
                <a:solidFill>
                  <a:srgbClr val="FF0000"/>
                </a:solidFill>
              </a:rPr>
              <a:t>محاور الدرس</a:t>
            </a:r>
          </a:p>
          <a:p>
            <a:pPr algn="r" rtl="1"/>
            <a:r>
              <a:rPr lang="ar-IQ" sz="3600" b="1" dirty="0" smtClean="0">
                <a:solidFill>
                  <a:srgbClr val="FF0000"/>
                </a:solidFill>
              </a:rPr>
              <a:t>جمع البيانات في نظم المعلومات الجغرافية</a:t>
            </a:r>
          </a:p>
          <a:p>
            <a:pPr algn="r" rtl="1"/>
            <a:r>
              <a:rPr lang="ar-IQ" sz="3600" b="1" dirty="0" smtClean="0">
                <a:solidFill>
                  <a:srgbClr val="FF0000"/>
                </a:solidFill>
              </a:rPr>
              <a:t>جمع المعلومات الشبكية الاولية</a:t>
            </a:r>
          </a:p>
          <a:p>
            <a:pPr algn="r" rtl="1"/>
            <a:r>
              <a:rPr lang="ar-IQ" sz="3600" b="1" dirty="0" smtClean="0">
                <a:solidFill>
                  <a:srgbClr val="FF0000"/>
                </a:solidFill>
              </a:rPr>
              <a:t>جمع البيانات الخطية او </a:t>
            </a:r>
            <a:r>
              <a:rPr lang="ar-IQ" sz="3600" b="1" dirty="0" err="1" smtClean="0">
                <a:solidFill>
                  <a:srgbClr val="FF0000"/>
                </a:solidFill>
              </a:rPr>
              <a:t>المتجهية</a:t>
            </a:r>
            <a:r>
              <a:rPr lang="ar-IQ" sz="3600" b="1" dirty="0" smtClean="0">
                <a:solidFill>
                  <a:srgbClr val="FF0000"/>
                </a:solidFill>
              </a:rPr>
              <a:t> الاولية</a:t>
            </a:r>
          </a:p>
          <a:p>
            <a:pPr algn="r" rtl="1"/>
            <a:r>
              <a:rPr lang="ar-IQ" sz="3600" b="1" dirty="0" smtClean="0">
                <a:solidFill>
                  <a:srgbClr val="FF0000"/>
                </a:solidFill>
              </a:rPr>
              <a:t>جمع البيانات الجغرافية الثانوية</a:t>
            </a:r>
          </a:p>
          <a:p>
            <a:pPr algn="r" rtl="1"/>
            <a:endParaRPr lang="en-US" dirty="0">
              <a:solidFill>
                <a:schemeClr val="accent6">
                  <a:lumMod val="60000"/>
                  <a:lumOff val="40000"/>
                </a:schemeClr>
              </a:solidFill>
            </a:endParaRPr>
          </a:p>
        </p:txBody>
      </p:sp>
    </p:spTree>
    <p:extLst>
      <p:ext uri="{BB962C8B-B14F-4D97-AF65-F5344CB8AC3E}">
        <p14:creationId xmlns:p14="http://schemas.microsoft.com/office/powerpoint/2010/main" val="11291500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4800" y="152400"/>
            <a:ext cx="8610600" cy="6553200"/>
          </a:xfrm>
        </p:spPr>
        <p:txBody>
          <a:bodyPr>
            <a:normAutofit lnSpcReduction="10000"/>
          </a:bodyPr>
          <a:lstStyle/>
          <a:p>
            <a:pPr algn="just" rtl="1"/>
            <a:r>
              <a:rPr lang="ar-SA" dirty="0">
                <a:solidFill>
                  <a:srgbClr val="FF0000"/>
                </a:solidFill>
              </a:rPr>
              <a:t>جمع البيانات في نظم المعلومات </a:t>
            </a:r>
            <a:r>
              <a:rPr lang="ar-SA" dirty="0" smtClean="0">
                <a:solidFill>
                  <a:srgbClr val="FF0000"/>
                </a:solidFill>
              </a:rPr>
              <a:t>الجغرافية</a:t>
            </a:r>
            <a:endParaRPr lang="en-US" dirty="0">
              <a:solidFill>
                <a:srgbClr val="FF0000"/>
              </a:solidFill>
            </a:endParaRPr>
          </a:p>
          <a:p>
            <a:pPr algn="just" rtl="1"/>
            <a:r>
              <a:rPr lang="ar-SA" dirty="0"/>
              <a:t>جمع البيانات هي واحدة من مهام نظم المعلومات </a:t>
            </a:r>
            <a:r>
              <a:rPr lang="ar-SA" dirty="0" smtClean="0"/>
              <a:t>الجغرافي</a:t>
            </a:r>
            <a:r>
              <a:rPr lang="ar-IQ" dirty="0" smtClean="0"/>
              <a:t>ة</a:t>
            </a:r>
            <a:r>
              <a:rPr lang="ar-SA" dirty="0" smtClean="0"/>
              <a:t> </a:t>
            </a:r>
            <a:r>
              <a:rPr lang="ar-SA" dirty="0"/>
              <a:t>التي تستغرق وقتا طويلا وكلفة عالية هناك العديد من مصادر البيانات الجغرافية المتنوعة والأساليب المتاحة نظم المعلومات الجغرافية عبر ما توجد طريقتين رئيستين لجمع البيانات ومن وهي جمع البيانات </a:t>
            </a:r>
            <a:r>
              <a:rPr lang="en-US" dirty="0" err="1"/>
              <a:t>ata</a:t>
            </a:r>
            <a:r>
              <a:rPr lang="en-US" dirty="0"/>
              <a:t> </a:t>
            </a:r>
            <a:r>
              <a:rPr lang="en-US" dirty="0" smtClean="0"/>
              <a:t>capturing</a:t>
            </a:r>
            <a:r>
              <a:rPr lang="ar-IQ" dirty="0" smtClean="0"/>
              <a:t> ونقل</a:t>
            </a:r>
            <a:r>
              <a:rPr lang="ar-SA" dirty="0" smtClean="0"/>
              <a:t> </a:t>
            </a:r>
            <a:r>
              <a:rPr lang="ar-SA" dirty="0"/>
              <a:t>البيانات </a:t>
            </a:r>
            <a:r>
              <a:rPr lang="en-US" dirty="0"/>
              <a:t>data transfer</a:t>
            </a:r>
            <a:r>
              <a:rPr lang="ar-SA" dirty="0"/>
              <a:t>‏ </a:t>
            </a:r>
            <a:r>
              <a:rPr lang="ar-IQ" dirty="0" smtClean="0"/>
              <a:t>ومن </a:t>
            </a:r>
            <a:r>
              <a:rPr lang="ar-SA" dirty="0" smtClean="0"/>
              <a:t>الم</a:t>
            </a:r>
            <a:r>
              <a:rPr lang="ar-IQ" dirty="0" smtClean="0"/>
              <a:t>ف</a:t>
            </a:r>
            <a:r>
              <a:rPr lang="ar-SA" dirty="0" smtClean="0"/>
              <a:t>يد ال</a:t>
            </a:r>
            <a:r>
              <a:rPr lang="ar-IQ" dirty="0" smtClean="0"/>
              <a:t>تميز</a:t>
            </a:r>
            <a:r>
              <a:rPr lang="ar-SA" dirty="0" smtClean="0"/>
              <a:t> </a:t>
            </a:r>
            <a:r>
              <a:rPr lang="ar-SA" dirty="0"/>
              <a:t>بين القياس أو الادخال </a:t>
            </a:r>
            <a:r>
              <a:rPr lang="ar-SA" dirty="0" smtClean="0"/>
              <a:t>الم</a:t>
            </a:r>
            <a:r>
              <a:rPr lang="ar-IQ" dirty="0" smtClean="0"/>
              <a:t>باشر</a:t>
            </a:r>
            <a:r>
              <a:rPr lang="ar-SA" dirty="0" smtClean="0"/>
              <a:t> </a:t>
            </a:r>
            <a:r>
              <a:rPr lang="ar-SA" dirty="0" err="1" smtClean="0"/>
              <a:t>لل</a:t>
            </a:r>
            <a:r>
              <a:rPr lang="ar-IQ" dirty="0" smtClean="0"/>
              <a:t>بي</a:t>
            </a:r>
            <a:r>
              <a:rPr lang="ar-SA" dirty="0" smtClean="0"/>
              <a:t>انات </a:t>
            </a:r>
            <a:r>
              <a:rPr lang="ar-SA" dirty="0"/>
              <a:t>او الادخال الأولى والثانوي </a:t>
            </a:r>
            <a:r>
              <a:rPr lang="ar-SA" dirty="0" smtClean="0"/>
              <a:t>والم</a:t>
            </a:r>
            <a:r>
              <a:rPr lang="ar-IQ" dirty="0" smtClean="0"/>
              <a:t>تمثل</a:t>
            </a:r>
            <a:r>
              <a:rPr lang="ar-SA" dirty="0" smtClean="0"/>
              <a:t> </a:t>
            </a:r>
            <a:r>
              <a:rPr lang="ar-SA" dirty="0"/>
              <a:t>بالاشتقاق أو استيراد البيانات من مصادر أخرى وهذه تنطبق على لكلا النوعين من البيانات الشبكية والخطية، ويتضمن نقل البيانات الرقمية عملية استيرادها من مصادر أخرى. هناك العديد من الترتيبات العملية المرتبطة بتخطيط وتنفيذ خطة فعالة لجمع البيانات التي </a:t>
            </a:r>
            <a:r>
              <a:rPr lang="ar-SA" dirty="0" err="1"/>
              <a:t>يتطلبها</a:t>
            </a:r>
            <a:r>
              <a:rPr lang="ar-SA" dirty="0"/>
              <a:t> بناء قاعدة المعلومات الجغرافي في نظم المعلومات الجغرافية </a:t>
            </a:r>
            <a:endParaRPr lang="en-US" dirty="0"/>
          </a:p>
        </p:txBody>
      </p:sp>
    </p:spTree>
    <p:extLst>
      <p:ext uri="{BB962C8B-B14F-4D97-AF65-F5344CB8AC3E}">
        <p14:creationId xmlns:p14="http://schemas.microsoft.com/office/powerpoint/2010/main" val="1809541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عنصر نائب للمحتوى 1"/>
          <p:cNvGraphicFramePr>
            <a:graphicFrameLocks noGrp="1"/>
          </p:cNvGraphicFramePr>
          <p:nvPr>
            <p:ph idx="1"/>
            <p:extLst>
              <p:ext uri="{D42A27DB-BD31-4B8C-83A1-F6EECF244321}">
                <p14:modId xmlns:p14="http://schemas.microsoft.com/office/powerpoint/2010/main" val="1064433062"/>
              </p:ext>
            </p:extLst>
          </p:nvPr>
        </p:nvGraphicFramePr>
        <p:xfrm>
          <a:off x="1143000" y="1066800"/>
          <a:ext cx="6469380" cy="4572000"/>
        </p:xfrm>
        <a:graphic>
          <a:graphicData uri="http://schemas.openxmlformats.org/drawingml/2006/table">
            <a:tbl>
              <a:tblPr rtl="1" firstRow="1" firstCol="1" bandRow="1">
                <a:tableStyleId>{5C22544A-7EE6-4342-B048-85BDC9FD1C3A}</a:tableStyleId>
              </a:tblPr>
              <a:tblGrid>
                <a:gridCol w="2156460"/>
                <a:gridCol w="2156460"/>
                <a:gridCol w="2156460"/>
              </a:tblGrid>
              <a:tr h="489249">
                <a:tc>
                  <a:txBody>
                    <a:bodyPr/>
                    <a:lstStyle/>
                    <a:p>
                      <a:pPr marL="0" marR="0" algn="r" rtl="1">
                        <a:lnSpc>
                          <a:spcPct val="115000"/>
                        </a:lnSpc>
                        <a:spcBef>
                          <a:spcPts val="0"/>
                        </a:spcBef>
                        <a:spcAft>
                          <a:spcPts val="0"/>
                        </a:spcAft>
                      </a:pPr>
                      <a:r>
                        <a:rPr lang="ar-IQ" sz="1600" dirty="0">
                          <a:effectLst/>
                        </a:rPr>
                        <a:t>مصدر البيانات</a:t>
                      </a:r>
                      <a:endParaRPr lang="en-US" sz="1100" dirty="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IQ" sz="1600">
                          <a:effectLst/>
                        </a:rPr>
                        <a:t>شبكية او صورية</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IQ" sz="1600" dirty="0">
                          <a:effectLst/>
                        </a:rPr>
                        <a:t>خطية او </a:t>
                      </a:r>
                      <a:r>
                        <a:rPr lang="ar-IQ" sz="1600" dirty="0" err="1">
                          <a:effectLst/>
                        </a:rPr>
                        <a:t>متجهية</a:t>
                      </a:r>
                      <a:endParaRPr lang="en-US" sz="1100" dirty="0">
                        <a:effectLst/>
                        <a:latin typeface="Calibri"/>
                        <a:ea typeface="Calibri"/>
                        <a:cs typeface="Arial"/>
                      </a:endParaRPr>
                    </a:p>
                  </a:txBody>
                  <a:tcPr marL="68580" marR="68580" marT="0" marB="0"/>
                </a:tc>
              </a:tr>
              <a:tr h="1012249">
                <a:tc>
                  <a:txBody>
                    <a:bodyPr/>
                    <a:lstStyle/>
                    <a:p>
                      <a:pPr marL="0" marR="0" algn="r" rtl="1">
                        <a:lnSpc>
                          <a:spcPct val="115000"/>
                        </a:lnSpc>
                        <a:spcBef>
                          <a:spcPts val="0"/>
                        </a:spcBef>
                        <a:spcAft>
                          <a:spcPts val="0"/>
                        </a:spcAft>
                      </a:pPr>
                      <a:r>
                        <a:rPr lang="ar-IQ" sz="1600" dirty="0">
                          <a:effectLst/>
                        </a:rPr>
                        <a:t>اولية</a:t>
                      </a:r>
                      <a:endParaRPr lang="en-US" sz="1100" dirty="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IQ" sz="1600">
                          <a:effectLst/>
                        </a:rPr>
                        <a:t>مرئيات الاقمار الصناعية للتحسس النائي الرقمية</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IQ" sz="1600">
                          <a:effectLst/>
                        </a:rPr>
                        <a:t>قياسات ال </a:t>
                      </a:r>
                      <a:r>
                        <a:rPr lang="en-US" sz="1600">
                          <a:effectLst/>
                        </a:rPr>
                        <a:t>GpS</a:t>
                      </a:r>
                      <a:endParaRPr lang="en-US" sz="1100">
                        <a:effectLst/>
                        <a:latin typeface="Calibri"/>
                        <a:ea typeface="Calibri"/>
                        <a:cs typeface="Arial"/>
                      </a:endParaRPr>
                    </a:p>
                  </a:txBody>
                  <a:tcPr marL="68580" marR="68580" marT="0" marB="0"/>
                </a:tc>
              </a:tr>
              <a:tr h="489249">
                <a:tc>
                  <a:txBody>
                    <a:bodyPr/>
                    <a:lstStyle/>
                    <a:p>
                      <a:pPr marL="0" marR="0" algn="r" rtl="1">
                        <a:lnSpc>
                          <a:spcPct val="115000"/>
                        </a:lnSpc>
                        <a:spcBef>
                          <a:spcPts val="0"/>
                        </a:spcBef>
                        <a:spcAft>
                          <a:spcPts val="0"/>
                        </a:spcAft>
                      </a:pPr>
                      <a:r>
                        <a:rPr lang="ar-IQ" sz="16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IQ" sz="1600">
                          <a:effectLst/>
                        </a:rPr>
                        <a:t>الصور الجوية الرقمية</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IQ" sz="1600">
                          <a:effectLst/>
                        </a:rPr>
                        <a:t>قياسات المسح الميداني</a:t>
                      </a:r>
                      <a:endParaRPr lang="en-US" sz="1100">
                        <a:effectLst/>
                        <a:latin typeface="Calibri"/>
                        <a:ea typeface="Calibri"/>
                        <a:cs typeface="Arial"/>
                      </a:endParaRPr>
                    </a:p>
                  </a:txBody>
                  <a:tcPr marL="68580" marR="68580" marT="0" marB="0"/>
                </a:tc>
              </a:tr>
              <a:tr h="2581253">
                <a:tc>
                  <a:txBody>
                    <a:bodyPr/>
                    <a:lstStyle/>
                    <a:p>
                      <a:pPr marL="0" marR="0" algn="r" rtl="1">
                        <a:lnSpc>
                          <a:spcPct val="115000"/>
                        </a:lnSpc>
                        <a:spcBef>
                          <a:spcPts val="0"/>
                        </a:spcBef>
                        <a:spcAft>
                          <a:spcPts val="0"/>
                        </a:spcAft>
                      </a:pPr>
                      <a:r>
                        <a:rPr lang="ar-IQ" sz="1600">
                          <a:effectLst/>
                        </a:rPr>
                        <a:t>الثانوية</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IQ" sz="1600">
                          <a:effectLst/>
                        </a:rPr>
                        <a:t>- الخرائط والصور الممشطة </a:t>
                      </a:r>
                      <a:r>
                        <a:rPr lang="en-US" sz="1600">
                          <a:effectLst/>
                        </a:rPr>
                        <a:t>scanned </a:t>
                      </a:r>
                      <a:endParaRPr lang="en-US" sz="1100">
                        <a:effectLst/>
                      </a:endParaRPr>
                    </a:p>
                    <a:p>
                      <a:pPr marL="0" marR="0" algn="r" rtl="1">
                        <a:lnSpc>
                          <a:spcPct val="115000"/>
                        </a:lnSpc>
                        <a:spcBef>
                          <a:spcPts val="0"/>
                        </a:spcBef>
                        <a:spcAft>
                          <a:spcPts val="0"/>
                        </a:spcAft>
                      </a:pPr>
                      <a:r>
                        <a:rPr lang="ar-IQ" sz="1600">
                          <a:effectLst/>
                        </a:rPr>
                        <a:t>- نموذج الارتفاع الرقمي المستنبطة من الخرائط الكنتورية</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IQ" sz="1600" dirty="0">
                          <a:effectLst/>
                        </a:rPr>
                        <a:t>- الخرائط الطوبوغرافية</a:t>
                      </a:r>
                      <a:endParaRPr lang="en-US" sz="1100" dirty="0">
                        <a:effectLst/>
                      </a:endParaRPr>
                    </a:p>
                    <a:p>
                      <a:pPr marL="0" marR="0" algn="r" rtl="1">
                        <a:lnSpc>
                          <a:spcPct val="115000"/>
                        </a:lnSpc>
                        <a:spcBef>
                          <a:spcPts val="0"/>
                        </a:spcBef>
                        <a:spcAft>
                          <a:spcPts val="0"/>
                        </a:spcAft>
                      </a:pPr>
                      <a:r>
                        <a:rPr lang="ar-IQ" sz="1600" dirty="0">
                          <a:effectLst/>
                        </a:rPr>
                        <a:t>- قواعد البيانات </a:t>
                      </a:r>
                      <a:r>
                        <a:rPr lang="ar-IQ" sz="1600" dirty="0" err="1">
                          <a:effectLst/>
                        </a:rPr>
                        <a:t>لاسماء</a:t>
                      </a:r>
                      <a:r>
                        <a:rPr lang="ar-IQ" sz="1600" dirty="0">
                          <a:effectLst/>
                        </a:rPr>
                        <a:t> المواقع الجغرافية</a:t>
                      </a:r>
                      <a:endParaRPr lang="en-US" sz="1100" dirty="0">
                        <a:effectLst/>
                      </a:endParaRPr>
                    </a:p>
                    <a:p>
                      <a:pPr marL="0" marR="0" algn="r" rtl="1">
                        <a:lnSpc>
                          <a:spcPct val="115000"/>
                        </a:lnSpc>
                        <a:spcBef>
                          <a:spcPts val="0"/>
                        </a:spcBef>
                        <a:spcAft>
                          <a:spcPts val="0"/>
                        </a:spcAft>
                      </a:pPr>
                      <a:r>
                        <a:rPr lang="ar-IQ" sz="1600" dirty="0">
                          <a:effectLst/>
                        </a:rPr>
                        <a:t> </a:t>
                      </a:r>
                      <a:endParaRPr lang="en-US" sz="1100" dirty="0">
                        <a:effectLst/>
                        <a:latin typeface="Calibri"/>
                        <a:ea typeface="Calibri"/>
                        <a:cs typeface="Arial"/>
                      </a:endParaRPr>
                    </a:p>
                  </a:txBody>
                  <a:tcPr marL="68580" marR="68580" marT="0" marB="0"/>
                </a:tc>
              </a:tr>
            </a:tbl>
          </a:graphicData>
        </a:graphic>
      </p:graphicFrame>
    </p:spTree>
    <p:extLst>
      <p:ext uri="{BB962C8B-B14F-4D97-AF65-F5344CB8AC3E}">
        <p14:creationId xmlns:p14="http://schemas.microsoft.com/office/powerpoint/2010/main" val="387964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839200" cy="6477000"/>
          </a:xfrm>
        </p:spPr>
        <p:txBody>
          <a:bodyPr>
            <a:normAutofit fontScale="85000" lnSpcReduction="10000"/>
          </a:bodyPr>
          <a:lstStyle/>
          <a:p>
            <a:pPr algn="r" rtl="1"/>
            <a:r>
              <a:rPr lang="ar-SA" b="1" dirty="0">
                <a:solidFill>
                  <a:srgbClr val="FF0000"/>
                </a:solidFill>
              </a:rPr>
              <a:t>اولا: جمع البيانات الجغرافية الاولية</a:t>
            </a:r>
            <a:endParaRPr lang="en-US" b="1" dirty="0">
              <a:solidFill>
                <a:srgbClr val="FF0000"/>
              </a:solidFill>
            </a:endParaRPr>
          </a:p>
          <a:p>
            <a:pPr algn="just" rtl="1"/>
            <a:r>
              <a:rPr lang="ar-IQ" dirty="0"/>
              <a:t>يتضمن القياسات المباشرة للعوارض الجغرافية. قد يكون قياسات البيانات الرقمية يتم ادخالها مباشرة في قاعدة البيانات النظم المعلومات الجغرافية، او يمكن ان توضع في ملف مؤقت واحتمالية وجود أخطاء .ان اقتران أجهزة جمع البيانات وقواعد البيانات نظم المعلومات الجغرافية ليس من الممكن دائماً</a:t>
            </a:r>
            <a:r>
              <a:rPr lang="ar-IQ" dirty="0" smtClean="0"/>
              <a:t>.</a:t>
            </a:r>
          </a:p>
          <a:p>
            <a:pPr marL="0" indent="0" algn="just" rtl="1">
              <a:buNone/>
            </a:pPr>
            <a:r>
              <a:rPr lang="ar-IQ" dirty="0" smtClean="0">
                <a:solidFill>
                  <a:srgbClr val="FF0000"/>
                </a:solidFill>
              </a:rPr>
              <a:t>1- </a:t>
            </a:r>
            <a:r>
              <a:rPr lang="ar-IQ" dirty="0">
                <a:solidFill>
                  <a:srgbClr val="FF0000"/>
                </a:solidFill>
              </a:rPr>
              <a:t>جمع المعلومات الشبكية الأولية </a:t>
            </a:r>
            <a:r>
              <a:rPr lang="en-US" dirty="0">
                <a:solidFill>
                  <a:srgbClr val="FF0000"/>
                </a:solidFill>
              </a:rPr>
              <a:t>Raster data</a:t>
            </a:r>
            <a:r>
              <a:rPr lang="ar-IQ" dirty="0" smtClean="0">
                <a:solidFill>
                  <a:srgbClr val="FF0000"/>
                </a:solidFill>
              </a:rPr>
              <a:t>‏</a:t>
            </a:r>
            <a:endParaRPr lang="en-US" dirty="0">
              <a:solidFill>
                <a:srgbClr val="FF0000"/>
              </a:solidFill>
            </a:endParaRPr>
          </a:p>
          <a:p>
            <a:pPr algn="just" rtl="1"/>
            <a:r>
              <a:rPr lang="ar-IQ" dirty="0"/>
              <a:t>اغلب الأنواع الشائعة لجمع البيانات الشبكية أو الصورية هي بيانات  </a:t>
            </a:r>
            <a:r>
              <a:rPr lang="ar-IQ" dirty="0" smtClean="0"/>
              <a:t>الت</a:t>
            </a:r>
            <a:r>
              <a:rPr lang="ar-IQ" dirty="0"/>
              <a:t>ح</a:t>
            </a:r>
            <a:r>
              <a:rPr lang="ar-IQ" dirty="0" smtClean="0"/>
              <a:t>سيس </a:t>
            </a:r>
            <a:r>
              <a:rPr lang="ar-IQ" dirty="0" err="1" smtClean="0"/>
              <a:t>النائي</a:t>
            </a:r>
            <a:r>
              <a:rPr lang="ar-IQ" dirty="0" smtClean="0"/>
              <a:t> </a:t>
            </a:r>
            <a:r>
              <a:rPr lang="ar-IQ" dirty="0"/>
              <a:t>او الاستشعار عن بعد وبشكل عام، الاستشعار عن بعد هو أسلوب يستخدم  لاستخلاص المعلومات حول الخصائص الفيزيائية والكيميائية والخصائص </a:t>
            </a:r>
            <a:r>
              <a:rPr lang="ar-IQ" dirty="0" smtClean="0"/>
              <a:t>البيولوجية </a:t>
            </a:r>
            <a:r>
              <a:rPr lang="ar-IQ" dirty="0"/>
              <a:t>للعوارض الأرضية دون الاتصال المادي المباشر معها. ويستمد المعلومات من قياس كمية الإشعاع الكهرومغناطيسي الذي ينعكس، أو </a:t>
            </a:r>
            <a:r>
              <a:rPr lang="ar-IQ" dirty="0" smtClean="0"/>
              <a:t>ينبعث، </a:t>
            </a:r>
            <a:r>
              <a:rPr lang="ar-IQ" dirty="0" err="1"/>
              <a:t>أويتشتت</a:t>
            </a:r>
            <a:r>
              <a:rPr lang="ar-IQ" dirty="0"/>
              <a:t> من الاجسام أو المعالم الأرضية .</a:t>
            </a:r>
            <a:endParaRPr lang="en-US" dirty="0"/>
          </a:p>
          <a:p>
            <a:pPr algn="just" rtl="1"/>
            <a:r>
              <a:rPr lang="ar-IQ" dirty="0"/>
              <a:t> هناك مجموعة متنوعة من أجهزة الاستشعار، تعمل في مديات محددة من الطيف الكهرومغناطيسي من الموجات المرئية إلى الموجات </a:t>
            </a:r>
            <a:r>
              <a:rPr lang="ar-IQ" dirty="0" err="1"/>
              <a:t>الميكروويفية</a:t>
            </a:r>
            <a:r>
              <a:rPr lang="ar-IQ" dirty="0"/>
              <a:t>، وتوظف عادة للحصول على القياسات ومنها .</a:t>
            </a:r>
            <a:endParaRPr lang="en-US" dirty="0"/>
          </a:p>
          <a:p>
            <a:pPr algn="just" rtl="1"/>
            <a:endParaRPr lang="en-US" dirty="0"/>
          </a:p>
          <a:p>
            <a:pPr algn="r" rtl="1"/>
            <a:endParaRPr lang="en-US" dirty="0"/>
          </a:p>
        </p:txBody>
      </p:sp>
    </p:spTree>
    <p:extLst>
      <p:ext uri="{BB962C8B-B14F-4D97-AF65-F5344CB8AC3E}">
        <p14:creationId xmlns:p14="http://schemas.microsoft.com/office/powerpoint/2010/main" val="1237159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763000" cy="6400800"/>
          </a:xfrm>
        </p:spPr>
        <p:txBody>
          <a:bodyPr>
            <a:normAutofit fontScale="92500" lnSpcReduction="10000"/>
          </a:bodyPr>
          <a:lstStyle/>
          <a:p>
            <a:pPr algn="just" rtl="1"/>
            <a:r>
              <a:rPr lang="ar-IQ" dirty="0"/>
              <a:t>أ-  </a:t>
            </a:r>
            <a:r>
              <a:rPr lang="ar-IQ" dirty="0">
                <a:solidFill>
                  <a:srgbClr val="00B0F0"/>
                </a:solidFill>
              </a:rPr>
              <a:t>أجهزة الاستشعار الخاملة </a:t>
            </a:r>
            <a:r>
              <a:rPr lang="en-US" dirty="0"/>
              <a:t>passive instrument</a:t>
            </a:r>
            <a:r>
              <a:rPr lang="ar-IQ" dirty="0"/>
              <a:t> وهي تعتمد على أشعة الشمس المنعكسة أو الإشعاع الأرضي </a:t>
            </a:r>
            <a:r>
              <a:rPr lang="ar-IQ" dirty="0" err="1"/>
              <a:t>المنبعت</a:t>
            </a:r>
            <a:r>
              <a:rPr lang="ar-IQ" dirty="0"/>
              <a:t> كمصدر طاقة للحصول على المعلومات .</a:t>
            </a:r>
            <a:endParaRPr lang="en-US" dirty="0"/>
          </a:p>
          <a:p>
            <a:pPr algn="just" rtl="1"/>
            <a:r>
              <a:rPr lang="en-US" dirty="0"/>
              <a:t> </a:t>
            </a:r>
          </a:p>
          <a:p>
            <a:pPr algn="just" rtl="1"/>
            <a:r>
              <a:rPr lang="ar-IQ" dirty="0"/>
              <a:t>ب) </a:t>
            </a:r>
            <a:r>
              <a:rPr lang="ar-IQ" dirty="0">
                <a:solidFill>
                  <a:srgbClr val="00B0F0"/>
                </a:solidFill>
              </a:rPr>
              <a:t>أجهزة الاستشعار الفعالة </a:t>
            </a:r>
            <a:r>
              <a:rPr lang="ar-IQ" dirty="0"/>
              <a:t>(</a:t>
            </a:r>
            <a:r>
              <a:rPr lang="en-US" dirty="0"/>
              <a:t>active instrument</a:t>
            </a:r>
            <a:r>
              <a:rPr lang="ar-IQ" dirty="0"/>
              <a:t> (مثل الرادار ذي الفتحة </a:t>
            </a:r>
            <a:r>
              <a:rPr lang="ar-IQ" dirty="0" err="1"/>
              <a:t>الإصطناعية</a:t>
            </a:r>
            <a:r>
              <a:rPr lang="ar-IQ" dirty="0"/>
              <a:t>) فهي تولد مصدر الطاقة الخاصة بها من الاشعاع الكهرومغناطيسي تقاس دقة البيانات التي يتم الحصول عليها من خلال اربعة مفاهيم وهي </a:t>
            </a:r>
            <a:r>
              <a:rPr lang="ar-IQ" dirty="0">
                <a:solidFill>
                  <a:srgbClr val="FF0000"/>
                </a:solidFill>
              </a:rPr>
              <a:t>دقة التمييز المكاني </a:t>
            </a:r>
            <a:r>
              <a:rPr lang="ar-IQ" dirty="0"/>
              <a:t>و</a:t>
            </a:r>
            <a:r>
              <a:rPr lang="ar-IQ" dirty="0">
                <a:solidFill>
                  <a:srgbClr val="FF0000"/>
                </a:solidFill>
              </a:rPr>
              <a:t>الطيفي</a:t>
            </a:r>
            <a:r>
              <a:rPr lang="ar-IQ" dirty="0"/>
              <a:t> و</a:t>
            </a:r>
            <a:r>
              <a:rPr lang="ar-IQ" dirty="0">
                <a:solidFill>
                  <a:srgbClr val="FF0000"/>
                </a:solidFill>
              </a:rPr>
              <a:t>الاشعاعي</a:t>
            </a:r>
            <a:r>
              <a:rPr lang="ar-IQ" dirty="0"/>
              <a:t> </a:t>
            </a:r>
            <a:r>
              <a:rPr lang="ar-IQ" dirty="0" smtClean="0">
                <a:solidFill>
                  <a:srgbClr val="FF0000"/>
                </a:solidFill>
              </a:rPr>
              <a:t>والزماني</a:t>
            </a:r>
            <a:endParaRPr lang="en-US" dirty="0">
              <a:solidFill>
                <a:srgbClr val="FF0000"/>
              </a:solidFill>
            </a:endParaRPr>
          </a:p>
          <a:p>
            <a:pPr algn="just" rtl="1"/>
            <a:r>
              <a:rPr lang="ar-IQ" dirty="0">
                <a:solidFill>
                  <a:srgbClr val="C00000"/>
                </a:solidFill>
              </a:rPr>
              <a:t>دقة التمييز المكاني </a:t>
            </a:r>
            <a:r>
              <a:rPr lang="en-US" dirty="0"/>
              <a:t>Spatial resolution</a:t>
            </a:r>
            <a:r>
              <a:rPr lang="ar-IQ" dirty="0"/>
              <a:t> ويشير لحجم العارض التي يمكن تميزها مكانيا و الأجراء الاكثر شيوعا في هذا المجال هو حجم بكسل </a:t>
            </a:r>
            <a:r>
              <a:rPr lang="en-US" dirty="0"/>
              <a:t>pixel</a:t>
            </a:r>
            <a:r>
              <a:rPr lang="ar-IQ" dirty="0"/>
              <a:t>‏ وعادة ما توفر الاقمار الفضائية </a:t>
            </a:r>
            <a:r>
              <a:rPr lang="ar-IQ" dirty="0" smtClean="0"/>
              <a:t>لأنظمة </a:t>
            </a:r>
            <a:r>
              <a:rPr lang="ar-IQ" dirty="0"/>
              <a:t>الاستشعار عن بعد بيانات بأحجام بكسل في مجال دقة تمييز مكاني بين 0.5 م - 1 </a:t>
            </a:r>
            <a:r>
              <a:rPr lang="ar-IQ" dirty="0" smtClean="0"/>
              <a:t>كم.</a:t>
            </a:r>
            <a:endParaRPr lang="en-US" dirty="0"/>
          </a:p>
        </p:txBody>
      </p:sp>
    </p:spTree>
    <p:extLst>
      <p:ext uri="{BB962C8B-B14F-4D97-AF65-F5344CB8AC3E}">
        <p14:creationId xmlns:p14="http://schemas.microsoft.com/office/powerpoint/2010/main" val="250834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686800" cy="6400800"/>
          </a:xfrm>
        </p:spPr>
        <p:txBody>
          <a:bodyPr>
            <a:normAutofit lnSpcReduction="10000"/>
          </a:bodyPr>
          <a:lstStyle/>
          <a:p>
            <a:pPr algn="just" rtl="1"/>
            <a:r>
              <a:rPr lang="ar-IQ" dirty="0">
                <a:solidFill>
                  <a:srgbClr val="C00000"/>
                </a:solidFill>
              </a:rPr>
              <a:t>دقة التمييز الطيفي </a:t>
            </a:r>
            <a:r>
              <a:rPr lang="en-US" dirty="0"/>
              <a:t>Spectral resolution</a:t>
            </a:r>
            <a:r>
              <a:rPr lang="ar-IQ" dirty="0"/>
              <a:t> ويشير التمييز الطيفي المدى الحزمة الطيفية من الطيف الكهرومغناطيسي التي  يتم قياسها . اذ كلما قل مدى الطول الموجي للحزمة كلما دل على دقة تمييز به تمييز طيفي عالية . اذ ان العوارض المختلفة تبعث وتعكس أنواع وكميات مختلفة من الإشعاع، واختيار أي جزء من الطيف الكهرومغناطيسي للقياس أمر بالغ الأهمية بالنسبة لأي مجال تطبيقي. أنظمة الاستشعار عن بعد قد تلتقط البيانات في جزء واحد من الطيف (يشار إلى حزمة واحدة) أو تلتقطها في وقت واحد من عدة أجزاء (متعدد الحزم أو متعددة الطبقية). </a:t>
            </a:r>
            <a:endParaRPr lang="en-US" dirty="0"/>
          </a:p>
          <a:p>
            <a:pPr algn="just" rtl="1"/>
            <a:r>
              <a:rPr lang="ar-IQ" dirty="0">
                <a:solidFill>
                  <a:srgbClr val="C00000"/>
                </a:solidFill>
              </a:rPr>
              <a:t>دقة التمييز الاشعاعي </a:t>
            </a:r>
            <a:r>
              <a:rPr lang="en-US" dirty="0"/>
              <a:t>resolution</a:t>
            </a:r>
            <a:r>
              <a:rPr lang="ar-IQ" dirty="0"/>
              <a:t> </a:t>
            </a:r>
            <a:r>
              <a:rPr lang="ar-IQ" dirty="0" smtClean="0"/>
              <a:t>يشير </a:t>
            </a:r>
            <a:r>
              <a:rPr lang="ar-IQ" dirty="0"/>
              <a:t>إلى </a:t>
            </a:r>
            <a:r>
              <a:rPr lang="ar-IQ" dirty="0" err="1"/>
              <a:t>نمذجة</a:t>
            </a:r>
            <a:r>
              <a:rPr lang="ar-IQ" dirty="0"/>
              <a:t> البيانات المنعكسة أو المنبعثة من العوارض </a:t>
            </a:r>
            <a:r>
              <a:rPr lang="ar-IQ" dirty="0" err="1"/>
              <a:t>للبكسل</a:t>
            </a:r>
            <a:r>
              <a:rPr lang="ar-IQ" dirty="0"/>
              <a:t> الواحدة على مدى درجة دكنة  تتراوح بين 0 - 255 ( 8 بت) او ( 16بت) بحسب نوع المتحسس في القمر الصناعي . </a:t>
            </a:r>
            <a:endParaRPr lang="en-US" dirty="0"/>
          </a:p>
        </p:txBody>
      </p:sp>
    </p:spTree>
    <p:extLst>
      <p:ext uri="{BB962C8B-B14F-4D97-AF65-F5344CB8AC3E}">
        <p14:creationId xmlns:p14="http://schemas.microsoft.com/office/powerpoint/2010/main" val="2513108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228600"/>
            <a:ext cx="8686800" cy="6324600"/>
          </a:xfrm>
        </p:spPr>
        <p:txBody>
          <a:bodyPr>
            <a:normAutofit fontScale="92500" lnSpcReduction="10000"/>
          </a:bodyPr>
          <a:lstStyle/>
          <a:p>
            <a:pPr algn="just" rtl="1"/>
            <a:r>
              <a:rPr lang="ar-IQ" dirty="0">
                <a:solidFill>
                  <a:srgbClr val="C00000"/>
                </a:solidFill>
              </a:rPr>
              <a:t>دقة التمييز الزماني </a:t>
            </a:r>
            <a:r>
              <a:rPr lang="en-US" dirty="0"/>
              <a:t>Temporal resolution</a:t>
            </a:r>
            <a:r>
              <a:rPr lang="ar-IQ" dirty="0"/>
              <a:t> : </a:t>
            </a:r>
            <a:r>
              <a:rPr lang="ar-IQ" dirty="0" err="1"/>
              <a:t>التميير</a:t>
            </a:r>
            <a:r>
              <a:rPr lang="ar-IQ" dirty="0"/>
              <a:t> الزماني، أو دورة التكرار والعودة ليتم جمع الصور لنفس المنطقة . هناك أساسا نوعان اقمار الاستشعار عن بعد التجارية : </a:t>
            </a:r>
            <a:r>
              <a:rPr lang="ar-IQ" dirty="0">
                <a:solidFill>
                  <a:srgbClr val="C00000"/>
                </a:solidFill>
              </a:rPr>
              <a:t>التي تدور حول الأرض </a:t>
            </a:r>
            <a:r>
              <a:rPr lang="ar-IQ" dirty="0"/>
              <a:t>،</a:t>
            </a:r>
            <a:r>
              <a:rPr lang="ar-IQ" dirty="0">
                <a:solidFill>
                  <a:srgbClr val="C00000"/>
                </a:solidFill>
              </a:rPr>
              <a:t>وأخرى ثابتة بالنسبة للأرض </a:t>
            </a:r>
            <a:r>
              <a:rPr lang="ar-IQ" dirty="0"/>
              <a:t>.الأقمار الصناعية التي  تدور حول الأرض تجمع المعلومات حول أجراء مختلفة من سطح الأرض على قدرات منتظمة لزيادة المنفعة، وعادة تدور في مدارات قطبية على ارتفاع ثابت وسرعة ثابتة، وتكون ذات تزامن شمسي.</a:t>
            </a:r>
            <a:endParaRPr lang="en-US" dirty="0"/>
          </a:p>
          <a:p>
            <a:pPr marL="0" indent="0" algn="just" rtl="1">
              <a:buNone/>
            </a:pPr>
            <a:endParaRPr lang="en-US" dirty="0"/>
          </a:p>
          <a:p>
            <a:pPr algn="just" rtl="1"/>
            <a:r>
              <a:rPr lang="ar-IQ" dirty="0"/>
              <a:t> ويتم تفسير صور الأقمار الصناعية أو المرئيات الفضائية طبقا لخصائص الانعكاسية الطيفية لها، حيث أن لكل نوع من أنواع الغطاء الأرضي نمط من الاستجابة الطيفية على طول الطيف الكهرومغناطيسي المستخدم في متحسسات الاقمار الاصطناعية . اذ تعطي انماط من منحنيات الانعكاسية الطيفية، وكما مبين في الشكل ادناه.</a:t>
            </a:r>
            <a:endParaRPr lang="en-US" dirty="0"/>
          </a:p>
          <a:p>
            <a:pPr algn="just" rtl="1"/>
            <a:endParaRPr lang="en-US" dirty="0"/>
          </a:p>
        </p:txBody>
      </p:sp>
    </p:spTree>
    <p:extLst>
      <p:ext uri="{BB962C8B-B14F-4D97-AF65-F5344CB8AC3E}">
        <p14:creationId xmlns:p14="http://schemas.microsoft.com/office/powerpoint/2010/main" val="2653370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228600"/>
            <a:ext cx="8763000" cy="6248400"/>
          </a:xfrm>
        </p:spPr>
        <p:txBody>
          <a:bodyPr>
            <a:normAutofit fontScale="92500" lnSpcReduction="20000"/>
          </a:bodyPr>
          <a:lstStyle/>
          <a:p>
            <a:pPr algn="just" rtl="1"/>
            <a:r>
              <a:rPr lang="ar-IQ" dirty="0" smtClean="0"/>
              <a:t>2- </a:t>
            </a:r>
            <a:r>
              <a:rPr lang="ar-IQ" b="1" dirty="0">
                <a:solidFill>
                  <a:srgbClr val="C00000"/>
                </a:solidFill>
              </a:rPr>
              <a:t>جمع البيانات الخطية او </a:t>
            </a:r>
            <a:r>
              <a:rPr lang="ar-IQ" b="1" dirty="0" err="1">
                <a:solidFill>
                  <a:srgbClr val="C00000"/>
                </a:solidFill>
              </a:rPr>
              <a:t>المتجهية</a:t>
            </a:r>
            <a:r>
              <a:rPr lang="ar-IQ" b="1" dirty="0">
                <a:solidFill>
                  <a:srgbClr val="C00000"/>
                </a:solidFill>
              </a:rPr>
              <a:t> </a:t>
            </a:r>
            <a:r>
              <a:rPr lang="ar-IQ" b="1" dirty="0" smtClean="0">
                <a:solidFill>
                  <a:srgbClr val="C00000"/>
                </a:solidFill>
              </a:rPr>
              <a:t>الاولية</a:t>
            </a:r>
            <a:endParaRPr lang="en-US" b="1" dirty="0">
              <a:solidFill>
                <a:srgbClr val="C00000"/>
              </a:solidFill>
            </a:endParaRPr>
          </a:p>
          <a:p>
            <a:pPr algn="just" rtl="1"/>
            <a:r>
              <a:rPr lang="ar-IQ" dirty="0"/>
              <a:t>يعد جمع البيانات الخطية اهم مصادر المعلومات الأولية في المعلومات الجغرافية، واهم مصادره الرئيسة هي نظام التوقيع العالمي </a:t>
            </a:r>
            <a:r>
              <a:rPr lang="en-US" dirty="0"/>
              <a:t>GPS</a:t>
            </a:r>
            <a:r>
              <a:rPr lang="ar-IQ" dirty="0"/>
              <a:t> </a:t>
            </a:r>
            <a:r>
              <a:rPr lang="ar-IQ" dirty="0" err="1"/>
              <a:t>والمسوحات</a:t>
            </a:r>
            <a:r>
              <a:rPr lang="ar-IQ" dirty="0"/>
              <a:t> الأرضية، وتشمل الطرق الآتية</a:t>
            </a:r>
            <a:r>
              <a:rPr lang="ar-IQ" dirty="0" smtClean="0"/>
              <a:t>:</a:t>
            </a:r>
            <a:endParaRPr lang="en-US" dirty="0"/>
          </a:p>
          <a:p>
            <a:pPr algn="just" rtl="1"/>
            <a:r>
              <a:rPr lang="ar-IQ" dirty="0">
                <a:solidFill>
                  <a:srgbClr val="C00000"/>
                </a:solidFill>
              </a:rPr>
              <a:t>أ- المسح الأرضي : </a:t>
            </a:r>
            <a:r>
              <a:rPr lang="ar-IQ" dirty="0"/>
              <a:t>يعتمد على مبدأ به الموقع الثلاثي الابعاد 30 </a:t>
            </a:r>
            <a:r>
              <a:rPr lang="ar-IQ" dirty="0" err="1"/>
              <a:t>لاية</a:t>
            </a:r>
            <a:r>
              <a:rPr lang="ar-IQ" dirty="0"/>
              <a:t> نقطة يمكن تحديده من خلال قياس المسافة والزاوية من أية نقاط أخرى معلومة. فالمسح بيداء من نقطة مرجعية </a:t>
            </a:r>
            <a:r>
              <a:rPr lang="en-US" dirty="0"/>
              <a:t>benchmark point</a:t>
            </a:r>
            <a:r>
              <a:rPr lang="ar-IQ" dirty="0"/>
              <a:t> فاذا كان نظام الاحداثيات لتلك النقطة معلومة فان كل القياسات للنقاط الأخرى تكون بنفس نظام الاحداثيات، اما اذا كانت غير معلومة فان المساح سوف يستخدم احداثيات محلية او احداثيات نسبية. واعمال المسح تجرى باستخدام وسائل وأجهزة تتمثل شريط القياس والبوصلة </a:t>
            </a:r>
            <a:r>
              <a:rPr lang="ar-IQ" dirty="0" err="1"/>
              <a:t>والثيودولايت</a:t>
            </a:r>
            <a:r>
              <a:rPr lang="ar-IQ" dirty="0"/>
              <a:t> </a:t>
            </a:r>
            <a:r>
              <a:rPr lang="ar-IQ" dirty="0" err="1"/>
              <a:t>واللفل</a:t>
            </a:r>
            <a:r>
              <a:rPr lang="ar-IQ" dirty="0"/>
              <a:t> وحديثة تستخدم اجهزة الكترونية تسمى  </a:t>
            </a:r>
            <a:r>
              <a:rPr lang="ar-IQ" dirty="0" err="1"/>
              <a:t>توتل</a:t>
            </a:r>
            <a:r>
              <a:rPr lang="ar-IQ" dirty="0"/>
              <a:t> ستيشن التي تستطيع قياس الزوايا والمسافات بدقة تصل إلى واحد ملمتر.</a:t>
            </a:r>
            <a:endParaRPr lang="en-US" dirty="0"/>
          </a:p>
          <a:p>
            <a:pPr algn="just" rtl="1"/>
            <a:r>
              <a:rPr lang="ar-IQ" dirty="0"/>
              <a:t>  بالرغم من أن المسح الأرضي هو مكلف ماديا </a:t>
            </a:r>
            <a:r>
              <a:rPr lang="ar-IQ" dirty="0" smtClean="0"/>
              <a:t>ويأخذ </a:t>
            </a:r>
            <a:r>
              <a:rPr lang="ar-IQ" dirty="0"/>
              <a:t>وقتا أطول إلا أنه لا يزال الافضل </a:t>
            </a:r>
            <a:r>
              <a:rPr lang="ar-IQ" dirty="0" smtClean="0"/>
              <a:t>في </a:t>
            </a:r>
            <a:r>
              <a:rPr lang="ar-IQ" dirty="0"/>
              <a:t>الحصول على الدقة المطلوبة.</a:t>
            </a:r>
            <a:endParaRPr lang="en-US" dirty="0"/>
          </a:p>
          <a:p>
            <a:pPr algn="just" rtl="1"/>
            <a:endParaRPr lang="en-US" dirty="0"/>
          </a:p>
        </p:txBody>
      </p:sp>
    </p:spTree>
    <p:extLst>
      <p:ext uri="{BB962C8B-B14F-4D97-AF65-F5344CB8AC3E}">
        <p14:creationId xmlns:p14="http://schemas.microsoft.com/office/powerpoint/2010/main" val="896351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689</TotalTime>
  <Words>1528</Words>
  <Application>Microsoft Office PowerPoint</Application>
  <PresentationFormat>عرض على الشاشة (3:4)‏</PresentationFormat>
  <Paragraphs>67</Paragraphs>
  <Slides>16</Slides>
  <Notes>0</Notes>
  <HiddenSlides>0</HiddenSlides>
  <MMClips>0</MMClips>
  <ScaleCrop>false</ScaleCrop>
  <HeadingPairs>
    <vt:vector size="4" baseType="variant">
      <vt:variant>
        <vt:lpstr>نسق</vt:lpstr>
      </vt:variant>
      <vt:variant>
        <vt:i4>1</vt:i4>
      </vt:variant>
      <vt:variant>
        <vt:lpstr>عناوين الشرائح</vt:lpstr>
      </vt:variant>
      <vt:variant>
        <vt:i4>16</vt:i4>
      </vt:variant>
    </vt:vector>
  </HeadingPairs>
  <TitlesOfParts>
    <vt:vector size="17"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lenovo</dc:creator>
  <cp:lastModifiedBy>lenovo</cp:lastModifiedBy>
  <cp:revision>13</cp:revision>
  <dcterms:created xsi:type="dcterms:W3CDTF">2023-11-05T17:52:08Z</dcterms:created>
  <dcterms:modified xsi:type="dcterms:W3CDTF">2024-07-19T12:40:18Z</dcterms:modified>
</cp:coreProperties>
</file>