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0" r:id="rId4"/>
    <p:sldId id="268" r:id="rId5"/>
    <p:sldId id="267" r:id="rId6"/>
    <p:sldId id="266" r:id="rId7"/>
    <p:sldId id="269" r:id="rId8"/>
    <p:sldId id="265" r:id="rId9"/>
    <p:sldId id="264" r:id="rId10"/>
    <p:sldId id="263" r:id="rId11"/>
    <p:sldId id="262" r:id="rId12"/>
    <p:sldId id="261" r:id="rId13"/>
    <p:sldId id="260" r:id="rId14"/>
    <p:sldId id="259" r:id="rId15"/>
    <p:sldId id="257" r:id="rId16"/>
    <p:sldId id="258"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E7F31553-F853-4BAD-AD2D-1FE88A1E101A}" type="datetimeFigureOut">
              <a:rPr lang="en-US" smtClean="0"/>
              <a:t>3/15/2024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1117226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7F31553-F853-4BAD-AD2D-1FE88A1E101A}" type="datetimeFigureOut">
              <a:rPr lang="en-US" smtClean="0"/>
              <a:t>3/15/2024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109602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7F31553-F853-4BAD-AD2D-1FE88A1E101A}" type="datetimeFigureOut">
              <a:rPr lang="en-US" smtClean="0"/>
              <a:t>3/15/2024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2842766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7F31553-F853-4BAD-AD2D-1FE88A1E101A}" type="datetimeFigureOut">
              <a:rPr lang="en-US" smtClean="0"/>
              <a:t>3/15/2024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1637815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7F31553-F853-4BAD-AD2D-1FE88A1E101A}" type="datetimeFigureOut">
              <a:rPr lang="en-US" smtClean="0"/>
              <a:t>3/15/2024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1998238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E7F31553-F853-4BAD-AD2D-1FE88A1E101A}" type="datetimeFigureOut">
              <a:rPr lang="en-US" smtClean="0"/>
              <a:t>3/15/2024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2436942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E7F31553-F853-4BAD-AD2D-1FE88A1E101A}" type="datetimeFigureOut">
              <a:rPr lang="en-US" smtClean="0"/>
              <a:t>3/15/2024</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2262788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E7F31553-F853-4BAD-AD2D-1FE88A1E101A}" type="datetimeFigureOut">
              <a:rPr lang="en-US" smtClean="0"/>
              <a:t>3/15/2024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2432814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7F31553-F853-4BAD-AD2D-1FE88A1E101A}" type="datetimeFigureOut">
              <a:rPr lang="en-US" smtClean="0"/>
              <a:t>3/15/2024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165940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7F31553-F853-4BAD-AD2D-1FE88A1E101A}" type="datetimeFigureOut">
              <a:rPr lang="en-US" smtClean="0"/>
              <a:t>3/15/2024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2108909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7F31553-F853-4BAD-AD2D-1FE88A1E101A}" type="datetimeFigureOut">
              <a:rPr lang="en-US" smtClean="0"/>
              <a:t>3/15/2024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2839003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F31553-F853-4BAD-AD2D-1FE88A1E101A}" type="datetimeFigureOut">
              <a:rPr lang="en-US" smtClean="0"/>
              <a:t>3/15/2024</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9BEBF-D840-40A6-9A4A-059CF9EB8DCE}" type="slidenum">
              <a:rPr lang="en-US" smtClean="0"/>
              <a:t>‹#›</a:t>
            </a:fld>
            <a:endParaRPr lang="en-US"/>
          </a:p>
        </p:txBody>
      </p:sp>
    </p:spTree>
    <p:extLst>
      <p:ext uri="{BB962C8B-B14F-4D97-AF65-F5344CB8AC3E}">
        <p14:creationId xmlns:p14="http://schemas.microsoft.com/office/powerpoint/2010/main" val="46930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28600" y="152400"/>
            <a:ext cx="8686800" cy="6400800"/>
          </a:xfrm>
          <a:solidFill>
            <a:schemeClr val="accent3">
              <a:lumMod val="40000"/>
              <a:lumOff val="60000"/>
            </a:schemeClr>
          </a:solidFill>
        </p:spPr>
        <p:txBody>
          <a:bodyPr/>
          <a:lstStyle/>
          <a:p>
            <a:r>
              <a:rPr lang="ar-IQ" sz="3600" b="1" dirty="0">
                <a:solidFill>
                  <a:srgbClr val="FF0000"/>
                </a:solidFill>
              </a:rPr>
              <a:t> </a:t>
            </a:r>
            <a:endParaRPr lang="ar-IQ" sz="3600" b="1" dirty="0" smtClean="0">
              <a:solidFill>
                <a:srgbClr val="FF0000"/>
              </a:solidFill>
            </a:endParaRPr>
          </a:p>
          <a:p>
            <a:endParaRPr lang="ar-IQ" sz="3600" b="1" dirty="0" smtClean="0">
              <a:solidFill>
                <a:srgbClr val="FF0000"/>
              </a:solidFill>
            </a:endParaRPr>
          </a:p>
          <a:p>
            <a:r>
              <a:rPr lang="ar-IQ" sz="3600" b="1" dirty="0" smtClean="0">
                <a:solidFill>
                  <a:srgbClr val="FF0000"/>
                </a:solidFill>
              </a:rPr>
              <a:t>جغرافية المدن</a:t>
            </a:r>
            <a:endParaRPr lang="ar-IQ" sz="3600" b="1" dirty="0">
              <a:solidFill>
                <a:srgbClr val="FF0000"/>
              </a:solidFill>
            </a:endParaRPr>
          </a:p>
          <a:p>
            <a:endParaRPr lang="ar-IQ" sz="2800" dirty="0" smtClean="0">
              <a:solidFill>
                <a:srgbClr val="002060"/>
              </a:solidFill>
              <a:cs typeface="Mohammad Head" pitchFamily="2" charset="-78"/>
            </a:endParaRPr>
          </a:p>
          <a:p>
            <a:r>
              <a:rPr lang="ar-IQ" dirty="0" err="1">
                <a:solidFill>
                  <a:srgbClr val="002060"/>
                </a:solidFill>
              </a:rPr>
              <a:t>م.م</a:t>
            </a:r>
            <a:r>
              <a:rPr lang="ar-IQ" dirty="0">
                <a:solidFill>
                  <a:srgbClr val="002060"/>
                </a:solidFill>
              </a:rPr>
              <a:t> عقيل جبار جميل </a:t>
            </a:r>
          </a:p>
          <a:p>
            <a:r>
              <a:rPr lang="ar-IQ" dirty="0">
                <a:solidFill>
                  <a:srgbClr val="002060"/>
                </a:solidFill>
              </a:rPr>
              <a:t>لطلبة المرحلة الثالثة -قسم الجغرافية – كلية التربية  الجامعة المستنصرية </a:t>
            </a:r>
          </a:p>
          <a:p>
            <a:pPr algn="r" rtl="1"/>
            <a:endParaRPr lang="ar-IQ" dirty="0" smtClean="0"/>
          </a:p>
          <a:p>
            <a:pPr rtl="1"/>
            <a:endParaRPr lang="ar-IQ" dirty="0"/>
          </a:p>
        </p:txBody>
      </p:sp>
    </p:spTree>
    <p:extLst>
      <p:ext uri="{BB962C8B-B14F-4D97-AF65-F5344CB8AC3E}">
        <p14:creationId xmlns:p14="http://schemas.microsoft.com/office/powerpoint/2010/main" val="1665349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763000" cy="6400800"/>
          </a:xfrm>
        </p:spPr>
        <p:txBody>
          <a:bodyPr>
            <a:normAutofit fontScale="85000" lnSpcReduction="20000"/>
          </a:bodyPr>
          <a:lstStyle/>
          <a:p>
            <a:pPr marL="0" lvl="0" indent="0" algn="r" rtl="1">
              <a:buNone/>
            </a:pPr>
            <a:r>
              <a:rPr lang="ar-IQ" dirty="0">
                <a:solidFill>
                  <a:srgbClr val="FF0000"/>
                </a:solidFill>
              </a:rPr>
              <a:t>مدن الاستشفاء والترويح </a:t>
            </a:r>
            <a:r>
              <a:rPr lang="ar-IQ" dirty="0" smtClean="0"/>
              <a:t>:وتشمل </a:t>
            </a:r>
            <a:r>
              <a:rPr lang="ar-IQ" dirty="0"/>
              <a:t>:</a:t>
            </a:r>
            <a:endParaRPr lang="en-US" dirty="0"/>
          </a:p>
          <a:p>
            <a:pPr marL="0" indent="0" algn="r" rtl="1">
              <a:buNone/>
            </a:pPr>
            <a:r>
              <a:rPr lang="ar-IQ" dirty="0" smtClean="0"/>
              <a:t>1- مدن </a:t>
            </a:r>
            <a:r>
              <a:rPr lang="ar-IQ" dirty="0"/>
              <a:t>المياه المعدنية مثل سبا وفيشي وحلوان وحمام العليل في الموصل .</a:t>
            </a:r>
            <a:endParaRPr lang="en-US" dirty="0"/>
          </a:p>
          <a:p>
            <a:pPr marL="0" indent="0" algn="r" rtl="1">
              <a:buNone/>
            </a:pPr>
            <a:r>
              <a:rPr lang="ar-IQ" dirty="0" smtClean="0"/>
              <a:t>2-المجمعات </a:t>
            </a:r>
            <a:r>
              <a:rPr lang="ar-IQ" dirty="0"/>
              <a:t>البحرية .</a:t>
            </a:r>
            <a:endParaRPr lang="en-US" dirty="0"/>
          </a:p>
          <a:p>
            <a:pPr marL="0" indent="0" algn="r" rtl="1">
              <a:buNone/>
            </a:pPr>
            <a:r>
              <a:rPr lang="ar-IQ" dirty="0" smtClean="0"/>
              <a:t>3- المنتجعات </a:t>
            </a:r>
            <a:r>
              <a:rPr lang="ar-IQ" dirty="0"/>
              <a:t>الجبلية .</a:t>
            </a:r>
            <a:endParaRPr lang="en-US" dirty="0"/>
          </a:p>
          <a:p>
            <a:pPr marL="0" indent="0" algn="r" rtl="1">
              <a:buNone/>
            </a:pPr>
            <a:r>
              <a:rPr lang="ar-IQ" dirty="0" smtClean="0"/>
              <a:t>4- منتجعات </a:t>
            </a:r>
            <a:r>
              <a:rPr lang="ar-IQ" dirty="0"/>
              <a:t>داخلية أخرى .</a:t>
            </a:r>
            <a:endParaRPr lang="en-US" dirty="0"/>
          </a:p>
          <a:p>
            <a:pPr marL="0" lvl="0" indent="0" algn="r" rtl="1">
              <a:buNone/>
            </a:pPr>
            <a:r>
              <a:rPr lang="ar-IQ" dirty="0">
                <a:solidFill>
                  <a:srgbClr val="FF0000"/>
                </a:solidFill>
              </a:rPr>
              <a:t>مدن </a:t>
            </a:r>
            <a:r>
              <a:rPr lang="ar-IQ" dirty="0" smtClean="0">
                <a:solidFill>
                  <a:srgbClr val="FF0000"/>
                </a:solidFill>
              </a:rPr>
              <a:t>سكنية </a:t>
            </a:r>
            <a:r>
              <a:rPr lang="ar-IQ" dirty="0">
                <a:solidFill>
                  <a:srgbClr val="FF0000"/>
                </a:solidFill>
              </a:rPr>
              <a:t>ومنها :</a:t>
            </a:r>
            <a:endParaRPr lang="en-US" dirty="0">
              <a:solidFill>
                <a:srgbClr val="FF0000"/>
              </a:solidFill>
            </a:endParaRPr>
          </a:p>
          <a:p>
            <a:pPr marL="0" indent="0" algn="r" rtl="1">
              <a:buNone/>
            </a:pPr>
            <a:r>
              <a:rPr lang="ar-IQ" dirty="0" smtClean="0"/>
              <a:t>1- مدن </a:t>
            </a:r>
            <a:r>
              <a:rPr lang="ar-IQ" dirty="0"/>
              <a:t>المنامات وغالبا ما تكون في ضواحي المدن الكبرى .</a:t>
            </a:r>
            <a:endParaRPr lang="en-US" dirty="0"/>
          </a:p>
          <a:p>
            <a:pPr marL="0" indent="0" algn="r" rtl="1">
              <a:buNone/>
            </a:pPr>
            <a:r>
              <a:rPr lang="ar-IQ" dirty="0" smtClean="0"/>
              <a:t>2- الضواحي </a:t>
            </a:r>
            <a:r>
              <a:rPr lang="ar-IQ" dirty="0"/>
              <a:t>مثل </a:t>
            </a:r>
            <a:r>
              <a:rPr lang="ar-IQ" dirty="0" err="1"/>
              <a:t>بيغرلي</a:t>
            </a:r>
            <a:r>
              <a:rPr lang="ar-IQ" dirty="0"/>
              <a:t> </a:t>
            </a:r>
            <a:r>
              <a:rPr lang="ar-IQ" dirty="0" err="1"/>
              <a:t>هلز</a:t>
            </a:r>
            <a:r>
              <a:rPr lang="ar-IQ" dirty="0"/>
              <a:t> قرب لوس انجلوس.</a:t>
            </a:r>
            <a:endParaRPr lang="en-US" dirty="0"/>
          </a:p>
          <a:p>
            <a:pPr marL="0" indent="0" algn="r" rtl="1">
              <a:buNone/>
            </a:pPr>
            <a:r>
              <a:rPr lang="ar-IQ" dirty="0" smtClean="0">
                <a:solidFill>
                  <a:srgbClr val="FF0000"/>
                </a:solidFill>
              </a:rPr>
              <a:t>ما هي اهم التصنيفات التي توصل لها جانسي هرس عندما درس مدينة كبيرة من مدن الولايات المتحدة؟</a:t>
            </a:r>
          </a:p>
          <a:p>
            <a:pPr marL="0" lvl="0" indent="0" algn="just" rtl="1">
              <a:buNone/>
            </a:pPr>
            <a:r>
              <a:rPr lang="ar-IQ" dirty="0" smtClean="0">
                <a:solidFill>
                  <a:srgbClr val="FF0000"/>
                </a:solidFill>
              </a:rPr>
              <a:t>1- مدن </a:t>
            </a:r>
            <a:r>
              <a:rPr lang="ar-IQ" dirty="0">
                <a:solidFill>
                  <a:srgbClr val="FF0000"/>
                </a:solidFill>
              </a:rPr>
              <a:t>صناعية </a:t>
            </a:r>
            <a:r>
              <a:rPr lang="ar-IQ" dirty="0"/>
              <a:t>: وهي المدن التي يعمل </a:t>
            </a:r>
            <a:r>
              <a:rPr lang="ar-IQ" dirty="0">
                <a:solidFill>
                  <a:srgbClr val="FF0000"/>
                </a:solidFill>
              </a:rPr>
              <a:t>45% </a:t>
            </a:r>
            <a:r>
              <a:rPr lang="ar-IQ" dirty="0"/>
              <a:t>على الأقل من سكانها في الصناعات التحويلية ،ويقع نحو 45% من مدن الولايات المتحدة  في هذه الفئة معظمها في شمال شرق البلاد .</a:t>
            </a:r>
            <a:endParaRPr lang="en-US" dirty="0"/>
          </a:p>
          <a:p>
            <a:pPr marL="0" lvl="0" indent="0" algn="just" rtl="1">
              <a:buNone/>
            </a:pPr>
            <a:r>
              <a:rPr lang="ar-IQ" dirty="0" smtClean="0">
                <a:solidFill>
                  <a:srgbClr val="FF0000"/>
                </a:solidFill>
              </a:rPr>
              <a:t>2- مدن </a:t>
            </a:r>
            <a:r>
              <a:rPr lang="ar-IQ" dirty="0">
                <a:solidFill>
                  <a:srgbClr val="FF0000"/>
                </a:solidFill>
              </a:rPr>
              <a:t>تجارة التجزئة </a:t>
            </a:r>
            <a:r>
              <a:rPr lang="ar-IQ" dirty="0"/>
              <a:t>: وهي التي يعمل </a:t>
            </a:r>
            <a:r>
              <a:rPr lang="ar-IQ" dirty="0">
                <a:solidFill>
                  <a:srgbClr val="FF0000"/>
                </a:solidFill>
              </a:rPr>
              <a:t>50% </a:t>
            </a:r>
            <a:r>
              <a:rPr lang="ar-IQ" dirty="0"/>
              <a:t>من قوتها العاملة على الأقل في حرف الصناعة وتجارة التجزئة وتجارة الجملة </a:t>
            </a:r>
            <a:r>
              <a:rPr lang="ar-IQ" dirty="0" smtClean="0"/>
              <a:t>مجتمعة ، والتي </a:t>
            </a:r>
            <a:r>
              <a:rPr lang="ar-IQ" dirty="0"/>
              <a:t>تصل فيها نسبة العاملين في تجارة التجزئة </a:t>
            </a:r>
            <a:r>
              <a:rPr lang="en-US" dirty="0"/>
              <a:t>)</a:t>
            </a:r>
            <a:r>
              <a:rPr lang="ar-IQ" dirty="0">
                <a:solidFill>
                  <a:srgbClr val="FF0000"/>
                </a:solidFill>
              </a:rPr>
              <a:t>2.2) </a:t>
            </a:r>
            <a:r>
              <a:rPr lang="ar-IQ" dirty="0"/>
              <a:t>مرة في الأقل قدر العاملين في تجارة الجملة .</a:t>
            </a:r>
            <a:endParaRPr lang="en-US" dirty="0"/>
          </a:p>
          <a:p>
            <a:pPr marL="0" indent="0" algn="r" rtl="1">
              <a:buNone/>
            </a:pPr>
            <a:endParaRPr lang="en-US" dirty="0">
              <a:solidFill>
                <a:srgbClr val="FF0000"/>
              </a:solidFill>
            </a:endParaRPr>
          </a:p>
        </p:txBody>
      </p:sp>
    </p:spTree>
    <p:extLst>
      <p:ext uri="{BB962C8B-B14F-4D97-AF65-F5344CB8AC3E}">
        <p14:creationId xmlns:p14="http://schemas.microsoft.com/office/powerpoint/2010/main" val="2238892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152400"/>
            <a:ext cx="8686800" cy="6477000"/>
          </a:xfrm>
        </p:spPr>
        <p:txBody>
          <a:bodyPr>
            <a:normAutofit fontScale="92500" lnSpcReduction="10000"/>
          </a:bodyPr>
          <a:lstStyle/>
          <a:p>
            <a:pPr marL="0" lvl="0" indent="0" algn="just" rtl="1">
              <a:buNone/>
            </a:pPr>
            <a:r>
              <a:rPr lang="ar-IQ" dirty="0" smtClean="0">
                <a:solidFill>
                  <a:srgbClr val="FF0000"/>
                </a:solidFill>
              </a:rPr>
              <a:t>3- مدن </a:t>
            </a:r>
            <a:r>
              <a:rPr lang="ar-IQ" dirty="0">
                <a:solidFill>
                  <a:srgbClr val="FF0000"/>
                </a:solidFill>
              </a:rPr>
              <a:t>تجارة الجملة </a:t>
            </a:r>
            <a:r>
              <a:rPr lang="ar-IQ" dirty="0"/>
              <a:t>:ويعمل فيها حوالي 20% على الأقل من إجمالي عدد العاملين في الصناعة وتجارة التجزئة والجملة معا .</a:t>
            </a:r>
            <a:endParaRPr lang="en-US" dirty="0"/>
          </a:p>
          <a:p>
            <a:pPr marL="0" lvl="0" indent="0" algn="just" rtl="1">
              <a:buNone/>
            </a:pPr>
            <a:r>
              <a:rPr lang="ar-IQ" dirty="0" smtClean="0">
                <a:solidFill>
                  <a:srgbClr val="FF0000"/>
                </a:solidFill>
              </a:rPr>
              <a:t>4- المدن المتنوعة الوظائف</a:t>
            </a:r>
            <a:r>
              <a:rPr lang="ar-IQ" dirty="0" smtClean="0"/>
              <a:t>: وفيها </a:t>
            </a:r>
            <a:r>
              <a:rPr lang="ar-IQ" dirty="0"/>
              <a:t>تصل نسبة العاملين في الصناعة وتجارة الجملة وتجارة المفرد اقل من 30%،20%،50%،على التوالي من أجمالي القوى العاملة ،وبلغ عددها نحو ربع عدد المدن المدروسة ،وضمت أربعة من اكبر خمسة مدن أمريكية هي :نيويورك وشيكاغو وبوسطن ولوس انجلوس ، أما المدينة الخامسة وهي فيلادلفيا فوضعت في مجموعة المدن الصناعية .</a:t>
            </a:r>
            <a:endParaRPr lang="en-US" dirty="0"/>
          </a:p>
          <a:p>
            <a:pPr marL="0" lvl="0" indent="0" algn="just" rtl="1">
              <a:buNone/>
            </a:pPr>
            <a:r>
              <a:rPr lang="ar-IQ" dirty="0" smtClean="0">
                <a:solidFill>
                  <a:srgbClr val="FF0000"/>
                </a:solidFill>
              </a:rPr>
              <a:t>5- مراكز النقل: </a:t>
            </a:r>
            <a:r>
              <a:rPr lang="ar-IQ" dirty="0" smtClean="0"/>
              <a:t>وتضم </a:t>
            </a:r>
            <a:r>
              <a:rPr lang="ar-IQ" dirty="0"/>
              <a:t>الذين يعملون في قطاع النقل وبلغت نسبتهم 11%على </a:t>
            </a:r>
            <a:r>
              <a:rPr lang="ar-IQ" dirty="0" smtClean="0"/>
              <a:t>الأقل من </a:t>
            </a:r>
            <a:r>
              <a:rPr lang="ar-IQ" dirty="0"/>
              <a:t>القوى العاملة ثلثهم في الصناعة وثلثاهم في التجارة ،وشملت هذه الفئة 18 مركزا للسكك الحديد و14 ميناء .</a:t>
            </a:r>
            <a:endParaRPr lang="en-US" dirty="0"/>
          </a:p>
          <a:p>
            <a:pPr marL="0" indent="0" algn="just" rtl="1">
              <a:buNone/>
            </a:pPr>
            <a:r>
              <a:rPr lang="en-US" dirty="0"/>
              <a:t> </a:t>
            </a:r>
            <a:r>
              <a:rPr lang="ar-IQ" dirty="0" smtClean="0">
                <a:solidFill>
                  <a:srgbClr val="FF0000"/>
                </a:solidFill>
              </a:rPr>
              <a:t>6- مدن </a:t>
            </a:r>
            <a:r>
              <a:rPr lang="ar-IQ" dirty="0">
                <a:solidFill>
                  <a:srgbClr val="FF0000"/>
                </a:solidFill>
              </a:rPr>
              <a:t>التعدين </a:t>
            </a:r>
            <a:r>
              <a:rPr lang="ar-IQ" dirty="0"/>
              <a:t>: وهي التي يعمل في قطاع التعدين فيها أكثر من 15% من القوى العاملة ،وتضم 14 مركزا في الولايات المتحدة ،عشرة منها كمدن لتعدين الفحم وثلاثة لتعدين الحديد</a:t>
            </a:r>
            <a:endParaRPr lang="en-US" dirty="0"/>
          </a:p>
        </p:txBody>
      </p:sp>
    </p:spTree>
    <p:extLst>
      <p:ext uri="{BB962C8B-B14F-4D97-AF65-F5344CB8AC3E}">
        <p14:creationId xmlns:p14="http://schemas.microsoft.com/office/powerpoint/2010/main" val="1560454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763000" cy="6477000"/>
          </a:xfrm>
        </p:spPr>
        <p:txBody>
          <a:bodyPr/>
          <a:lstStyle/>
          <a:p>
            <a:pPr marL="0" lvl="0" indent="0" algn="just" rtl="1">
              <a:buNone/>
            </a:pPr>
            <a:r>
              <a:rPr lang="ar-IQ" dirty="0" smtClean="0">
                <a:solidFill>
                  <a:srgbClr val="FF0000"/>
                </a:solidFill>
              </a:rPr>
              <a:t>7- مدن </a:t>
            </a:r>
            <a:r>
              <a:rPr lang="ar-IQ" dirty="0">
                <a:solidFill>
                  <a:srgbClr val="FF0000"/>
                </a:solidFill>
              </a:rPr>
              <a:t>الجامعات والمراكز التعليمية الأخرى </a:t>
            </a:r>
            <a:r>
              <a:rPr lang="ar-IQ" dirty="0"/>
              <a:t>:وهي التي يكون ربع عدد سكانها في الأقل مقيّدين في جامعاتها وكلياتها وشملت هذه الفئة 17 مدينة معظمها مدن جامعية في الغرب الأمريكي الأوسط .</a:t>
            </a:r>
            <a:endParaRPr lang="en-US" dirty="0"/>
          </a:p>
          <a:p>
            <a:pPr marL="0" lvl="0" indent="0" algn="just" rtl="1">
              <a:buNone/>
            </a:pPr>
            <a:r>
              <a:rPr lang="ar-IQ" dirty="0"/>
              <a:t> </a:t>
            </a:r>
            <a:r>
              <a:rPr lang="ar-IQ" dirty="0" smtClean="0">
                <a:solidFill>
                  <a:srgbClr val="FF0000"/>
                </a:solidFill>
              </a:rPr>
              <a:t>8- مدن </a:t>
            </a:r>
            <a:r>
              <a:rPr lang="ar-IQ" dirty="0">
                <a:solidFill>
                  <a:srgbClr val="FF0000"/>
                </a:solidFill>
              </a:rPr>
              <a:t>المنتجعات والتقاعد </a:t>
            </a:r>
            <a:r>
              <a:rPr lang="ar-IQ" dirty="0"/>
              <a:t>: ضمت 22 مدينة بعضها مصايف وأخرى مشاتي ولم يتوصل هارس إلى أساس رقمي لتحديد هذه الفئة .</a:t>
            </a:r>
            <a:endParaRPr lang="en-US" dirty="0"/>
          </a:p>
          <a:p>
            <a:pPr marL="0" lvl="0" indent="0" algn="just" rtl="1">
              <a:buNone/>
            </a:pPr>
            <a:r>
              <a:rPr lang="ar-IQ" dirty="0" smtClean="0">
                <a:solidFill>
                  <a:srgbClr val="FF0000"/>
                </a:solidFill>
              </a:rPr>
              <a:t>9- مدن </a:t>
            </a:r>
            <a:r>
              <a:rPr lang="ar-IQ" dirty="0">
                <a:solidFill>
                  <a:srgbClr val="FF0000"/>
                </a:solidFill>
              </a:rPr>
              <a:t>أخرى </a:t>
            </a:r>
            <a:r>
              <a:rPr lang="ar-IQ" dirty="0"/>
              <a:t>: وتضم مدن صيد الأسماك ومعسكرات قطع الأشجار والمدن الزراعية والعواصم الإقليمية والسياسية ومدن الحاميات العسكرية والقواعد البحرية والمراكز </a:t>
            </a:r>
            <a:r>
              <a:rPr lang="ar-IQ" dirty="0" err="1"/>
              <a:t>المالية،وهذه</a:t>
            </a:r>
            <a:r>
              <a:rPr lang="ar-IQ" dirty="0"/>
              <a:t> المدن غير مصنفة إحصائيا .</a:t>
            </a:r>
            <a:endParaRPr lang="en-US" dirty="0"/>
          </a:p>
          <a:p>
            <a:pPr marL="0" indent="0" algn="just" rtl="1">
              <a:buNone/>
            </a:pPr>
            <a:r>
              <a:rPr lang="en-US" dirty="0"/>
              <a:t> </a:t>
            </a:r>
          </a:p>
        </p:txBody>
      </p:sp>
    </p:spTree>
    <p:extLst>
      <p:ext uri="{BB962C8B-B14F-4D97-AF65-F5344CB8AC3E}">
        <p14:creationId xmlns:p14="http://schemas.microsoft.com/office/powerpoint/2010/main" val="3966075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763000" cy="6477000"/>
          </a:xfrm>
        </p:spPr>
        <p:txBody>
          <a:bodyPr>
            <a:normAutofit fontScale="92500"/>
          </a:bodyPr>
          <a:lstStyle/>
          <a:p>
            <a:pPr marL="0" indent="0" algn="just" rtl="1">
              <a:buNone/>
            </a:pPr>
            <a:r>
              <a:rPr lang="ar-IQ" dirty="0">
                <a:solidFill>
                  <a:srgbClr val="FF0000"/>
                </a:solidFill>
              </a:rPr>
              <a:t>تكلم عن تصنيف هوارد نيلسون للمدن الأمريكية والطريقة التي اتبعها؟</a:t>
            </a:r>
            <a:endParaRPr lang="en-US" dirty="0">
              <a:solidFill>
                <a:srgbClr val="FF0000"/>
              </a:solidFill>
            </a:endParaRPr>
          </a:p>
          <a:p>
            <a:pPr marL="0" indent="0" algn="just" rtl="1">
              <a:buNone/>
            </a:pPr>
            <a:r>
              <a:rPr lang="ar-IQ" dirty="0"/>
              <a:t>ج/ استخدم في طريقته النسب المئوية للأيدي العاملة لكل حرفة من الحرف بالنسبة للمجموع الكلي للأيدي العاملة في الحرف كلها ،ثم اوجد معدل النسب للأيدي العاملة لكل حرفة لجميع مدن الولايات المتحدة من حجم يزيد على 10000 نسمة ،وهذه المدن هي:</a:t>
            </a:r>
            <a:endParaRPr lang="en-US" dirty="0"/>
          </a:p>
          <a:p>
            <a:pPr marL="0" lvl="0" indent="0" algn="just" rtl="1">
              <a:buNone/>
            </a:pPr>
            <a:r>
              <a:rPr lang="ar-IQ" dirty="0" smtClean="0">
                <a:solidFill>
                  <a:srgbClr val="FF0000"/>
                </a:solidFill>
              </a:rPr>
              <a:t>1-</a:t>
            </a:r>
            <a:r>
              <a:rPr lang="ar-IQ" dirty="0" smtClean="0"/>
              <a:t> مدن </a:t>
            </a:r>
            <a:r>
              <a:rPr lang="ar-IQ" dirty="0"/>
              <a:t>التعدين  </a:t>
            </a:r>
            <a:r>
              <a:rPr lang="ar-IQ" dirty="0">
                <a:solidFill>
                  <a:srgbClr val="FF0000"/>
                </a:solidFill>
              </a:rPr>
              <a:t>2-</a:t>
            </a:r>
            <a:r>
              <a:rPr lang="ar-IQ" dirty="0"/>
              <a:t> مدن صناعية </a:t>
            </a:r>
            <a:r>
              <a:rPr lang="ar-IQ" dirty="0">
                <a:solidFill>
                  <a:srgbClr val="FF0000"/>
                </a:solidFill>
              </a:rPr>
              <a:t>3-</a:t>
            </a:r>
            <a:r>
              <a:rPr lang="ar-IQ" dirty="0"/>
              <a:t> مدن النقل والمواصلات </a:t>
            </a:r>
            <a:r>
              <a:rPr lang="ar-IQ" dirty="0">
                <a:solidFill>
                  <a:srgbClr val="FF0000"/>
                </a:solidFill>
              </a:rPr>
              <a:t>4-</a:t>
            </a:r>
            <a:r>
              <a:rPr lang="ar-IQ" dirty="0"/>
              <a:t> مدن تجارة المفرد </a:t>
            </a:r>
            <a:r>
              <a:rPr lang="ar-IQ" dirty="0">
                <a:solidFill>
                  <a:srgbClr val="FF0000"/>
                </a:solidFill>
              </a:rPr>
              <a:t>5-</a:t>
            </a:r>
            <a:r>
              <a:rPr lang="ar-IQ" dirty="0"/>
              <a:t> مدن البيع بالجملة </a:t>
            </a:r>
            <a:r>
              <a:rPr lang="ar-IQ" dirty="0">
                <a:solidFill>
                  <a:srgbClr val="FF0000"/>
                </a:solidFill>
              </a:rPr>
              <a:t>6-</a:t>
            </a:r>
            <a:r>
              <a:rPr lang="ar-IQ" dirty="0"/>
              <a:t> مدن الأعمال المالية </a:t>
            </a:r>
            <a:r>
              <a:rPr lang="ar-IQ" dirty="0">
                <a:solidFill>
                  <a:srgbClr val="FF0000"/>
                </a:solidFill>
              </a:rPr>
              <a:t>7-</a:t>
            </a:r>
            <a:r>
              <a:rPr lang="ar-IQ" dirty="0"/>
              <a:t> الخدمات الشخصية </a:t>
            </a:r>
            <a:r>
              <a:rPr lang="ar-IQ" dirty="0">
                <a:solidFill>
                  <a:srgbClr val="FF0000"/>
                </a:solidFill>
              </a:rPr>
              <a:t>8-</a:t>
            </a:r>
            <a:r>
              <a:rPr lang="ar-IQ" dirty="0"/>
              <a:t> الخدمات المهنية والفنية </a:t>
            </a:r>
            <a:r>
              <a:rPr lang="ar-IQ" dirty="0">
                <a:solidFill>
                  <a:srgbClr val="FF0000"/>
                </a:solidFill>
              </a:rPr>
              <a:t>9-</a:t>
            </a:r>
            <a:r>
              <a:rPr lang="ar-IQ" dirty="0"/>
              <a:t> الخدمات الإدارية .</a:t>
            </a:r>
            <a:endParaRPr lang="en-US" dirty="0"/>
          </a:p>
          <a:p>
            <a:pPr marL="0" indent="0" algn="just" rtl="1">
              <a:buNone/>
            </a:pPr>
            <a:r>
              <a:rPr lang="ar-IQ" dirty="0"/>
              <a:t>وقارن بين النسب المئوية للمدينة الواحدة في كل حرفة مع المعدلات التي استخرجها ومعدل الانحراف ،واعتبر كل مدينة تتمتع بنسبة مئوية من الأيدي العاملة في وظيفة ما أعلى من معدل النسب المئوية لجميع المدن في تلك الوظيفة اعتبرها ضمن ذلك التصنيف الوظيفي .</a:t>
            </a:r>
            <a:endParaRPr lang="en-US" dirty="0"/>
          </a:p>
          <a:p>
            <a:pPr marL="0" indent="0" algn="just" rtl="1">
              <a:buNone/>
            </a:pPr>
            <a:endParaRPr lang="en-US" dirty="0"/>
          </a:p>
        </p:txBody>
      </p:sp>
    </p:spTree>
    <p:extLst>
      <p:ext uri="{BB962C8B-B14F-4D97-AF65-F5344CB8AC3E}">
        <p14:creationId xmlns:p14="http://schemas.microsoft.com/office/powerpoint/2010/main" val="2936370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686800" cy="6477000"/>
          </a:xfrm>
        </p:spPr>
        <p:txBody>
          <a:bodyPr/>
          <a:lstStyle/>
          <a:p>
            <a:pPr marL="0" indent="0" algn="just" rtl="1">
              <a:buNone/>
            </a:pPr>
            <a:r>
              <a:rPr lang="ar-IQ" dirty="0"/>
              <a:t>وصنف المدن التي تنحرف عن المعدل ،بمعدل انحراف واحد على أنها مدينة من الدرجة </a:t>
            </a:r>
            <a:r>
              <a:rPr lang="ar-IQ" dirty="0" smtClean="0"/>
              <a:t>الأولى ، وفوق </a:t>
            </a:r>
            <a:r>
              <a:rPr lang="ar-IQ" dirty="0"/>
              <a:t>المعدل بدرجتين معياريتين على أنها من الدرجة الثانية ،وإذا انحرفت عن المعدل بثلاث درجات معيارية على أنها من الدرجة الثالثة .</a:t>
            </a:r>
            <a:endParaRPr lang="en-US" dirty="0"/>
          </a:p>
          <a:p>
            <a:pPr marL="0" indent="0" algn="just" rtl="1">
              <a:buNone/>
            </a:pPr>
            <a:r>
              <a:rPr lang="ar-IQ" dirty="0"/>
              <a:t>تبغي الإشارة إلى انه ترتفع مرتبة المدينة كلما ارتفع انحرافها بتركيز الفعالية (الصناعة مثلا)فيها بدرجة اشد من الثانية والأولى.</a:t>
            </a:r>
            <a:endParaRPr lang="en-US" dirty="0"/>
          </a:p>
          <a:p>
            <a:pPr marL="0" indent="0" algn="just" rtl="1">
              <a:buNone/>
            </a:pPr>
            <a:r>
              <a:rPr lang="ar-IQ" dirty="0"/>
              <a:t>كما وصنف نيلسون المدن التي تتصف بوظيفتين أو ثلاث وظائف وفيها نسبة عالية من الأيدي العاملة والتي لا يمكن تصنيفها تحت أية فعالية على أنها (مدينة متنوعة الوظائف ).</a:t>
            </a:r>
            <a:endParaRPr lang="en-US" dirty="0"/>
          </a:p>
        </p:txBody>
      </p:sp>
    </p:spTree>
    <p:extLst>
      <p:ext uri="{BB962C8B-B14F-4D97-AF65-F5344CB8AC3E}">
        <p14:creationId xmlns:p14="http://schemas.microsoft.com/office/powerpoint/2010/main" val="41430712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686800" cy="6553200"/>
          </a:xfrm>
        </p:spPr>
        <p:txBody>
          <a:bodyPr>
            <a:noAutofit/>
          </a:bodyPr>
          <a:lstStyle/>
          <a:p>
            <a:pPr marL="0" indent="0" algn="just" rtl="1">
              <a:buNone/>
            </a:pPr>
            <a:r>
              <a:rPr lang="ar-IQ" sz="2000" b="1" dirty="0">
                <a:solidFill>
                  <a:srgbClr val="FF0000"/>
                </a:solidFill>
              </a:rPr>
              <a:t>وظائف </a:t>
            </a:r>
            <a:r>
              <a:rPr lang="ar-IQ" sz="2000" b="1" dirty="0" smtClean="0">
                <a:solidFill>
                  <a:srgbClr val="FF0000"/>
                </a:solidFill>
              </a:rPr>
              <a:t>المدن</a:t>
            </a:r>
            <a:endParaRPr lang="en-US" sz="2000" dirty="0">
              <a:solidFill>
                <a:srgbClr val="FF0000"/>
              </a:solidFill>
            </a:endParaRPr>
          </a:p>
          <a:p>
            <a:pPr marL="0" indent="0" algn="just" rtl="1">
              <a:buNone/>
            </a:pPr>
            <a:r>
              <a:rPr lang="ar-IQ" sz="2000" dirty="0"/>
              <a:t> الوظيفة هي أساس قيام المدن ،ووظيفة المدينة تخدم جهتين أولاهما داخلية </a:t>
            </a:r>
            <a:r>
              <a:rPr lang="ar-IQ" sz="2000" dirty="0" smtClean="0"/>
              <a:t>تقدم </a:t>
            </a:r>
            <a:r>
              <a:rPr lang="ar-IQ" sz="2000" dirty="0"/>
              <a:t>لسكانها ضمن حيزها </a:t>
            </a:r>
            <a:r>
              <a:rPr lang="ar-IQ" sz="2000" dirty="0" smtClean="0"/>
              <a:t>الحضري ، والثانية </a:t>
            </a:r>
            <a:r>
              <a:rPr lang="ar-IQ" sz="2000" dirty="0"/>
              <a:t>خارجية </a:t>
            </a:r>
            <a:r>
              <a:rPr lang="ar-IQ" sz="2000" dirty="0" smtClean="0"/>
              <a:t>تقدم </a:t>
            </a:r>
            <a:r>
              <a:rPr lang="ar-IQ" sz="2000" dirty="0"/>
              <a:t>لسكان </a:t>
            </a:r>
            <a:r>
              <a:rPr lang="ar-IQ" sz="2000" dirty="0" smtClean="0"/>
              <a:t>إقليمها.</a:t>
            </a:r>
          </a:p>
          <a:p>
            <a:pPr marL="0" indent="0" algn="just" rtl="1">
              <a:buNone/>
            </a:pPr>
            <a:r>
              <a:rPr lang="ar-IQ" sz="2000" b="1" dirty="0"/>
              <a:t>- الوظيفة التجارية </a:t>
            </a:r>
            <a:endParaRPr lang="en-US" sz="2000" dirty="0"/>
          </a:p>
          <a:p>
            <a:pPr marL="0" indent="0" algn="just" rtl="1">
              <a:buNone/>
            </a:pPr>
            <a:r>
              <a:rPr lang="ar-IQ" sz="2000" dirty="0"/>
              <a:t>   يعود نمو المدن التجارية في العالم في المدة ما بين القرنين الثالث عشر والثامن عشر إلى جهود أصحاب المشروعات التجارية وأتباعهم ، لذلك فالمدن التجارية تعد أقدم أنواع </a:t>
            </a:r>
            <a:r>
              <a:rPr lang="ar-IQ" sz="2000" dirty="0" err="1"/>
              <a:t>المدن،ووظيفتها</a:t>
            </a:r>
            <a:r>
              <a:rPr lang="ar-IQ" sz="2000" dirty="0"/>
              <a:t> هذه وظيفة قاعدية لا يمكن </a:t>
            </a:r>
            <a:r>
              <a:rPr lang="ar-IQ" sz="2000" dirty="0" smtClean="0"/>
              <a:t>تجاهلها</a:t>
            </a:r>
          </a:p>
          <a:p>
            <a:pPr marL="0" indent="0" algn="just" rtl="1">
              <a:buNone/>
            </a:pPr>
            <a:r>
              <a:rPr lang="ar-IQ" sz="2000" dirty="0"/>
              <a:t>واستنادا إلى وظائف المدن التجارية </a:t>
            </a:r>
            <a:r>
              <a:rPr lang="ar-IQ" sz="2000" dirty="0">
                <a:solidFill>
                  <a:srgbClr val="FF0000"/>
                </a:solidFill>
              </a:rPr>
              <a:t>يمكننا ملاحظة ثلاثة أنواع منها </a:t>
            </a:r>
            <a:r>
              <a:rPr lang="ar-IQ" sz="2000" dirty="0"/>
              <a:t>هي :</a:t>
            </a:r>
            <a:endParaRPr lang="en-US" sz="2000" dirty="0"/>
          </a:p>
          <a:p>
            <a:pPr marL="0" indent="0" algn="just" rtl="1">
              <a:buNone/>
            </a:pPr>
            <a:r>
              <a:rPr lang="ar-IQ" sz="2000" dirty="0">
                <a:solidFill>
                  <a:srgbClr val="FF0000"/>
                </a:solidFill>
              </a:rPr>
              <a:t>أ-مدن تجارة الظهير </a:t>
            </a:r>
            <a:r>
              <a:rPr lang="ar-IQ" sz="2000" dirty="0"/>
              <a:t>:وهذه المدن تعتمد بشكل كبير في تجارتها على الظهير الأرضي أو الإقليمي حولها فتنمو بنموه وتتضاءل حينما </a:t>
            </a:r>
            <a:r>
              <a:rPr lang="ar-IQ" sz="2000" dirty="0" err="1"/>
              <a:t>يضعف،فالخدمة</a:t>
            </a:r>
            <a:r>
              <a:rPr lang="ar-IQ" sz="2000" dirty="0"/>
              <a:t> التجارية بينهما </a:t>
            </a:r>
            <a:r>
              <a:rPr lang="ar-IQ" sz="2000" dirty="0" err="1"/>
              <a:t>مشتركة،ومدن</a:t>
            </a:r>
            <a:r>
              <a:rPr lang="ar-IQ" sz="2000" dirty="0"/>
              <a:t> هذا النوع لا ترتقي إلى مستوى المدن التجارية العالمية .</a:t>
            </a:r>
            <a:endParaRPr lang="en-US" sz="2000" dirty="0"/>
          </a:p>
          <a:p>
            <a:pPr marL="0" indent="0" algn="just" rtl="1">
              <a:buNone/>
            </a:pPr>
            <a:r>
              <a:rPr lang="ar-IQ" sz="2000" dirty="0">
                <a:solidFill>
                  <a:srgbClr val="FF0000"/>
                </a:solidFill>
              </a:rPr>
              <a:t>ب-مدن المستودع : </a:t>
            </a:r>
            <a:r>
              <a:rPr lang="ar-IQ" sz="2000" dirty="0"/>
              <a:t>تمتاز هذه المدن بمواقع </a:t>
            </a:r>
            <a:r>
              <a:rPr lang="ar-IQ" sz="2000" dirty="0" err="1"/>
              <a:t>إستراتيجية</a:t>
            </a:r>
            <a:r>
              <a:rPr lang="ar-IQ" sz="2000" dirty="0"/>
              <a:t>  تمنحها تسهيلات تجعل التجارة المحيطة تفضل أن تمر بها وان كان الطريق إليها غير مباشر كما هو حال مكة المكرمة قبل البعثة النبوية الشريفة وما بعدها ،وهذه المدن تتمتع بنشاط كبير من حيث تجارة المرور والمصارف والشحن والعمليات المالية مثل مدن لندن وهامبورغ وأمستردام .</a:t>
            </a:r>
            <a:endParaRPr lang="en-US" sz="2000" dirty="0"/>
          </a:p>
          <a:p>
            <a:pPr marL="0" indent="0" algn="just" rtl="1">
              <a:buNone/>
            </a:pPr>
            <a:r>
              <a:rPr lang="ar-IQ" sz="2000" dirty="0">
                <a:solidFill>
                  <a:srgbClr val="FF0000"/>
                </a:solidFill>
              </a:rPr>
              <a:t>ج- النقاط التجارية : </a:t>
            </a:r>
            <a:r>
              <a:rPr lang="ar-IQ" sz="2000" dirty="0"/>
              <a:t>وفي كندا قامت مثل هذه المراكز ليستبدل فيها </a:t>
            </a:r>
            <a:r>
              <a:rPr lang="ar-IQ" sz="2000" dirty="0" err="1"/>
              <a:t>قناصوا</a:t>
            </a:r>
            <a:r>
              <a:rPr lang="ar-IQ" sz="2000" dirty="0"/>
              <a:t> الحيوانات الهنود الفراء في مقابل السلاح والتبغ والمشروبات الروحية .ومدن الموانئ كالبصرة ودبي والإسكندرية هي خير مثال على هذا النوع من المدن ، </a:t>
            </a:r>
            <a:r>
              <a:rPr lang="ar-IQ" sz="2400" dirty="0">
                <a:solidFill>
                  <a:srgbClr val="FF0000"/>
                </a:solidFill>
              </a:rPr>
              <a:t>أما الفرق بينها وبين مدن المستودع هو أن مدن المستودع هي مدن مرورية للقوافل التجارية أما النقاط التجارية فهي للتخزين أكثر مما تكون للمرور</a:t>
            </a:r>
            <a:r>
              <a:rPr lang="ar-IQ" sz="2000" dirty="0"/>
              <a:t>.</a:t>
            </a:r>
            <a:endParaRPr lang="en-US" sz="2000" dirty="0"/>
          </a:p>
        </p:txBody>
      </p:sp>
    </p:spTree>
    <p:extLst>
      <p:ext uri="{BB962C8B-B14F-4D97-AF65-F5344CB8AC3E}">
        <p14:creationId xmlns:p14="http://schemas.microsoft.com/office/powerpoint/2010/main" val="27175135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81000" y="228600"/>
            <a:ext cx="8458200" cy="6400800"/>
          </a:xfrm>
        </p:spPr>
        <p:txBody>
          <a:bodyPr>
            <a:normAutofit fontScale="92500" lnSpcReduction="10000"/>
          </a:bodyPr>
          <a:lstStyle/>
          <a:p>
            <a:pPr marL="0" indent="0" algn="just" rtl="1">
              <a:buNone/>
            </a:pPr>
            <a:r>
              <a:rPr lang="ar-IQ" dirty="0">
                <a:solidFill>
                  <a:srgbClr val="FF0000"/>
                </a:solidFill>
              </a:rPr>
              <a:t>2- </a:t>
            </a:r>
            <a:r>
              <a:rPr lang="ar-IQ" b="1" dirty="0">
                <a:solidFill>
                  <a:srgbClr val="FF0000"/>
                </a:solidFill>
              </a:rPr>
              <a:t>الوظيفة الصناعية</a:t>
            </a:r>
            <a:r>
              <a:rPr lang="ar-IQ" dirty="0">
                <a:solidFill>
                  <a:srgbClr val="FF0000"/>
                </a:solidFill>
              </a:rPr>
              <a:t> </a:t>
            </a:r>
            <a:endParaRPr lang="en-US" dirty="0">
              <a:solidFill>
                <a:srgbClr val="FF0000"/>
              </a:solidFill>
            </a:endParaRPr>
          </a:p>
          <a:p>
            <a:pPr marL="0" indent="0" algn="just" rtl="1">
              <a:buNone/>
            </a:pPr>
            <a:r>
              <a:rPr lang="ar-IQ" dirty="0"/>
              <a:t>  </a:t>
            </a:r>
            <a:r>
              <a:rPr lang="ar-IQ" dirty="0">
                <a:solidFill>
                  <a:srgbClr val="FF0000"/>
                </a:solidFill>
              </a:rPr>
              <a:t>تختلف الوظيفة الصناعية عن الوظيفة التجارية للمدن </a:t>
            </a:r>
            <a:r>
              <a:rPr lang="ar-IQ" dirty="0" smtClean="0">
                <a:solidFill>
                  <a:srgbClr val="FF0000"/>
                </a:solidFill>
              </a:rPr>
              <a:t>علل ذلك  </a:t>
            </a:r>
            <a:r>
              <a:rPr lang="ar-IQ" dirty="0" smtClean="0"/>
              <a:t>ج/ </a:t>
            </a:r>
            <a:r>
              <a:rPr lang="ar-IQ" dirty="0" smtClean="0">
                <a:solidFill>
                  <a:srgbClr val="FF0000"/>
                </a:solidFill>
              </a:rPr>
              <a:t>ذلك </a:t>
            </a:r>
            <a:r>
              <a:rPr lang="ar-IQ" dirty="0"/>
              <a:t>لان الصناعة ليست في أصلها خلاقة للمدن بصفة دائمة ،رغم أنها ذات دور مدني هام ،</a:t>
            </a:r>
            <a:r>
              <a:rPr lang="ar-IQ" dirty="0">
                <a:solidFill>
                  <a:srgbClr val="FF0000"/>
                </a:solidFill>
              </a:rPr>
              <a:t>فكل المدن التي نمت نموا كبيرا في العصر الحديث شهدت تنمية صناعية كبيرة </a:t>
            </a:r>
            <a:r>
              <a:rPr lang="ar-IQ" dirty="0"/>
              <a:t>، </a:t>
            </a:r>
            <a:r>
              <a:rPr lang="ar-IQ" dirty="0" smtClean="0"/>
              <a:t>ج/ ذلك </a:t>
            </a:r>
            <a:r>
              <a:rPr lang="ar-IQ" dirty="0"/>
              <a:t>لان الصناعة تقوم معتمدة على المدينة ووسائط النقل وتوفر الموارد وغير </a:t>
            </a:r>
            <a:r>
              <a:rPr lang="ar-IQ" dirty="0" smtClean="0"/>
              <a:t>ذلك.</a:t>
            </a:r>
          </a:p>
          <a:p>
            <a:pPr marL="0" indent="0" algn="just" rtl="1">
              <a:buNone/>
            </a:pPr>
            <a:r>
              <a:rPr lang="ar-IQ" dirty="0" smtClean="0">
                <a:solidFill>
                  <a:srgbClr val="FF0000"/>
                </a:solidFill>
              </a:rPr>
              <a:t>المدن الصناعية لها نوعان هما:</a:t>
            </a:r>
          </a:p>
          <a:p>
            <a:pPr marL="514350" indent="-514350" algn="just" rtl="1">
              <a:buAutoNum type="arabic1Minus"/>
            </a:pPr>
            <a:r>
              <a:rPr lang="ar-IQ" dirty="0" smtClean="0"/>
              <a:t>مدن التعدينية</a:t>
            </a:r>
          </a:p>
          <a:p>
            <a:pPr marL="514350" indent="-514350" algn="just" rtl="1">
              <a:buAutoNum type="arabic1Minus"/>
            </a:pPr>
            <a:r>
              <a:rPr lang="ar-IQ" dirty="0" smtClean="0"/>
              <a:t>مدن الصناعات التحويلية</a:t>
            </a:r>
          </a:p>
          <a:p>
            <a:pPr marL="0" indent="0" algn="just" rtl="1">
              <a:buNone/>
            </a:pPr>
            <a:r>
              <a:rPr lang="ar-IQ" dirty="0">
                <a:solidFill>
                  <a:srgbClr val="0070C0"/>
                </a:solidFill>
              </a:rPr>
              <a:t>والوظيفة الصناعية هي أوضح في المدن التعدينية منها في مدن الصناعة التحويلية </a:t>
            </a:r>
            <a:r>
              <a:rPr lang="ar-IQ" dirty="0" smtClean="0">
                <a:solidFill>
                  <a:srgbClr val="0070C0"/>
                </a:solidFill>
              </a:rPr>
              <a:t>علل ذلك</a:t>
            </a:r>
            <a:r>
              <a:rPr lang="ar-IQ" dirty="0" smtClean="0"/>
              <a:t>؟ ج/ ذلك </a:t>
            </a:r>
            <a:r>
              <a:rPr lang="ar-IQ" dirty="0"/>
              <a:t>لان التعدين اقل ارتباطا بالتجارة ،وفوق ذلك تقوم هذه المدن حيث يوجد المعدن أي أنها مَدينة بوجودها للتركيب الجيولوجي فهي تقوم في ألاسكا والصحراء وفي الجبال بل وكثير ما تقوم في مناطق </a:t>
            </a:r>
            <a:r>
              <a:rPr lang="ar-IQ" dirty="0" smtClean="0"/>
              <a:t>منعزلة.</a:t>
            </a:r>
          </a:p>
        </p:txBody>
      </p:sp>
    </p:spTree>
    <p:extLst>
      <p:ext uri="{BB962C8B-B14F-4D97-AF65-F5344CB8AC3E}">
        <p14:creationId xmlns:p14="http://schemas.microsoft.com/office/powerpoint/2010/main" val="666178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152400"/>
            <a:ext cx="8686800" cy="6477000"/>
          </a:xfrm>
        </p:spPr>
        <p:txBody>
          <a:bodyPr>
            <a:normAutofit fontScale="92500" lnSpcReduction="10000"/>
          </a:bodyPr>
          <a:lstStyle/>
          <a:p>
            <a:pPr marL="0" indent="0" algn="r" rtl="1">
              <a:buNone/>
            </a:pPr>
            <a:r>
              <a:rPr lang="ar-IQ" dirty="0">
                <a:solidFill>
                  <a:srgbClr val="FF0000"/>
                </a:solidFill>
              </a:rPr>
              <a:t>ما السبب الذي يقف وراء اختفاء مدن الصناعات التحويلية في الوطن العربي ، وضح ذلك؟</a:t>
            </a:r>
            <a:endParaRPr lang="en-US" dirty="0">
              <a:solidFill>
                <a:srgbClr val="FF0000"/>
              </a:solidFill>
            </a:endParaRPr>
          </a:p>
          <a:p>
            <a:pPr marL="0" indent="0" algn="r" rtl="1">
              <a:buNone/>
            </a:pPr>
            <a:r>
              <a:rPr lang="ar-IQ" dirty="0"/>
              <a:t>ج/لان مدن الصناعات التحويلية تكتسبها المدينة متى صنعت أكثر مما يستطيع سكانها </a:t>
            </a:r>
            <a:r>
              <a:rPr lang="ar-IQ" dirty="0" smtClean="0"/>
              <a:t>استهلاكه ، وتقوم </a:t>
            </a:r>
            <a:r>
              <a:rPr lang="ar-IQ" dirty="0"/>
              <a:t>ببيع الفائض للعالم الخارجي ،وهذا هو شان المدن الصناعية في الغرب أما مدننا العربية لا زالت بعيدة عن هذه </a:t>
            </a:r>
            <a:r>
              <a:rPr lang="ar-IQ" dirty="0" smtClean="0"/>
              <a:t>الصفة.</a:t>
            </a:r>
            <a:endParaRPr lang="ar-IQ" dirty="0" smtClean="0"/>
          </a:p>
          <a:p>
            <a:pPr marL="0" indent="0" algn="r" rtl="1">
              <a:buNone/>
            </a:pPr>
            <a:r>
              <a:rPr lang="ar-IQ" dirty="0">
                <a:solidFill>
                  <a:srgbClr val="FF0000"/>
                </a:solidFill>
              </a:rPr>
              <a:t>يوجد في الوطن العربي (صناعات مدن ) وليست (مدنا صناعية )؟</a:t>
            </a:r>
            <a:endParaRPr lang="en-US" dirty="0">
              <a:solidFill>
                <a:srgbClr val="FF0000"/>
              </a:solidFill>
            </a:endParaRPr>
          </a:p>
          <a:p>
            <a:pPr marL="0" indent="0" algn="r" rtl="1">
              <a:buNone/>
            </a:pPr>
            <a:r>
              <a:rPr lang="ar-IQ" dirty="0"/>
              <a:t>ج/أن مدننا العربية هي أساسا مدن </a:t>
            </a:r>
            <a:r>
              <a:rPr lang="ar-IQ" u="sng" dirty="0">
                <a:solidFill>
                  <a:srgbClr val="FF0000"/>
                </a:solidFill>
              </a:rPr>
              <a:t>تعدينية (استخراجية) </a:t>
            </a:r>
            <a:r>
              <a:rPr lang="ar-IQ" dirty="0"/>
              <a:t>وهذا يعني أن صناعاتنا لازالت في جوهرها صناعة أولية </a:t>
            </a:r>
            <a:r>
              <a:rPr lang="ar-IQ" dirty="0" err="1"/>
              <a:t>خامية</a:t>
            </a:r>
            <a:r>
              <a:rPr lang="ar-IQ" dirty="0"/>
              <a:t> .أي انه في الوطن العربي توجد (صناعات مدن ) وليست (مدنا صناعية ).وصناعات المدن في اغلبها صناعات خفيفة استهلاكية بسيطة ،ثم أن مدن التعدين العربية هي بدورها تبتلعها فئة واحدة أساسا هي مدن النفط ،أما مدن المعادن الأخرى فهي قليلة نسبيا ،نستطيع أن نميز منها مدن الفوسفات والمنغنيز والفحم </a:t>
            </a:r>
            <a:r>
              <a:rPr lang="ar-IQ" dirty="0" smtClean="0"/>
              <a:t>والحديد.</a:t>
            </a:r>
            <a:endParaRPr lang="en-US" dirty="0"/>
          </a:p>
          <a:p>
            <a:pPr marL="0" indent="0" algn="r" rtl="1">
              <a:buNone/>
            </a:pPr>
            <a:endParaRPr lang="en-US" dirty="0"/>
          </a:p>
        </p:txBody>
      </p:sp>
    </p:spTree>
    <p:extLst>
      <p:ext uri="{BB962C8B-B14F-4D97-AF65-F5344CB8AC3E}">
        <p14:creationId xmlns:p14="http://schemas.microsoft.com/office/powerpoint/2010/main" val="29582678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152400"/>
            <a:ext cx="8686800" cy="6477000"/>
          </a:xfrm>
        </p:spPr>
        <p:txBody>
          <a:bodyPr>
            <a:normAutofit fontScale="92500"/>
          </a:bodyPr>
          <a:lstStyle/>
          <a:p>
            <a:pPr marL="0" indent="0" algn="r" rtl="1">
              <a:buNone/>
            </a:pPr>
            <a:r>
              <a:rPr lang="ar-IQ" b="1" dirty="0" smtClean="0">
                <a:solidFill>
                  <a:srgbClr val="FF0000"/>
                </a:solidFill>
              </a:rPr>
              <a:t>3- الخدمات الصحية والترفيهية:</a:t>
            </a:r>
          </a:p>
          <a:p>
            <a:pPr marL="0" indent="0" algn="r" rtl="1">
              <a:buNone/>
            </a:pPr>
            <a:r>
              <a:rPr lang="ar-IQ" dirty="0">
                <a:solidFill>
                  <a:srgbClr val="FF0000"/>
                </a:solidFill>
              </a:rPr>
              <a:t>اغلب المد ن الصحية والترفيهية توجدان في أمريكا وأوروبا أكثر من أي مكان آخر؟ وضح ذلك؟</a:t>
            </a:r>
            <a:endParaRPr lang="en-US" dirty="0">
              <a:solidFill>
                <a:srgbClr val="FF0000"/>
              </a:solidFill>
            </a:endParaRPr>
          </a:p>
          <a:p>
            <a:pPr marL="0" indent="0" algn="just" rtl="1">
              <a:buNone/>
            </a:pPr>
            <a:r>
              <a:rPr lang="ar-IQ" dirty="0"/>
              <a:t>ج/ لما كان الاهتمام بالصحة والراحة والعلاج مرتبطا بالحضارة ومستوى المعيشة فاغلب المدن الصحية مركّزة في أوروبا وأمريكا الشمالية ،إلا إن هذه لا يمنع تواجدها في إرجاء أخرى من المعمورة</a:t>
            </a:r>
            <a:r>
              <a:rPr lang="ar-IQ" dirty="0" smtClean="0"/>
              <a:t>.</a:t>
            </a:r>
          </a:p>
          <a:p>
            <a:pPr marL="0" indent="0" algn="just" rtl="1">
              <a:buNone/>
            </a:pPr>
            <a:r>
              <a:rPr lang="ar-IQ" dirty="0">
                <a:solidFill>
                  <a:srgbClr val="FF0000"/>
                </a:solidFill>
              </a:rPr>
              <a:t>والمدن الصحية على نوعين هما </a:t>
            </a:r>
            <a:r>
              <a:rPr lang="ar-IQ" dirty="0" smtClean="0"/>
              <a:t>:1- مدن </a:t>
            </a:r>
            <a:r>
              <a:rPr lang="ar-IQ" dirty="0"/>
              <a:t>المياه المعدنية </a:t>
            </a:r>
            <a:r>
              <a:rPr lang="ar-IQ" dirty="0" smtClean="0"/>
              <a:t>2- مدن المصحات.</a:t>
            </a:r>
          </a:p>
          <a:p>
            <a:pPr marL="0" indent="0" algn="just" rtl="1">
              <a:buNone/>
            </a:pPr>
            <a:r>
              <a:rPr lang="ar-IQ" dirty="0"/>
              <a:t>في وجود الأولى تركيب جيولوجي معين ، وعلى موضع يسهل الوصول إليه من قبل السكان ومن أمثلتها مدن </a:t>
            </a:r>
            <a:r>
              <a:rPr lang="ar-IQ" dirty="0" err="1"/>
              <a:t>قيشي</a:t>
            </a:r>
            <a:r>
              <a:rPr lang="ar-IQ" dirty="0"/>
              <a:t> في فرنسا وفيز بادن في المانيا .أما مدن المصحات أو ما يطلق عليها </a:t>
            </a:r>
            <a:r>
              <a:rPr lang="ar-IQ" u="sng" dirty="0">
                <a:solidFill>
                  <a:srgbClr val="FF0000"/>
                </a:solidFill>
              </a:rPr>
              <a:t>بمدن الراحة والاعتزال </a:t>
            </a:r>
            <a:r>
              <a:rPr lang="ar-IQ" dirty="0"/>
              <a:t>،فيشترط في وجودها العامل الطبيعي المتمثل بالجو المشمس والهواء النقي والأرض الخضراء ،إذ </a:t>
            </a:r>
            <a:r>
              <a:rPr lang="ar-IQ" dirty="0" err="1"/>
              <a:t>يؤّمها</a:t>
            </a:r>
            <a:r>
              <a:rPr lang="ar-IQ" dirty="0"/>
              <a:t> المرضى إثناء دورة النقاهة</a:t>
            </a:r>
            <a:endParaRPr lang="en-US" dirty="0"/>
          </a:p>
          <a:p>
            <a:pPr marL="0" indent="0" algn="r" rtl="1">
              <a:buNone/>
            </a:pPr>
            <a:endParaRPr lang="en-US" dirty="0"/>
          </a:p>
        </p:txBody>
      </p:sp>
    </p:spTree>
    <p:extLst>
      <p:ext uri="{BB962C8B-B14F-4D97-AF65-F5344CB8AC3E}">
        <p14:creationId xmlns:p14="http://schemas.microsoft.com/office/powerpoint/2010/main" val="11985279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152400"/>
            <a:ext cx="8686800" cy="6477000"/>
          </a:xfrm>
        </p:spPr>
        <p:txBody>
          <a:bodyPr>
            <a:normAutofit fontScale="85000" lnSpcReduction="20000"/>
          </a:bodyPr>
          <a:lstStyle/>
          <a:p>
            <a:pPr marL="0" indent="0" algn="just" rtl="1">
              <a:buNone/>
            </a:pPr>
            <a:r>
              <a:rPr lang="ar-IQ" b="1" dirty="0">
                <a:solidFill>
                  <a:srgbClr val="FF0000"/>
                </a:solidFill>
              </a:rPr>
              <a:t>أما المدن الترفيهية فتقسم إلى ثلاثة أنواع هي :</a:t>
            </a:r>
            <a:endParaRPr lang="en-US" b="1" dirty="0">
              <a:solidFill>
                <a:srgbClr val="FF0000"/>
              </a:solidFill>
            </a:endParaRPr>
          </a:p>
          <a:p>
            <a:pPr marL="0" indent="0" algn="just" rtl="1">
              <a:buNone/>
            </a:pPr>
            <a:r>
              <a:rPr lang="ar-IQ" dirty="0"/>
              <a:t>أ-مدن المشاتي  ب- مدن المحطات الجبلية  ج- مدن المصايف البحرية .</a:t>
            </a:r>
            <a:endParaRPr lang="en-US" dirty="0"/>
          </a:p>
          <a:p>
            <a:pPr marL="0" indent="0" algn="just" rtl="1">
              <a:buNone/>
            </a:pPr>
            <a:r>
              <a:rPr lang="ar-IQ" b="1" dirty="0">
                <a:solidFill>
                  <a:srgbClr val="FF0000"/>
                </a:solidFill>
              </a:rPr>
              <a:t>أ-</a:t>
            </a:r>
            <a:r>
              <a:rPr lang="ar-IQ" b="1" u="sng" dirty="0">
                <a:solidFill>
                  <a:srgbClr val="FF0000"/>
                </a:solidFill>
              </a:rPr>
              <a:t>مدن </a:t>
            </a:r>
            <a:r>
              <a:rPr lang="ar-IQ" b="1" u="sng" dirty="0" smtClean="0">
                <a:solidFill>
                  <a:srgbClr val="FF0000"/>
                </a:solidFill>
              </a:rPr>
              <a:t>المشاتي</a:t>
            </a:r>
            <a:endParaRPr lang="en-US" dirty="0">
              <a:solidFill>
                <a:srgbClr val="FF0000"/>
              </a:solidFill>
            </a:endParaRPr>
          </a:p>
          <a:p>
            <a:pPr marL="0" indent="0" algn="just" rtl="1">
              <a:buNone/>
            </a:pPr>
            <a:r>
              <a:rPr lang="ar-IQ" dirty="0"/>
              <a:t>هي اقرب إلى المدن ذات العيون المعدنية ويلجا إليها السكان هربا من برد الشتاء وتمتعا بالشمس ، ونشأت في بدايتها على سواحل البحر المتوسط أهمها الريفيرا الفرنسية </a:t>
            </a:r>
            <a:r>
              <a:rPr lang="ar-IQ" dirty="0" smtClean="0"/>
              <a:t>كمدن </a:t>
            </a:r>
            <a:r>
              <a:rPr lang="ar-IQ" dirty="0"/>
              <a:t>نيس وموناكو ومونت كارلو ،وعلى الريفيرا الايطالية  </a:t>
            </a:r>
            <a:r>
              <a:rPr lang="ar-IQ" dirty="0" smtClean="0"/>
              <a:t>مثل </a:t>
            </a:r>
            <a:r>
              <a:rPr lang="ar-IQ" dirty="0"/>
              <a:t>سان </a:t>
            </a:r>
            <a:r>
              <a:rPr lang="ar-IQ" dirty="0" err="1"/>
              <a:t>ريمو</a:t>
            </a:r>
            <a:r>
              <a:rPr lang="ar-IQ" dirty="0"/>
              <a:t> </a:t>
            </a:r>
            <a:r>
              <a:rPr lang="ar-IQ" dirty="0" err="1" smtClean="0"/>
              <a:t>ويالتا</a:t>
            </a:r>
            <a:r>
              <a:rPr lang="ar-IQ" dirty="0" smtClean="0"/>
              <a:t> </a:t>
            </a:r>
            <a:r>
              <a:rPr lang="en-US" dirty="0"/>
              <a:t>Yalta</a:t>
            </a:r>
            <a:r>
              <a:rPr lang="ar-IQ" dirty="0"/>
              <a:t>على القرم (وهي ريفيرا البحر الأسود).</a:t>
            </a:r>
            <a:endParaRPr lang="en-US" dirty="0"/>
          </a:p>
          <a:p>
            <a:pPr marL="0" indent="0" algn="just" rtl="1">
              <a:buNone/>
            </a:pPr>
            <a:r>
              <a:rPr lang="ar-IQ" b="1" dirty="0">
                <a:solidFill>
                  <a:srgbClr val="FF0000"/>
                </a:solidFill>
              </a:rPr>
              <a:t>ب</a:t>
            </a:r>
            <a:r>
              <a:rPr lang="ar-IQ" b="1" u="sng" dirty="0">
                <a:solidFill>
                  <a:srgbClr val="FF0000"/>
                </a:solidFill>
              </a:rPr>
              <a:t>-مدن المحطات </a:t>
            </a:r>
            <a:r>
              <a:rPr lang="ar-IQ" b="1" u="sng" dirty="0" smtClean="0">
                <a:solidFill>
                  <a:srgbClr val="FF0000"/>
                </a:solidFill>
              </a:rPr>
              <a:t>الجبلية</a:t>
            </a:r>
            <a:r>
              <a:rPr lang="ar-IQ" dirty="0" smtClean="0">
                <a:solidFill>
                  <a:srgbClr val="FF0000"/>
                </a:solidFill>
              </a:rPr>
              <a:t>: </a:t>
            </a:r>
            <a:r>
              <a:rPr lang="ar-IQ" dirty="0" smtClean="0"/>
              <a:t>وهي </a:t>
            </a:r>
            <a:r>
              <a:rPr lang="ar-IQ" dirty="0"/>
              <a:t>أشهر الأماكن السياحية رغم حداثتها ،إذ أن صعود الجبال والتزحلق على الجليد لم تبدأ إلا متأخرا ،ومن ابرز أمثلة مدن المحطات الجبلية مدينة </a:t>
            </a:r>
            <a:r>
              <a:rPr lang="ar-IQ" dirty="0" err="1"/>
              <a:t>شامو</a:t>
            </a:r>
            <a:r>
              <a:rPr lang="ar-IQ" dirty="0"/>
              <a:t> نكس في وادي ارف وهي من أهم مراكز السياحة في جبال الألب لأنها تجمع علاوة على ذلك جمال مناظرها الطبيعية ,كما تعد مدينة </a:t>
            </a:r>
            <a:r>
              <a:rPr lang="ar-IQ" dirty="0" err="1"/>
              <a:t>انزبروك</a:t>
            </a:r>
            <a:r>
              <a:rPr lang="ar-IQ" dirty="0"/>
              <a:t> </a:t>
            </a:r>
            <a:r>
              <a:rPr lang="ar-IQ" dirty="0" err="1"/>
              <a:t>وسالزبورج</a:t>
            </a:r>
            <a:r>
              <a:rPr lang="ar-IQ" dirty="0"/>
              <a:t> من المحطات الجبلية الهامة في النمسا.</a:t>
            </a:r>
            <a:endParaRPr lang="en-US" dirty="0"/>
          </a:p>
          <a:p>
            <a:pPr marL="0" indent="0" algn="just" rtl="1">
              <a:buNone/>
            </a:pPr>
            <a:r>
              <a:rPr lang="ar-IQ" b="1" dirty="0">
                <a:solidFill>
                  <a:srgbClr val="FF0000"/>
                </a:solidFill>
              </a:rPr>
              <a:t>ت</a:t>
            </a:r>
            <a:r>
              <a:rPr lang="ar-IQ" b="1" u="sng" dirty="0">
                <a:solidFill>
                  <a:srgbClr val="FF0000"/>
                </a:solidFill>
              </a:rPr>
              <a:t>-مدن المصايف </a:t>
            </a:r>
            <a:r>
              <a:rPr lang="ar-IQ" b="1" u="sng" dirty="0" smtClean="0">
                <a:solidFill>
                  <a:srgbClr val="FF0000"/>
                </a:solidFill>
              </a:rPr>
              <a:t>البحرية</a:t>
            </a:r>
            <a:r>
              <a:rPr lang="ar-IQ" dirty="0" smtClean="0">
                <a:solidFill>
                  <a:srgbClr val="FF0000"/>
                </a:solidFill>
              </a:rPr>
              <a:t>: </a:t>
            </a:r>
            <a:r>
              <a:rPr lang="ar-IQ" dirty="0" smtClean="0"/>
              <a:t>يتطلب </a:t>
            </a:r>
            <a:r>
              <a:rPr lang="ar-IQ" dirty="0"/>
              <a:t>لقيام مثل هذه المدن موضعا يتوفر فيه شاطئ رملي متدرج ناعم وتنمو الأشرطة على طول الجبهة </a:t>
            </a:r>
            <a:r>
              <a:rPr lang="ar-IQ" dirty="0" err="1"/>
              <a:t>المائية،وإذا</a:t>
            </a:r>
            <a:r>
              <a:rPr lang="ar-IQ" dirty="0"/>
              <a:t> نجح المصيف أمكنه أن يوجد أحجاما كبيرة من المدن ومثال ذلك برايتون في انكلترا واتلانتيك في الولايات المتحدة الأمريكية ، وفي الوطن العربي هناك الإسكندرية وبور سعيد وبيروت وسيدي سعيد في تونس .</a:t>
            </a:r>
            <a:endParaRPr lang="en-US" dirty="0"/>
          </a:p>
        </p:txBody>
      </p:sp>
    </p:spTree>
    <p:extLst>
      <p:ext uri="{BB962C8B-B14F-4D97-AF65-F5344CB8AC3E}">
        <p14:creationId xmlns:p14="http://schemas.microsoft.com/office/powerpoint/2010/main" val="4262217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28600" y="228600"/>
            <a:ext cx="8686800" cy="6629400"/>
          </a:xfrm>
        </p:spPr>
        <p:txBody>
          <a:bodyPr>
            <a:noAutofit/>
          </a:bodyPr>
          <a:lstStyle/>
          <a:p>
            <a:pPr marL="0" indent="0" algn="r" rtl="1">
              <a:buNone/>
            </a:pPr>
            <a:r>
              <a:rPr lang="ar-IQ" sz="2000" b="1" dirty="0" smtClean="0">
                <a:solidFill>
                  <a:srgbClr val="00B0F0"/>
                </a:solidFill>
              </a:rPr>
              <a:t>تصنيف المدن</a:t>
            </a:r>
          </a:p>
          <a:p>
            <a:pPr marL="0" indent="0" algn="r" rtl="1">
              <a:buNone/>
            </a:pPr>
            <a:r>
              <a:rPr lang="en-US" sz="2000" dirty="0"/>
              <a:t> </a:t>
            </a:r>
            <a:r>
              <a:rPr lang="ar-IQ" sz="2000" dirty="0" smtClean="0">
                <a:solidFill>
                  <a:srgbClr val="FF0000"/>
                </a:solidFill>
              </a:rPr>
              <a:t>ما هي الاسس والمعايير التي صنفها الجغرافيون في تصنيف المدن؟</a:t>
            </a:r>
          </a:p>
          <a:p>
            <a:pPr marL="0" lvl="0" indent="0" algn="r" rtl="1">
              <a:buNone/>
            </a:pPr>
            <a:r>
              <a:rPr lang="ar-IQ" sz="2800" b="1" dirty="0" smtClean="0"/>
              <a:t>1- التصنيف </a:t>
            </a:r>
            <a:r>
              <a:rPr lang="ar-IQ" sz="2800" b="1" dirty="0"/>
              <a:t>التاريخي</a:t>
            </a:r>
            <a:r>
              <a:rPr lang="ar-IQ" sz="2800" dirty="0"/>
              <a:t> </a:t>
            </a:r>
            <a:endParaRPr lang="ar-IQ" sz="2800" dirty="0" smtClean="0"/>
          </a:p>
          <a:p>
            <a:pPr marL="0" lvl="0" indent="0" algn="just" rtl="1">
              <a:buNone/>
            </a:pPr>
            <a:r>
              <a:rPr lang="ar-IQ" dirty="0" smtClean="0"/>
              <a:t>أي </a:t>
            </a:r>
            <a:r>
              <a:rPr lang="ar-IQ" dirty="0"/>
              <a:t>تصنيف المدن حسب أصولها التاريخية أو المراحل التاريخية التي مرت بها وابرز سماتها  المعمارية، ولعل ابسط تقسيم في هذا المجال ما يقسم المدن حسب الفئات الآتية </a:t>
            </a:r>
            <a:r>
              <a:rPr lang="ar-IQ" dirty="0" smtClean="0"/>
              <a:t>:</a:t>
            </a:r>
          </a:p>
          <a:p>
            <a:pPr marL="514350" lvl="0" indent="-514350" algn="just" rtl="1">
              <a:buAutoNum type="arabic1Minus"/>
            </a:pPr>
            <a:r>
              <a:rPr lang="ar-IQ" sz="2800" dirty="0" smtClean="0"/>
              <a:t>مدن </a:t>
            </a:r>
            <a:r>
              <a:rPr lang="ar-IQ" sz="2800" dirty="0"/>
              <a:t>ما قبل التاريخ </a:t>
            </a:r>
            <a:endParaRPr lang="ar-IQ" sz="2800" dirty="0" smtClean="0"/>
          </a:p>
          <a:p>
            <a:pPr marL="0" lvl="0" indent="0" algn="just" rtl="1">
              <a:buNone/>
            </a:pPr>
            <a:r>
              <a:rPr lang="ar-IQ" sz="2800" dirty="0" smtClean="0"/>
              <a:t>ب- </a:t>
            </a:r>
            <a:r>
              <a:rPr lang="ar-IQ" sz="2800" dirty="0"/>
              <a:t>المدن الإغريقية والرومانية </a:t>
            </a:r>
            <a:endParaRPr lang="ar-IQ" sz="2800" dirty="0" smtClean="0"/>
          </a:p>
          <a:p>
            <a:pPr marL="0" lvl="0" indent="0" algn="just" rtl="1">
              <a:buNone/>
            </a:pPr>
            <a:r>
              <a:rPr lang="ar-IQ" sz="2800" dirty="0" smtClean="0"/>
              <a:t>ت- </a:t>
            </a:r>
            <a:r>
              <a:rPr lang="ar-IQ" sz="2800" dirty="0"/>
              <a:t>مدن العصور الوسطى </a:t>
            </a:r>
            <a:endParaRPr lang="ar-IQ" sz="2800" dirty="0" smtClean="0"/>
          </a:p>
          <a:p>
            <a:pPr marL="0" lvl="0" indent="0" algn="just" rtl="1">
              <a:buNone/>
            </a:pPr>
            <a:r>
              <a:rPr lang="ar-IQ" sz="2800" dirty="0" smtClean="0"/>
              <a:t>ث- </a:t>
            </a:r>
            <a:r>
              <a:rPr lang="ar-IQ" sz="2800" dirty="0"/>
              <a:t>مدن النهضة والباروك ج- المدن الصناعية الحديثة.</a:t>
            </a:r>
            <a:endParaRPr lang="en-US" sz="2800" dirty="0"/>
          </a:p>
          <a:p>
            <a:pPr marL="0" indent="0" algn="just" rtl="1">
              <a:buNone/>
            </a:pPr>
            <a:r>
              <a:rPr lang="ar-IQ" sz="2800" dirty="0"/>
              <a:t>وتضم الفئة الأخيرة بمفردها في الوقت الحاضر 175 مدينة </a:t>
            </a:r>
            <a:r>
              <a:rPr lang="ar-IQ" sz="2800" dirty="0" err="1"/>
              <a:t>مليونية</a:t>
            </a:r>
            <a:r>
              <a:rPr lang="ar-IQ" sz="2800" dirty="0"/>
              <a:t> ،وعددا كبيرا من الإشكال المستحدثة بدءا من الضاحية وحتى المجمعة الحضرية أو </a:t>
            </a:r>
            <a:r>
              <a:rPr lang="ar-IQ" sz="2800" dirty="0" err="1" smtClean="0"/>
              <a:t>الميجالوبوليس</a:t>
            </a:r>
            <a:r>
              <a:rPr lang="ar-IQ" sz="2800" baseline="30000" dirty="0"/>
              <a:t>.</a:t>
            </a:r>
            <a:r>
              <a:rPr lang="ar-IQ" sz="2800" dirty="0" smtClean="0"/>
              <a:t>  </a:t>
            </a:r>
            <a:endParaRPr lang="en-US" sz="2800" dirty="0"/>
          </a:p>
        </p:txBody>
      </p:sp>
    </p:spTree>
    <p:extLst>
      <p:ext uri="{BB962C8B-B14F-4D97-AF65-F5344CB8AC3E}">
        <p14:creationId xmlns:p14="http://schemas.microsoft.com/office/powerpoint/2010/main" val="11291500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4800" y="152400"/>
            <a:ext cx="8686800" cy="6477000"/>
          </a:xfrm>
        </p:spPr>
        <p:txBody>
          <a:bodyPr>
            <a:normAutofit fontScale="85000" lnSpcReduction="20000"/>
          </a:bodyPr>
          <a:lstStyle/>
          <a:p>
            <a:pPr marL="0" indent="0" algn="r">
              <a:buNone/>
            </a:pPr>
            <a:r>
              <a:rPr lang="ar-IQ" b="1" dirty="0" smtClean="0">
                <a:solidFill>
                  <a:srgbClr val="FF0000"/>
                </a:solidFill>
              </a:rPr>
              <a:t>4- الوظيفية الدينية والثقافية:</a:t>
            </a:r>
          </a:p>
          <a:p>
            <a:pPr marL="514350" indent="-514350" algn="r" rtl="1">
              <a:buAutoNum type="arabic1Minus"/>
            </a:pPr>
            <a:r>
              <a:rPr lang="ar-IQ" dirty="0" smtClean="0"/>
              <a:t>الوظيفة الدينية:</a:t>
            </a:r>
          </a:p>
          <a:p>
            <a:pPr marL="0" indent="0" algn="r" rtl="1">
              <a:buNone/>
            </a:pPr>
            <a:r>
              <a:rPr lang="ar-IQ" dirty="0">
                <a:solidFill>
                  <a:srgbClr val="FF0000"/>
                </a:solidFill>
              </a:rPr>
              <a:t>غالبا  ما يتعارض اختيار مواضع المدن الدينية مع الخصائص الجغرافية؟ وضح ذلك؟</a:t>
            </a:r>
            <a:endParaRPr lang="en-US" dirty="0">
              <a:solidFill>
                <a:srgbClr val="FF0000"/>
              </a:solidFill>
            </a:endParaRPr>
          </a:p>
          <a:p>
            <a:pPr marL="0" indent="0" algn="r" rtl="1">
              <a:buNone/>
            </a:pPr>
            <a:r>
              <a:rPr lang="ar-IQ" dirty="0"/>
              <a:t>ج/  وذلك لكونها تتخذ بناء على معتقدات أو خرافات أو أحداث أو رؤى</a:t>
            </a:r>
            <a:r>
              <a:rPr lang="ar-IQ" dirty="0" smtClean="0"/>
              <a:t>.</a:t>
            </a:r>
          </a:p>
          <a:p>
            <a:pPr marL="0" indent="0" algn="r" rtl="1">
              <a:buNone/>
            </a:pPr>
            <a:r>
              <a:rPr lang="ar-IQ" dirty="0" smtClean="0">
                <a:solidFill>
                  <a:srgbClr val="FF0000"/>
                </a:solidFill>
              </a:rPr>
              <a:t>ب- الوظيفة الثقافية:</a:t>
            </a:r>
          </a:p>
          <a:p>
            <a:pPr marL="0" indent="0" algn="just" rtl="1">
              <a:buNone/>
            </a:pPr>
            <a:r>
              <a:rPr lang="ar-IQ" dirty="0"/>
              <a:t>ترتبط هذه الوظيفة بوجود الجامعات في المدن ، وكان لهذه الوظيفة ارتباط بالوظيفة الدينية في الماضي ،ذلك لان تدريس الديانات شغل مركزا كبيرا في الجامعات ،وكانت الثقافة الإسلامية والعلمية تدرس قديما في المسجد في الدول الإسلامية ، وتوجد الجامعات في الوقت الحاضر في المدن </a:t>
            </a:r>
            <a:r>
              <a:rPr lang="ar-IQ" dirty="0" err="1"/>
              <a:t>الكبرى،وان</a:t>
            </a:r>
            <a:r>
              <a:rPr lang="ar-IQ" dirty="0"/>
              <a:t> كانت تميل إلى التركز في الضواحي بعيدة عن هذه المدن حتى يكون لها فرصة التوسع في المستقبل ،فضلا عن صفة الهدوء التي تتوفر في أطراف المدن </a:t>
            </a:r>
            <a:r>
              <a:rPr lang="ar-IQ" dirty="0" smtClean="0"/>
              <a:t>والضواحي.</a:t>
            </a:r>
          </a:p>
          <a:p>
            <a:pPr marL="0" indent="0" algn="just" rtl="1">
              <a:buNone/>
            </a:pPr>
            <a:r>
              <a:rPr lang="ar-IQ" dirty="0">
                <a:solidFill>
                  <a:srgbClr val="FF0000"/>
                </a:solidFill>
              </a:rPr>
              <a:t>ويمكن تقسيم الجامعات إلى قسمين </a:t>
            </a:r>
            <a:r>
              <a:rPr lang="ar-IQ" dirty="0"/>
              <a:t>:جامعات المدن الكبرى مثل باريس والقاهرة وبيروت ، أما القسم الآخر فهو مدن الجامعات  التي تكون الجامعة هي نوات المدينة ومحورها أي أن قيام المدن على أساس الجامعة التي </a:t>
            </a:r>
            <a:r>
              <a:rPr lang="ar-IQ" dirty="0" smtClean="0"/>
              <a:t>خلقتها.</a:t>
            </a:r>
          </a:p>
          <a:p>
            <a:pPr marL="0" indent="0" algn="r" rtl="1">
              <a:buNone/>
            </a:pPr>
            <a:endParaRPr lang="ar-IQ" dirty="0" smtClean="0"/>
          </a:p>
        </p:txBody>
      </p:sp>
    </p:spTree>
    <p:extLst>
      <p:ext uri="{BB962C8B-B14F-4D97-AF65-F5344CB8AC3E}">
        <p14:creationId xmlns:p14="http://schemas.microsoft.com/office/powerpoint/2010/main" val="12432996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763000" cy="6477000"/>
          </a:xfrm>
        </p:spPr>
        <p:txBody>
          <a:bodyPr/>
          <a:lstStyle/>
          <a:p>
            <a:pPr marL="0" indent="0" algn="just" rtl="1">
              <a:buNone/>
            </a:pPr>
            <a:r>
              <a:rPr lang="ar-IQ" b="1" dirty="0" smtClean="0">
                <a:solidFill>
                  <a:srgbClr val="FF0000"/>
                </a:solidFill>
              </a:rPr>
              <a:t>5-الوظيفة </a:t>
            </a:r>
            <a:r>
              <a:rPr lang="ar-IQ" b="1" dirty="0">
                <a:solidFill>
                  <a:srgbClr val="FF0000"/>
                </a:solidFill>
              </a:rPr>
              <a:t>الإدارية والسياسية </a:t>
            </a:r>
            <a:endParaRPr lang="ar-IQ" b="1" dirty="0" smtClean="0">
              <a:solidFill>
                <a:srgbClr val="FF0000"/>
              </a:solidFill>
            </a:endParaRPr>
          </a:p>
          <a:p>
            <a:pPr marL="0" indent="0" algn="just" rtl="1">
              <a:buNone/>
            </a:pPr>
            <a:r>
              <a:rPr lang="ar-IQ" dirty="0" smtClean="0"/>
              <a:t>تتسم </a:t>
            </a:r>
            <a:r>
              <a:rPr lang="ar-IQ" dirty="0"/>
              <a:t>هاتان الوظيفتان بأنهما </a:t>
            </a:r>
            <a:r>
              <a:rPr lang="ar-IQ" u="sng" dirty="0">
                <a:solidFill>
                  <a:srgbClr val="FF0000"/>
                </a:solidFill>
              </a:rPr>
              <a:t>حكوميتان</a:t>
            </a:r>
            <a:r>
              <a:rPr lang="ar-IQ" dirty="0"/>
              <a:t> ،وتخضع للاختيار الحكومي ،إذ يتم الاختيار اعتمادا على عوامل كثيرة من بينها الموقع المتوسط للمدينة في الدولة أو في إقليمها ولذلك فان العواصم يظل دورها رهنا بمشيئة الحكام ،ومن هنا فقد تخلق من لا </a:t>
            </a:r>
            <a:r>
              <a:rPr lang="ar-IQ" dirty="0" err="1"/>
              <a:t>شئ</a:t>
            </a:r>
            <a:r>
              <a:rPr lang="ar-IQ" dirty="0"/>
              <a:t>  مثل أنقرة وعمان وبرازيليا .</a:t>
            </a:r>
            <a:endParaRPr lang="en-US" dirty="0"/>
          </a:p>
          <a:p>
            <a:pPr marL="0" indent="0" algn="just" rtl="1">
              <a:buNone/>
            </a:pPr>
            <a:r>
              <a:rPr lang="ar-IQ" dirty="0">
                <a:solidFill>
                  <a:srgbClr val="FF0000"/>
                </a:solidFill>
              </a:rPr>
              <a:t>وتتباين المدن الإدارية والسياسية في إحجامها تباينا كبيرا </a:t>
            </a:r>
            <a:r>
              <a:rPr lang="ar-IQ" dirty="0" smtClean="0">
                <a:solidFill>
                  <a:srgbClr val="FF0000"/>
                </a:solidFill>
              </a:rPr>
              <a:t>علل ذلك؟ </a:t>
            </a:r>
            <a:r>
              <a:rPr lang="ar-IQ" dirty="0" smtClean="0"/>
              <a:t>ج/ ذلك </a:t>
            </a:r>
            <a:r>
              <a:rPr lang="ar-IQ" dirty="0"/>
              <a:t>لان هناك عواصم محلية (مراكز أقضية) إلى عواصم إقليمية (مراكز محافظات) تسيطر على عدد من عواصم المراكز أو الاقضية ، ثم عواصم وطنية وهي التي تمثل مقر الحكومة والدواوين والإدارات المرتبطة بها .</a:t>
            </a:r>
            <a:endParaRPr lang="en-US" dirty="0"/>
          </a:p>
          <a:p>
            <a:pPr marL="0" indent="0" algn="just">
              <a:buNone/>
            </a:pPr>
            <a:endParaRPr lang="en-US" dirty="0"/>
          </a:p>
        </p:txBody>
      </p:sp>
    </p:spTree>
    <p:extLst>
      <p:ext uri="{BB962C8B-B14F-4D97-AF65-F5344CB8AC3E}">
        <p14:creationId xmlns:p14="http://schemas.microsoft.com/office/powerpoint/2010/main" val="13286848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152400"/>
            <a:ext cx="8610600" cy="6400800"/>
          </a:xfrm>
        </p:spPr>
        <p:txBody>
          <a:bodyPr>
            <a:normAutofit fontScale="92500" lnSpcReduction="20000"/>
          </a:bodyPr>
          <a:lstStyle/>
          <a:p>
            <a:pPr marL="0" indent="0" algn="r" rtl="1">
              <a:buNone/>
            </a:pPr>
            <a:r>
              <a:rPr lang="ar-IQ" sz="3600" b="1" dirty="0" smtClean="0">
                <a:solidFill>
                  <a:srgbClr val="FF0000"/>
                </a:solidFill>
              </a:rPr>
              <a:t>العواصم الوطنية</a:t>
            </a:r>
          </a:p>
          <a:p>
            <a:pPr marL="0" indent="0" algn="r" rtl="1">
              <a:buNone/>
            </a:pPr>
            <a:r>
              <a:rPr lang="ar-IQ" sz="3600" dirty="0"/>
              <a:t>وفي هذه المدن تنمو الوظيفة الإدارية وتزدهر لارتباطها بالوظيفة السياسية ،وبهذا فان العواصم الوطنية في اغلب الدول هي اليوم اكبر المدن وأكثرها ثباتا واستقرارا من تلك التي عرفها العالم في الماضي</a:t>
            </a:r>
            <a:endParaRPr lang="ar-IQ" sz="3600" b="1" dirty="0" smtClean="0">
              <a:solidFill>
                <a:srgbClr val="FF0000"/>
              </a:solidFill>
            </a:endParaRPr>
          </a:p>
          <a:p>
            <a:pPr marL="0" indent="0" algn="r" rtl="1">
              <a:buNone/>
            </a:pPr>
            <a:r>
              <a:rPr lang="ar-IQ" dirty="0">
                <a:solidFill>
                  <a:srgbClr val="FF0000"/>
                </a:solidFill>
              </a:rPr>
              <a:t>وضح أسباب نمو وتضخم العواصم الوطنية ؟ </a:t>
            </a:r>
            <a:endParaRPr lang="en-US" dirty="0">
              <a:solidFill>
                <a:srgbClr val="FF0000"/>
              </a:solidFill>
            </a:endParaRPr>
          </a:p>
          <a:p>
            <a:pPr marL="0" indent="0" algn="r" rtl="1">
              <a:buNone/>
            </a:pPr>
            <a:r>
              <a:rPr lang="ar-IQ" dirty="0"/>
              <a:t>ج/ يرجع نموها وتضخمها إلى أنها تجمع إلى جانب وظيفتها السياسية التي احتكرتها جملة كبيرة من الوظائف الأخرى ،فهي سوق الدولة ومعملها ومتجرها ومصرفها وجامعاتها وقبلتها ورمز عزتها وحضارتها ، لذلك يندر أن ظل شعب يقاوم بعد سقوط عاصمته</a:t>
            </a:r>
            <a:r>
              <a:rPr lang="ar-IQ" dirty="0" smtClean="0"/>
              <a:t>.</a:t>
            </a:r>
          </a:p>
          <a:p>
            <a:pPr marL="0" indent="0" algn="r" rtl="1">
              <a:buNone/>
            </a:pPr>
            <a:r>
              <a:rPr lang="ar-IQ" dirty="0"/>
              <a:t>وتقسم العواصم الوطنية إلى قسمين هما:</a:t>
            </a:r>
            <a:endParaRPr lang="en-US" dirty="0"/>
          </a:p>
          <a:p>
            <a:pPr marL="0" indent="0" algn="r" rtl="1">
              <a:buNone/>
            </a:pPr>
            <a:r>
              <a:rPr lang="ar-IQ" dirty="0" smtClean="0">
                <a:solidFill>
                  <a:srgbClr val="FF0000"/>
                </a:solidFill>
              </a:rPr>
              <a:t>1- العواصم </a:t>
            </a:r>
            <a:r>
              <a:rPr lang="ar-IQ" dirty="0">
                <a:solidFill>
                  <a:srgbClr val="FF0000"/>
                </a:solidFill>
              </a:rPr>
              <a:t>الطبيعية </a:t>
            </a:r>
            <a:r>
              <a:rPr lang="ar-IQ" dirty="0" smtClean="0">
                <a:solidFill>
                  <a:srgbClr val="FF0000"/>
                </a:solidFill>
              </a:rPr>
              <a:t>: </a:t>
            </a:r>
            <a:r>
              <a:rPr lang="ar-IQ" dirty="0"/>
              <a:t>التي نبتت ونمت نموا طبيعيا تاريخيا مثل لندن وباريس والقاهرة وبغداد وروما ،</a:t>
            </a:r>
            <a:r>
              <a:rPr lang="ar-IQ" dirty="0" smtClean="0"/>
              <a:t>و</a:t>
            </a:r>
          </a:p>
          <a:p>
            <a:pPr marL="0" indent="0" algn="r" rtl="1">
              <a:buNone/>
            </a:pPr>
            <a:r>
              <a:rPr lang="ar-IQ" dirty="0" smtClean="0">
                <a:solidFill>
                  <a:srgbClr val="FF0000"/>
                </a:solidFill>
              </a:rPr>
              <a:t>2- العواصم </a:t>
            </a:r>
            <a:r>
              <a:rPr lang="ar-IQ" dirty="0">
                <a:solidFill>
                  <a:srgbClr val="FF0000"/>
                </a:solidFill>
              </a:rPr>
              <a:t>الاصطناعية </a:t>
            </a:r>
            <a:r>
              <a:rPr lang="ar-IQ" dirty="0" smtClean="0">
                <a:solidFill>
                  <a:srgbClr val="FF0000"/>
                </a:solidFill>
              </a:rPr>
              <a:t>: </a:t>
            </a:r>
            <a:r>
              <a:rPr lang="ar-IQ" dirty="0" smtClean="0"/>
              <a:t>وهي </a:t>
            </a:r>
            <a:r>
              <a:rPr lang="ar-IQ" dirty="0"/>
              <a:t>التي أنشئت أساسا لكي تكون عاصمة بلا ماضي أو سيادة اقتصادية مثل واشنطن وكانبيرا .</a:t>
            </a:r>
            <a:endParaRPr lang="en-US" dirty="0"/>
          </a:p>
        </p:txBody>
      </p:sp>
    </p:spTree>
    <p:extLst>
      <p:ext uri="{BB962C8B-B14F-4D97-AF65-F5344CB8AC3E}">
        <p14:creationId xmlns:p14="http://schemas.microsoft.com/office/powerpoint/2010/main" val="1105571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4800" y="152400"/>
            <a:ext cx="8610600" cy="6553200"/>
          </a:xfrm>
        </p:spPr>
        <p:txBody>
          <a:bodyPr>
            <a:normAutofit/>
          </a:bodyPr>
          <a:lstStyle/>
          <a:p>
            <a:pPr marL="0" indent="0" algn="r" rtl="1">
              <a:buNone/>
            </a:pPr>
            <a:r>
              <a:rPr lang="ar-IQ" dirty="0"/>
              <a:t>وقد حلل كل من هوستن </a:t>
            </a:r>
            <a:r>
              <a:rPr lang="en-US" dirty="0"/>
              <a:t>Houston </a:t>
            </a:r>
            <a:r>
              <a:rPr lang="ar-IQ" dirty="0"/>
              <a:t>في كتابه الجغرافية الاجتماعية لأوروبا  </a:t>
            </a:r>
            <a:r>
              <a:rPr lang="ar-IQ" dirty="0" err="1"/>
              <a:t>وجريفيت</a:t>
            </a:r>
            <a:r>
              <a:rPr lang="ar-IQ" dirty="0"/>
              <a:t> تايلور </a:t>
            </a:r>
            <a:r>
              <a:rPr lang="en-US" dirty="0"/>
              <a:t>Griffith </a:t>
            </a:r>
            <a:r>
              <a:rPr lang="en-US" dirty="0" smtClean="0"/>
              <a:t>Taylor</a:t>
            </a:r>
            <a:r>
              <a:rPr lang="ar-IQ" dirty="0" smtClean="0"/>
              <a:t> </a:t>
            </a:r>
            <a:r>
              <a:rPr lang="ar-IQ" dirty="0"/>
              <a:t>في كتابه الجغرافية الحضرية أعمار المدن من </a:t>
            </a:r>
            <a:r>
              <a:rPr lang="ar-IQ" dirty="0" smtClean="0"/>
              <a:t>منظور طبيعي، </a:t>
            </a:r>
            <a:r>
              <a:rPr lang="ar-IQ" dirty="0" smtClean="0">
                <a:solidFill>
                  <a:srgbClr val="FF0000"/>
                </a:solidFill>
              </a:rPr>
              <a:t>فيما حدد </a:t>
            </a:r>
            <a:r>
              <a:rPr lang="ar-IQ" dirty="0" err="1" smtClean="0">
                <a:solidFill>
                  <a:srgbClr val="FF0000"/>
                </a:solidFill>
              </a:rPr>
              <a:t>هوسكو</a:t>
            </a:r>
            <a:r>
              <a:rPr lang="ar-IQ" dirty="0" smtClean="0">
                <a:solidFill>
                  <a:srgbClr val="FF0000"/>
                </a:solidFill>
              </a:rPr>
              <a:t> </a:t>
            </a:r>
            <a:r>
              <a:rPr lang="en-US" dirty="0" err="1" smtClean="0">
                <a:solidFill>
                  <a:srgbClr val="FF0000"/>
                </a:solidFill>
              </a:rPr>
              <a:t>Husco</a:t>
            </a:r>
            <a:r>
              <a:rPr lang="ar-IQ" dirty="0" smtClean="0">
                <a:solidFill>
                  <a:srgbClr val="FF0000"/>
                </a:solidFill>
              </a:rPr>
              <a:t> ثلاث مراحل للنمو تنطبق على معظم المدن الأوروبية هي:</a:t>
            </a:r>
            <a:endParaRPr lang="en-US" dirty="0">
              <a:solidFill>
                <a:srgbClr val="FF0000"/>
              </a:solidFill>
            </a:endParaRPr>
          </a:p>
          <a:p>
            <a:pPr marL="0" indent="0" algn="r" rtl="1">
              <a:buNone/>
            </a:pPr>
            <a:r>
              <a:rPr lang="ar-IQ" dirty="0"/>
              <a:t>أ- </a:t>
            </a:r>
            <a:r>
              <a:rPr lang="ar-IQ" dirty="0">
                <a:solidFill>
                  <a:srgbClr val="0070C0"/>
                </a:solidFill>
              </a:rPr>
              <a:t>مرحلة النواة المبكرة </a:t>
            </a:r>
            <a:r>
              <a:rPr lang="ar-IQ" dirty="0" smtClean="0">
                <a:solidFill>
                  <a:srgbClr val="0070C0"/>
                </a:solidFill>
              </a:rPr>
              <a:t>:</a:t>
            </a:r>
            <a:r>
              <a:rPr lang="ar-IQ" dirty="0" smtClean="0"/>
              <a:t>وتتمثل </a:t>
            </a:r>
            <a:r>
              <a:rPr lang="ar-IQ" dirty="0"/>
              <a:t>اليوم في النواة المركزية للمدن الكبرى. </a:t>
            </a:r>
            <a:endParaRPr lang="en-US" dirty="0"/>
          </a:p>
          <a:p>
            <a:pPr marL="0" indent="0" algn="r" rtl="1">
              <a:buNone/>
            </a:pPr>
            <a:r>
              <a:rPr lang="ar-IQ" dirty="0">
                <a:solidFill>
                  <a:srgbClr val="0070C0"/>
                </a:solidFill>
              </a:rPr>
              <a:t>ب-مرحلة التشكيل أو التكوين </a:t>
            </a:r>
            <a:r>
              <a:rPr lang="ar-IQ" dirty="0" smtClean="0">
                <a:solidFill>
                  <a:srgbClr val="0070C0"/>
                </a:solidFill>
              </a:rPr>
              <a:t>:</a:t>
            </a:r>
            <a:r>
              <a:rPr lang="ar-IQ" dirty="0" smtClean="0"/>
              <a:t>ويمثلها </a:t>
            </a:r>
            <a:r>
              <a:rPr lang="ar-IQ" dirty="0"/>
              <a:t>التوسع الذي شهدته المدن في القرن التاسع عشر في أعقاب الثورة الصناعية .</a:t>
            </a:r>
            <a:endParaRPr lang="en-US" dirty="0"/>
          </a:p>
          <a:p>
            <a:pPr marL="0" indent="0" algn="r" rtl="1">
              <a:buNone/>
            </a:pPr>
            <a:r>
              <a:rPr lang="ar-IQ" dirty="0">
                <a:solidFill>
                  <a:srgbClr val="0070C0"/>
                </a:solidFill>
              </a:rPr>
              <a:t>ج -المرحلة الحديثة </a:t>
            </a:r>
            <a:r>
              <a:rPr lang="ar-IQ" dirty="0" smtClean="0">
                <a:solidFill>
                  <a:srgbClr val="0070C0"/>
                </a:solidFill>
              </a:rPr>
              <a:t>:</a:t>
            </a:r>
            <a:r>
              <a:rPr lang="ar-IQ" dirty="0" smtClean="0"/>
              <a:t>ويمثلها </a:t>
            </a:r>
            <a:r>
              <a:rPr lang="ar-IQ" dirty="0"/>
              <a:t>التوسع السريع لضواحي المدن في القرن العشرين وما تبعه في القرن الحادي والعشرين</a:t>
            </a:r>
            <a:endParaRPr lang="en-US" dirty="0"/>
          </a:p>
        </p:txBody>
      </p:sp>
    </p:spTree>
    <p:extLst>
      <p:ext uri="{BB962C8B-B14F-4D97-AF65-F5344CB8AC3E}">
        <p14:creationId xmlns:p14="http://schemas.microsoft.com/office/powerpoint/2010/main" val="1809541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839200" cy="6477000"/>
          </a:xfrm>
        </p:spPr>
        <p:txBody>
          <a:bodyPr>
            <a:normAutofit fontScale="92500" lnSpcReduction="20000"/>
          </a:bodyPr>
          <a:lstStyle/>
          <a:p>
            <a:pPr marL="0" indent="0" algn="just" rtl="1">
              <a:buNone/>
            </a:pPr>
            <a:r>
              <a:rPr lang="ar-IQ" b="1" dirty="0"/>
              <a:t>2-التصنيف المكاني</a:t>
            </a:r>
            <a:r>
              <a:rPr lang="ar-IQ" dirty="0"/>
              <a:t> :   </a:t>
            </a:r>
            <a:endParaRPr lang="ar-IQ" dirty="0" smtClean="0"/>
          </a:p>
          <a:p>
            <a:pPr marL="0" indent="0" algn="just" rtl="1">
              <a:buNone/>
            </a:pPr>
            <a:r>
              <a:rPr lang="ar-IQ" dirty="0" smtClean="0"/>
              <a:t>يقوم </a:t>
            </a:r>
            <a:r>
              <a:rPr lang="ar-IQ" dirty="0"/>
              <a:t>هذا التصنيف على أساس اختلاف الخصائص الطبيعية لمواضع المدن ،وبموجبه تصنف المدن كالآتي:</a:t>
            </a:r>
            <a:endParaRPr lang="en-US" dirty="0"/>
          </a:p>
          <a:p>
            <a:pPr marL="0" indent="0" algn="just" rtl="1">
              <a:buNone/>
            </a:pPr>
            <a:r>
              <a:rPr lang="ar-IQ" dirty="0">
                <a:solidFill>
                  <a:srgbClr val="FF0000"/>
                </a:solidFill>
              </a:rPr>
              <a:t>أ-مدن </a:t>
            </a:r>
            <a:r>
              <a:rPr lang="ar-IQ" dirty="0" smtClean="0">
                <a:solidFill>
                  <a:srgbClr val="FF0000"/>
                </a:solidFill>
              </a:rPr>
              <a:t>الأنهار: </a:t>
            </a:r>
            <a:r>
              <a:rPr lang="ar-IQ" dirty="0"/>
              <a:t>وللمدن هنا ثلاثة مواضع فمنها ما يقع عند مصبات الأنهار مثل مدينة لندن عند مصب نهر </a:t>
            </a:r>
            <a:r>
              <a:rPr lang="ar-IQ" dirty="0">
                <a:solidFill>
                  <a:srgbClr val="FF0000"/>
                </a:solidFill>
              </a:rPr>
              <a:t>التايمز وشنغهاي </a:t>
            </a:r>
            <a:r>
              <a:rPr lang="ar-IQ" dirty="0"/>
              <a:t>عند مصب نهر </a:t>
            </a:r>
            <a:r>
              <a:rPr lang="ar-IQ" dirty="0" err="1"/>
              <a:t>اليانكتسي</a:t>
            </a:r>
            <a:r>
              <a:rPr lang="ar-IQ" dirty="0"/>
              <a:t> ونيو </a:t>
            </a:r>
            <a:r>
              <a:rPr lang="ar-IQ" dirty="0" err="1" smtClean="0"/>
              <a:t>اورليانز</a:t>
            </a:r>
            <a:r>
              <a:rPr lang="ar-IQ" dirty="0" smtClean="0"/>
              <a:t> </a:t>
            </a:r>
            <a:r>
              <a:rPr lang="ar-IQ" dirty="0"/>
              <a:t>عند نهر </a:t>
            </a:r>
            <a:r>
              <a:rPr lang="ar-IQ" dirty="0" err="1"/>
              <a:t>الميسيسيبي</a:t>
            </a:r>
            <a:r>
              <a:rPr lang="ar-IQ" dirty="0"/>
              <a:t>، ومنها ما يقع عند ملاقي  الأنهار مثل مدينة المقرن في السودان ,ونوع ثالث يقع عند مخاضة النهر حينما يضيق ويسهل عبوره مثل مدينة الجيزة في مصر.</a:t>
            </a:r>
            <a:endParaRPr lang="en-US" dirty="0"/>
          </a:p>
          <a:p>
            <a:pPr marL="0" indent="0" algn="just" rtl="1">
              <a:buNone/>
            </a:pPr>
            <a:r>
              <a:rPr lang="ar-IQ" dirty="0">
                <a:solidFill>
                  <a:srgbClr val="FF0000"/>
                </a:solidFill>
              </a:rPr>
              <a:t>ب-مدن </a:t>
            </a:r>
            <a:r>
              <a:rPr lang="ar-IQ" dirty="0" smtClean="0">
                <a:solidFill>
                  <a:srgbClr val="FF0000"/>
                </a:solidFill>
              </a:rPr>
              <a:t>الجبال: </a:t>
            </a:r>
            <a:r>
              <a:rPr lang="ar-IQ" dirty="0"/>
              <a:t>تأخذ المدن الجبلية أربعة مواضع لها ،عند التقاء الجهات الجبلية كما في خط المرتفعات في اسكتلندا ، وإقدام الجبال كما هو الحال على طول إقدام الكتل القديمة في جنوب المانيا من الراين حتى </a:t>
            </a:r>
            <a:r>
              <a:rPr lang="ar-IQ" dirty="0" err="1"/>
              <a:t>سيليزيا</a:t>
            </a:r>
            <a:r>
              <a:rPr lang="ar-IQ" dirty="0"/>
              <a:t> العليا ومدينة السليمانية عند أقدام جبل </a:t>
            </a:r>
            <a:r>
              <a:rPr lang="ar-IQ" dirty="0" err="1"/>
              <a:t>كويزة</a:t>
            </a:r>
            <a:r>
              <a:rPr lang="ar-IQ" dirty="0"/>
              <a:t> وجبل أزمر ، ومواضع في مقدمات الجبال كما في الجهات الشمالية لجبال الألب مثل مدن ليون وبرن وميونخ ، وهناك مدن تهيئ لها مواضع داخل الجبال كمدينة </a:t>
            </a:r>
            <a:r>
              <a:rPr lang="ar-IQ" dirty="0" err="1"/>
              <a:t>شقلاوه</a:t>
            </a:r>
            <a:r>
              <a:rPr lang="ar-IQ" dirty="0"/>
              <a:t> على سطح جبل سفين </a:t>
            </a:r>
            <a:r>
              <a:rPr lang="ar-IQ" dirty="0" err="1"/>
              <a:t>وكويسنجق</a:t>
            </a:r>
            <a:r>
              <a:rPr lang="ar-IQ" dirty="0"/>
              <a:t> عند جبال هيبة سلطان شمال العراق.</a:t>
            </a:r>
            <a:endParaRPr lang="en-US" dirty="0"/>
          </a:p>
          <a:p>
            <a:pPr marL="0" indent="0" algn="just" rtl="1">
              <a:buNone/>
            </a:pPr>
            <a:endParaRPr lang="en-US" dirty="0"/>
          </a:p>
        </p:txBody>
      </p:sp>
    </p:spTree>
    <p:extLst>
      <p:ext uri="{BB962C8B-B14F-4D97-AF65-F5344CB8AC3E}">
        <p14:creationId xmlns:p14="http://schemas.microsoft.com/office/powerpoint/2010/main" val="3879642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839200" cy="6477000"/>
          </a:xfrm>
        </p:spPr>
        <p:txBody>
          <a:bodyPr>
            <a:normAutofit fontScale="92500"/>
          </a:bodyPr>
          <a:lstStyle/>
          <a:p>
            <a:pPr marL="0" indent="0" algn="just" rtl="1">
              <a:buNone/>
            </a:pPr>
            <a:r>
              <a:rPr lang="ar-IQ" dirty="0">
                <a:solidFill>
                  <a:srgbClr val="FF0000"/>
                </a:solidFill>
              </a:rPr>
              <a:t>ج-مدن السواحل   </a:t>
            </a:r>
            <a:r>
              <a:rPr lang="ar-IQ" dirty="0" smtClean="0"/>
              <a:t>: </a:t>
            </a:r>
            <a:r>
              <a:rPr lang="ar-IQ" dirty="0"/>
              <a:t>وهذه المدن أما إن تقع على ساحل بحر أو ساحل نهر ،وغالبا ما يهيئ لها الساحل على أساس </a:t>
            </a:r>
            <a:r>
              <a:rPr lang="ar-IQ" dirty="0" err="1"/>
              <a:t>طبوغرافيته</a:t>
            </a:r>
            <a:r>
              <a:rPr lang="ar-IQ" dirty="0"/>
              <a:t> لان تصبح مدن موانئ بحرية أو نهرية ،وقسم آخر يقع على بحيرة أو خليج </a:t>
            </a:r>
            <a:r>
              <a:rPr lang="ar-IQ" dirty="0" smtClean="0"/>
              <a:t>، والأمثلة </a:t>
            </a:r>
            <a:r>
              <a:rPr lang="ar-IQ" dirty="0"/>
              <a:t>على ذلك كثيرة منها البصرة وشيكاغو وجنيف وطرابلس ودرنة في </a:t>
            </a:r>
            <a:r>
              <a:rPr lang="ar-IQ" dirty="0" smtClean="0"/>
              <a:t>ليبيا.</a:t>
            </a:r>
            <a:r>
              <a:rPr lang="ar-IQ" dirty="0"/>
              <a:t> </a:t>
            </a:r>
            <a:endParaRPr lang="ar-IQ" dirty="0" smtClean="0"/>
          </a:p>
          <a:p>
            <a:pPr marL="0" indent="0" algn="just" rtl="1">
              <a:buNone/>
            </a:pPr>
            <a:r>
              <a:rPr lang="ar-IQ" dirty="0" smtClean="0">
                <a:solidFill>
                  <a:srgbClr val="FF0000"/>
                </a:solidFill>
              </a:rPr>
              <a:t>ما </a:t>
            </a:r>
            <a:r>
              <a:rPr lang="ar-IQ" dirty="0">
                <a:solidFill>
                  <a:srgbClr val="FF0000"/>
                </a:solidFill>
              </a:rPr>
              <a:t>خصائص مواقع مدن السواحل ؟ وما أهميتها؟</a:t>
            </a:r>
            <a:endParaRPr lang="en-US" dirty="0">
              <a:solidFill>
                <a:srgbClr val="FF0000"/>
              </a:solidFill>
            </a:endParaRPr>
          </a:p>
          <a:p>
            <a:pPr marL="0" indent="0" algn="just" rtl="1">
              <a:buNone/>
            </a:pPr>
            <a:r>
              <a:rPr lang="ar-IQ" dirty="0"/>
              <a:t>ج/هي من أفضل أنواع المواقع لما يتصف به الساحل من ميزة كميناء أو ذات اتصال بالبحر أو النهر وبخاصة إذا كان الساحل </a:t>
            </a:r>
            <a:r>
              <a:rPr lang="ar-IQ" dirty="0" err="1" smtClean="0"/>
              <a:t>سهلياً</a:t>
            </a:r>
            <a:r>
              <a:rPr lang="ar-IQ" dirty="0" smtClean="0"/>
              <a:t> </a:t>
            </a:r>
            <a:r>
              <a:rPr lang="ar-IQ" dirty="0"/>
              <a:t>إذ يجمع بين خصائص السهل والساحل معا</a:t>
            </a:r>
            <a:r>
              <a:rPr lang="ar-IQ" dirty="0" smtClean="0"/>
              <a:t>.</a:t>
            </a:r>
          </a:p>
          <a:p>
            <a:pPr marL="0" indent="0" algn="just" rtl="1">
              <a:buNone/>
            </a:pPr>
            <a:r>
              <a:rPr lang="ar-IQ" dirty="0">
                <a:solidFill>
                  <a:srgbClr val="FF0000"/>
                </a:solidFill>
              </a:rPr>
              <a:t>د-مدن </a:t>
            </a:r>
            <a:r>
              <a:rPr lang="ar-IQ" dirty="0" smtClean="0">
                <a:solidFill>
                  <a:srgbClr val="FF0000"/>
                </a:solidFill>
              </a:rPr>
              <a:t>السهول</a:t>
            </a:r>
            <a:r>
              <a:rPr lang="ar-IQ" dirty="0" smtClean="0"/>
              <a:t>: تختار </a:t>
            </a:r>
            <a:r>
              <a:rPr lang="ar-IQ" dirty="0"/>
              <a:t>اغلب مدن العالم السهول </a:t>
            </a:r>
            <a:r>
              <a:rPr lang="ar-IQ" dirty="0" err="1"/>
              <a:t>الفيضية</a:t>
            </a:r>
            <a:r>
              <a:rPr lang="ar-IQ" dirty="0"/>
              <a:t> أو الساحلية موضعا لها ،كونها أفضل البيئات لقيام ونمو وتطور المدن ،بفضل ما توفره من أراض منبسطة لاستعمالات الأرض ومد طرق النقل عليها ، فضلا عن توفيرها الأراضي الصالحة للزراعة لإقليم المدينة الذي يمدها بالمواد الغذائية ، فمدن بغداد وباريس والقاهرة ولندن مثال لهذه المدن. </a:t>
            </a:r>
            <a:endParaRPr lang="en-US" dirty="0"/>
          </a:p>
          <a:p>
            <a:pPr marL="0" indent="0" algn="just" rtl="1">
              <a:buNone/>
            </a:pPr>
            <a:endParaRPr lang="ar-IQ" dirty="0" smtClean="0"/>
          </a:p>
          <a:p>
            <a:pPr marL="0" indent="0" algn="just" rtl="1">
              <a:buNone/>
            </a:pPr>
            <a:endParaRPr lang="en-US" dirty="0"/>
          </a:p>
          <a:p>
            <a:pPr marL="0" indent="0" algn="just" rtl="1">
              <a:buNone/>
            </a:pPr>
            <a:endParaRPr lang="en-US" dirty="0"/>
          </a:p>
        </p:txBody>
      </p:sp>
    </p:spTree>
    <p:extLst>
      <p:ext uri="{BB962C8B-B14F-4D97-AF65-F5344CB8AC3E}">
        <p14:creationId xmlns:p14="http://schemas.microsoft.com/office/powerpoint/2010/main" val="1237159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763000" cy="6400800"/>
          </a:xfrm>
        </p:spPr>
        <p:txBody>
          <a:bodyPr>
            <a:normAutofit fontScale="85000" lnSpcReduction="20000"/>
          </a:bodyPr>
          <a:lstStyle/>
          <a:p>
            <a:pPr marL="0" indent="0" algn="just" rtl="1">
              <a:buNone/>
            </a:pPr>
            <a:r>
              <a:rPr lang="ar-IQ" b="1" dirty="0" smtClean="0">
                <a:solidFill>
                  <a:srgbClr val="FF0000"/>
                </a:solidFill>
              </a:rPr>
              <a:t>3-التصنيف البنيوي: </a:t>
            </a:r>
            <a:r>
              <a:rPr lang="ar-IQ" b="1" dirty="0" smtClean="0"/>
              <a:t>ما المقصود بالتصنيف البنيوي</a:t>
            </a:r>
            <a:endParaRPr lang="en-US" dirty="0"/>
          </a:p>
          <a:p>
            <a:pPr marL="0" indent="0" algn="just" rtl="1">
              <a:buNone/>
            </a:pPr>
            <a:r>
              <a:rPr lang="ar-IQ" dirty="0"/>
              <a:t>  يعتمد هذا التصنيف على شكل </a:t>
            </a:r>
            <a:r>
              <a:rPr lang="ar-IQ" u="sng" dirty="0">
                <a:solidFill>
                  <a:srgbClr val="00B0F0"/>
                </a:solidFill>
              </a:rPr>
              <a:t>المدينة</a:t>
            </a:r>
            <a:r>
              <a:rPr lang="ar-IQ" dirty="0"/>
              <a:t> أو </a:t>
            </a:r>
            <a:r>
              <a:rPr lang="ar-IQ" u="sng" dirty="0">
                <a:solidFill>
                  <a:srgbClr val="00B0F0"/>
                </a:solidFill>
              </a:rPr>
              <a:t>بنيتها</a:t>
            </a:r>
            <a:r>
              <a:rPr lang="ar-IQ" dirty="0"/>
              <a:t> </a:t>
            </a:r>
            <a:r>
              <a:rPr lang="ar-IQ" dirty="0">
                <a:solidFill>
                  <a:srgbClr val="FF0000"/>
                </a:solidFill>
              </a:rPr>
              <a:t>وتختلف المدن في ذلك حسب الخطة التي رسمت لها ، وبذلك تبرز لنا الأنواع الآتية </a:t>
            </a:r>
            <a:r>
              <a:rPr lang="ar-IQ" dirty="0"/>
              <a:t>:</a:t>
            </a:r>
            <a:endParaRPr lang="en-US" dirty="0"/>
          </a:p>
          <a:p>
            <a:pPr marL="0" indent="0" algn="just" rtl="1">
              <a:buNone/>
            </a:pPr>
            <a:r>
              <a:rPr lang="ar-IQ" b="1" dirty="0">
                <a:solidFill>
                  <a:srgbClr val="FF0000"/>
                </a:solidFill>
              </a:rPr>
              <a:t>أ-</a:t>
            </a:r>
            <a:r>
              <a:rPr lang="ar-IQ" dirty="0"/>
              <a:t>المدن الشبكية  </a:t>
            </a:r>
            <a:r>
              <a:rPr lang="ar-IQ" b="1" dirty="0">
                <a:solidFill>
                  <a:srgbClr val="FF0000"/>
                </a:solidFill>
              </a:rPr>
              <a:t>ب-</a:t>
            </a:r>
            <a:r>
              <a:rPr lang="ar-IQ" dirty="0"/>
              <a:t> المدن الشعاعية </a:t>
            </a:r>
            <a:r>
              <a:rPr lang="ar-IQ" b="1" dirty="0">
                <a:solidFill>
                  <a:srgbClr val="FF0000"/>
                </a:solidFill>
              </a:rPr>
              <a:t>ج-</a:t>
            </a:r>
            <a:r>
              <a:rPr lang="ar-IQ" b="1" dirty="0"/>
              <a:t> </a:t>
            </a:r>
            <a:r>
              <a:rPr lang="ar-IQ" dirty="0"/>
              <a:t>المدن المحتشدة</a:t>
            </a:r>
            <a:r>
              <a:rPr lang="ar-IQ" dirty="0">
                <a:solidFill>
                  <a:srgbClr val="FF0000"/>
                </a:solidFill>
              </a:rPr>
              <a:t> </a:t>
            </a:r>
            <a:r>
              <a:rPr lang="ar-IQ" b="1" dirty="0">
                <a:solidFill>
                  <a:srgbClr val="FF0000"/>
                </a:solidFill>
              </a:rPr>
              <a:t>د-</a:t>
            </a:r>
            <a:r>
              <a:rPr lang="ar-IQ" dirty="0">
                <a:solidFill>
                  <a:srgbClr val="FF0000"/>
                </a:solidFill>
              </a:rPr>
              <a:t> </a:t>
            </a:r>
            <a:r>
              <a:rPr lang="ar-IQ" dirty="0"/>
              <a:t>المدن الطولية (راجع خطة الشوارع في الفصل السادس</a:t>
            </a:r>
            <a:r>
              <a:rPr lang="ar-IQ" dirty="0" smtClean="0"/>
              <a:t>).</a:t>
            </a:r>
          </a:p>
          <a:p>
            <a:pPr marL="0" indent="0" algn="just" rtl="1">
              <a:buNone/>
            </a:pPr>
            <a:r>
              <a:rPr lang="ar-IQ" b="1" dirty="0">
                <a:solidFill>
                  <a:srgbClr val="FF0000"/>
                </a:solidFill>
              </a:rPr>
              <a:t>4 -التصنيف </a:t>
            </a:r>
            <a:r>
              <a:rPr lang="ar-IQ" b="1" dirty="0" err="1">
                <a:solidFill>
                  <a:srgbClr val="FF0000"/>
                </a:solidFill>
              </a:rPr>
              <a:t>المرتبي</a:t>
            </a:r>
            <a:r>
              <a:rPr lang="ar-IQ" dirty="0">
                <a:solidFill>
                  <a:srgbClr val="FF0000"/>
                </a:solidFill>
              </a:rPr>
              <a:t> </a:t>
            </a:r>
            <a:r>
              <a:rPr lang="ar-IQ" dirty="0" smtClean="0"/>
              <a:t>: تصنف </a:t>
            </a:r>
            <a:r>
              <a:rPr lang="ar-IQ" dirty="0"/>
              <a:t>المدن هنا وفق عدة معايير منها على أساس </a:t>
            </a:r>
            <a:r>
              <a:rPr lang="ar-IQ" b="1" u="sng" dirty="0">
                <a:solidFill>
                  <a:srgbClr val="00B0F0"/>
                </a:solidFill>
              </a:rPr>
              <a:t>الحجم</a:t>
            </a:r>
            <a:r>
              <a:rPr lang="ar-IQ" dirty="0"/>
              <a:t> (عدد السكان )أو على أساس مركزها الإداري أو على أساس وظائفها التي تقدمها ،إلا </a:t>
            </a:r>
            <a:r>
              <a:rPr lang="ar-IQ" dirty="0">
                <a:solidFill>
                  <a:srgbClr val="FF0000"/>
                </a:solidFill>
              </a:rPr>
              <a:t>إن الجغرافيون درجوا على تصنيف مدنهم على أساس </a:t>
            </a:r>
            <a:r>
              <a:rPr lang="ar-IQ" dirty="0" smtClean="0">
                <a:solidFill>
                  <a:srgbClr val="FF0000"/>
                </a:solidFill>
              </a:rPr>
              <a:t>الحجم علل ذلك </a:t>
            </a:r>
            <a:r>
              <a:rPr lang="ar-IQ" dirty="0" smtClean="0"/>
              <a:t>؟ ج/ باعتباره </a:t>
            </a:r>
            <a:r>
              <a:rPr lang="ar-IQ" dirty="0"/>
              <a:t>انسب المعايير وأوضحها ، وعلى أساسه تأخذ المدن المراتب الآتية :</a:t>
            </a:r>
            <a:endParaRPr lang="en-US" dirty="0"/>
          </a:p>
          <a:p>
            <a:pPr marL="0" indent="0" algn="just" rtl="1">
              <a:buNone/>
            </a:pPr>
            <a:r>
              <a:rPr lang="ar-IQ" dirty="0"/>
              <a:t>المرتبة الأولى : 5000 نسمة فاقل .</a:t>
            </a:r>
            <a:endParaRPr lang="en-US" dirty="0"/>
          </a:p>
          <a:p>
            <a:pPr marL="0" indent="0" algn="just" rtl="1">
              <a:buNone/>
            </a:pPr>
            <a:r>
              <a:rPr lang="ar-IQ" dirty="0"/>
              <a:t>المرتبة الثانية : 5001- 10000 نسمة .</a:t>
            </a:r>
            <a:endParaRPr lang="en-US" dirty="0"/>
          </a:p>
          <a:p>
            <a:pPr marL="0" indent="0" algn="just" rtl="1">
              <a:buNone/>
            </a:pPr>
            <a:r>
              <a:rPr lang="ar-IQ" dirty="0"/>
              <a:t>المرتبة الثالثة : 10001- 25000نسمة .</a:t>
            </a:r>
            <a:endParaRPr lang="en-US" dirty="0"/>
          </a:p>
          <a:p>
            <a:pPr marL="0" indent="0" algn="just" rtl="1">
              <a:buNone/>
            </a:pPr>
            <a:r>
              <a:rPr lang="ar-IQ" dirty="0"/>
              <a:t>المرتبة الرابعة : 25001-100000 نسمة .</a:t>
            </a:r>
            <a:endParaRPr lang="en-US" dirty="0"/>
          </a:p>
          <a:p>
            <a:pPr marL="0" indent="0" algn="just" rtl="1">
              <a:buNone/>
            </a:pPr>
            <a:r>
              <a:rPr lang="ar-IQ" dirty="0"/>
              <a:t>المرتبة الخامسة :100001- مليون نسمة .</a:t>
            </a:r>
            <a:endParaRPr lang="en-US" dirty="0"/>
          </a:p>
          <a:p>
            <a:pPr marL="0" indent="0" algn="just" rtl="1">
              <a:buNone/>
            </a:pPr>
            <a:r>
              <a:rPr lang="ar-IQ" dirty="0"/>
              <a:t>المرتبة السادسة : أكثر من مليون نسمة .</a:t>
            </a:r>
            <a:endParaRPr lang="en-US" dirty="0"/>
          </a:p>
        </p:txBody>
      </p:sp>
    </p:spTree>
    <p:extLst>
      <p:ext uri="{BB962C8B-B14F-4D97-AF65-F5344CB8AC3E}">
        <p14:creationId xmlns:p14="http://schemas.microsoft.com/office/powerpoint/2010/main" val="2508342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686800" cy="6400800"/>
          </a:xfrm>
        </p:spPr>
        <p:txBody>
          <a:bodyPr>
            <a:normAutofit/>
          </a:bodyPr>
          <a:lstStyle/>
          <a:p>
            <a:pPr marL="0" indent="0" algn="just" rtl="1">
              <a:buNone/>
            </a:pPr>
            <a:r>
              <a:rPr lang="ar-IQ" b="1" dirty="0">
                <a:solidFill>
                  <a:srgbClr val="FF0000"/>
                </a:solidFill>
              </a:rPr>
              <a:t>5-التصنيف </a:t>
            </a:r>
            <a:r>
              <a:rPr lang="ar-IQ" b="1" dirty="0" smtClean="0">
                <a:solidFill>
                  <a:srgbClr val="FF0000"/>
                </a:solidFill>
              </a:rPr>
              <a:t>الوظيفي</a:t>
            </a:r>
            <a:endParaRPr lang="en-US" dirty="0">
              <a:solidFill>
                <a:srgbClr val="FF0000"/>
              </a:solidFill>
            </a:endParaRPr>
          </a:p>
          <a:p>
            <a:pPr marL="0" indent="0" algn="just" rtl="1">
              <a:buNone/>
            </a:pPr>
            <a:r>
              <a:rPr lang="ar-IQ" dirty="0">
                <a:solidFill>
                  <a:srgbClr val="FF0000"/>
                </a:solidFill>
              </a:rPr>
              <a:t>إن تصنيف المدن وظيفيا يعد بحق تحديا كبيرا للجغرافيين والمهتمين بشان المراكز الحضرية؟ ناقش ذلك ؟</a:t>
            </a:r>
            <a:endParaRPr lang="en-US" dirty="0">
              <a:solidFill>
                <a:srgbClr val="FF0000"/>
              </a:solidFill>
            </a:endParaRPr>
          </a:p>
          <a:p>
            <a:pPr marL="0" indent="0" algn="just" rtl="1">
              <a:buNone/>
            </a:pPr>
            <a:r>
              <a:rPr lang="ar-IQ" dirty="0"/>
              <a:t>ج/ لأنه لا توجد مدينة تختص بوظيفة محددة بل إن جميع مدن العالم هي متعددة الوظائف .ولكن بالإمكان تحديد الوظيفة الرئيسة أو الغالبة في المدينة.</a:t>
            </a:r>
            <a:endParaRPr lang="en-US" dirty="0"/>
          </a:p>
          <a:p>
            <a:pPr marL="0" indent="0" algn="just" rtl="1">
              <a:buNone/>
            </a:pPr>
            <a:r>
              <a:rPr lang="ar-IQ" dirty="0" smtClean="0"/>
              <a:t>فكثير </a:t>
            </a:r>
            <a:r>
              <a:rPr lang="ar-IQ" dirty="0"/>
              <a:t>من مدن الصيد البريطانية في </a:t>
            </a:r>
            <a:r>
              <a:rPr lang="ar-IQ" dirty="0">
                <a:solidFill>
                  <a:srgbClr val="FF0000"/>
                </a:solidFill>
              </a:rPr>
              <a:t>القرن التاسع </a:t>
            </a:r>
            <a:r>
              <a:rPr lang="ar-IQ" dirty="0"/>
              <a:t>عشر تحولت في الوقت الحاضر إلى مدن سياحية كما تحولت كثير من مدن الأسواق القديمة إلى مدن صناعية ، والمدن القديمة ذات الصفة الدفاعية (الحربية)أو الدينية قد تغيرت بمرور الزمن بل وتدهورت بعد ذلك، في الوقت الذي تعاظمت فيه وظائف أخرى كانعكاس للتطور الاقتصادي الذي شهدته الحضارة البشرية .</a:t>
            </a:r>
            <a:endParaRPr lang="en-US" dirty="0"/>
          </a:p>
          <a:p>
            <a:pPr marL="0" indent="0" algn="just" rtl="1">
              <a:buNone/>
            </a:pPr>
            <a:endParaRPr lang="en-US" dirty="0"/>
          </a:p>
        </p:txBody>
      </p:sp>
    </p:spTree>
    <p:extLst>
      <p:ext uri="{BB962C8B-B14F-4D97-AF65-F5344CB8AC3E}">
        <p14:creationId xmlns:p14="http://schemas.microsoft.com/office/powerpoint/2010/main" val="2513108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152400"/>
            <a:ext cx="8763000" cy="6400800"/>
          </a:xfrm>
        </p:spPr>
        <p:txBody>
          <a:bodyPr>
            <a:normAutofit fontScale="85000" lnSpcReduction="10000"/>
          </a:bodyPr>
          <a:lstStyle/>
          <a:p>
            <a:pPr marL="0" indent="0" algn="just" rtl="1">
              <a:buNone/>
            </a:pPr>
            <a:r>
              <a:rPr lang="ar-IQ" dirty="0">
                <a:solidFill>
                  <a:srgbClr val="FF0000"/>
                </a:solidFill>
              </a:rPr>
              <a:t>يمكن وضع تصنيف عام لكثير من المدن على أساس الوظائف الرئيسة التي تمارسها معتمدين في ذلك على الطرق الإحصائية والرياضية في التصنيف وكالاتي  :</a:t>
            </a:r>
            <a:endParaRPr lang="en-US" dirty="0">
              <a:solidFill>
                <a:srgbClr val="FF0000"/>
              </a:solidFill>
            </a:endParaRPr>
          </a:p>
          <a:p>
            <a:pPr marL="0" lvl="0" indent="0" algn="just" rtl="1">
              <a:buNone/>
            </a:pPr>
            <a:r>
              <a:rPr lang="ar-IQ" dirty="0" smtClean="0">
                <a:solidFill>
                  <a:srgbClr val="00B0F0"/>
                </a:solidFill>
              </a:rPr>
              <a:t>أ- مدن </a:t>
            </a:r>
            <a:r>
              <a:rPr lang="ar-IQ" dirty="0">
                <a:solidFill>
                  <a:srgbClr val="00B0F0"/>
                </a:solidFill>
              </a:rPr>
              <a:t>التعدين والمحاجر </a:t>
            </a:r>
            <a:r>
              <a:rPr lang="ar-IQ" dirty="0" smtClean="0"/>
              <a:t>:</a:t>
            </a:r>
            <a:r>
              <a:rPr lang="ar-IQ" dirty="0"/>
              <a:t>مثل مدن استخراج الفحم وتعدين النحاس والذهب .</a:t>
            </a:r>
            <a:endParaRPr lang="en-US" dirty="0"/>
          </a:p>
          <a:p>
            <a:pPr marL="0" lvl="0" indent="0" algn="just" rtl="1">
              <a:buNone/>
            </a:pPr>
            <a:r>
              <a:rPr lang="ar-IQ" dirty="0" smtClean="0">
                <a:solidFill>
                  <a:srgbClr val="00B0F0"/>
                </a:solidFill>
              </a:rPr>
              <a:t>ب- المدن </a:t>
            </a:r>
            <a:r>
              <a:rPr lang="ar-IQ" dirty="0">
                <a:solidFill>
                  <a:srgbClr val="00B0F0"/>
                </a:solidFill>
              </a:rPr>
              <a:t>الصناعية </a:t>
            </a:r>
            <a:r>
              <a:rPr lang="ar-IQ" dirty="0" smtClean="0"/>
              <a:t>:</a:t>
            </a:r>
            <a:r>
              <a:rPr lang="ar-IQ" dirty="0"/>
              <a:t>كالمدن المتخصصة بصناعة الحديد والصلب والصناعات الهندسية .</a:t>
            </a:r>
            <a:endParaRPr lang="en-US" dirty="0"/>
          </a:p>
          <a:p>
            <a:pPr marL="0" lvl="0" indent="0" algn="just" rtl="1">
              <a:buNone/>
            </a:pPr>
            <a:r>
              <a:rPr lang="ar-IQ" dirty="0" smtClean="0">
                <a:solidFill>
                  <a:srgbClr val="00B0F0"/>
                </a:solidFill>
              </a:rPr>
              <a:t>ج- مراكز </a:t>
            </a:r>
            <a:r>
              <a:rPr lang="ar-IQ" dirty="0">
                <a:solidFill>
                  <a:srgbClr val="00B0F0"/>
                </a:solidFill>
              </a:rPr>
              <a:t>النقل </a:t>
            </a:r>
            <a:r>
              <a:rPr lang="ar-IQ" dirty="0" smtClean="0"/>
              <a:t>: </a:t>
            </a:r>
            <a:r>
              <a:rPr lang="ar-IQ" dirty="0"/>
              <a:t>وهي متخصصة في الصناعات المرتبطة بالنقل مثل صناعة السفن والسيارات والطائرات والقطارات </a:t>
            </a:r>
            <a:endParaRPr lang="en-US" dirty="0"/>
          </a:p>
          <a:p>
            <a:pPr marL="0" lvl="0" indent="0" algn="just" rtl="1">
              <a:buNone/>
            </a:pPr>
            <a:r>
              <a:rPr lang="ar-IQ" dirty="0" smtClean="0">
                <a:solidFill>
                  <a:srgbClr val="00B0F0"/>
                </a:solidFill>
              </a:rPr>
              <a:t>د- المدن </a:t>
            </a:r>
            <a:r>
              <a:rPr lang="ar-IQ" dirty="0">
                <a:solidFill>
                  <a:srgbClr val="00B0F0"/>
                </a:solidFill>
              </a:rPr>
              <a:t>التجارية </a:t>
            </a:r>
            <a:r>
              <a:rPr lang="ar-IQ" dirty="0" smtClean="0"/>
              <a:t>: </a:t>
            </a:r>
            <a:r>
              <a:rPr lang="ar-IQ" dirty="0"/>
              <a:t>وتشمل الآتي :</a:t>
            </a:r>
            <a:endParaRPr lang="en-US" dirty="0"/>
          </a:p>
          <a:p>
            <a:pPr marL="0" lvl="0" indent="0" algn="just" rtl="1">
              <a:buNone/>
            </a:pPr>
            <a:r>
              <a:rPr lang="ar-IQ" dirty="0" smtClean="0"/>
              <a:t>1-مدن </a:t>
            </a:r>
            <a:r>
              <a:rPr lang="ar-IQ" dirty="0"/>
              <a:t>الأسواق الزراعية مثل </a:t>
            </a:r>
            <a:r>
              <a:rPr lang="ar-IQ" dirty="0" err="1"/>
              <a:t>وينبيج</a:t>
            </a:r>
            <a:r>
              <a:rPr lang="ar-IQ" dirty="0"/>
              <a:t> </a:t>
            </a:r>
            <a:r>
              <a:rPr lang="ar-IQ" dirty="0" smtClean="0"/>
              <a:t>في كندا وكنساس </a:t>
            </a:r>
            <a:r>
              <a:rPr lang="ar-IQ" dirty="0"/>
              <a:t>سيتي </a:t>
            </a:r>
            <a:r>
              <a:rPr lang="ar-IQ" dirty="0" smtClean="0"/>
              <a:t>في امريكا.</a:t>
            </a:r>
            <a:endParaRPr lang="en-US" dirty="0"/>
          </a:p>
          <a:p>
            <a:pPr marL="0" lvl="0" indent="0" algn="just" rtl="1">
              <a:buNone/>
            </a:pPr>
            <a:r>
              <a:rPr lang="ar-IQ" dirty="0" smtClean="0"/>
              <a:t>2- مدن </a:t>
            </a:r>
            <a:r>
              <a:rPr lang="ar-IQ" dirty="0"/>
              <a:t>البنوك والمال مثل فرانكفورت وأمستردام .</a:t>
            </a:r>
            <a:endParaRPr lang="en-US" dirty="0"/>
          </a:p>
          <a:p>
            <a:pPr marL="0" lvl="0" indent="0" algn="just" rtl="1">
              <a:buNone/>
            </a:pPr>
            <a:r>
              <a:rPr lang="ar-IQ" dirty="0" smtClean="0"/>
              <a:t>3- مدن </a:t>
            </a:r>
            <a:r>
              <a:rPr lang="ar-IQ" dirty="0"/>
              <a:t>داخلية كبرى ذات تركيب تجاري متنوع مثل مانشستر وسانت لويس .</a:t>
            </a:r>
            <a:endParaRPr lang="en-US" dirty="0"/>
          </a:p>
          <a:p>
            <a:pPr marL="0" lvl="0" indent="0" algn="just" rtl="1">
              <a:buNone/>
            </a:pPr>
            <a:r>
              <a:rPr lang="ar-IQ" dirty="0" smtClean="0"/>
              <a:t>4- الموانئ </a:t>
            </a:r>
            <a:r>
              <a:rPr lang="ar-IQ" dirty="0"/>
              <a:t>التجارية الكبرى. </a:t>
            </a:r>
            <a:endParaRPr lang="en-US" dirty="0"/>
          </a:p>
          <a:p>
            <a:pPr marL="0" indent="0" algn="just" rtl="1">
              <a:buNone/>
            </a:pPr>
            <a:endParaRPr lang="en-US" dirty="0"/>
          </a:p>
        </p:txBody>
      </p:sp>
    </p:spTree>
    <p:extLst>
      <p:ext uri="{BB962C8B-B14F-4D97-AF65-F5344CB8AC3E}">
        <p14:creationId xmlns:p14="http://schemas.microsoft.com/office/powerpoint/2010/main" val="2653370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228600"/>
            <a:ext cx="8763000" cy="6248400"/>
          </a:xfrm>
        </p:spPr>
        <p:txBody>
          <a:bodyPr>
            <a:normAutofit fontScale="85000" lnSpcReduction="10000"/>
          </a:bodyPr>
          <a:lstStyle/>
          <a:p>
            <a:pPr algn="r" rtl="1"/>
            <a:r>
              <a:rPr lang="ar-IQ" b="1" dirty="0" smtClean="0">
                <a:solidFill>
                  <a:srgbClr val="FF0000"/>
                </a:solidFill>
              </a:rPr>
              <a:t>المدن </a:t>
            </a:r>
            <a:r>
              <a:rPr lang="ar-IQ" b="1" dirty="0">
                <a:solidFill>
                  <a:srgbClr val="FF0000"/>
                </a:solidFill>
              </a:rPr>
              <a:t>الإدارية </a:t>
            </a:r>
            <a:r>
              <a:rPr lang="ar-IQ" dirty="0" smtClean="0"/>
              <a:t>: ماذا تشمل هذه المدن </a:t>
            </a:r>
            <a:r>
              <a:rPr lang="ar-IQ" dirty="0"/>
              <a:t>:</a:t>
            </a:r>
            <a:endParaRPr lang="en-US" dirty="0"/>
          </a:p>
          <a:p>
            <a:pPr marL="0" lvl="0" indent="0" algn="r" rtl="1">
              <a:buNone/>
            </a:pPr>
            <a:r>
              <a:rPr lang="ar-IQ" dirty="0" smtClean="0"/>
              <a:t>1- العواصم </a:t>
            </a:r>
            <a:r>
              <a:rPr lang="ar-IQ" dirty="0"/>
              <a:t>القومية القديمة </a:t>
            </a:r>
            <a:r>
              <a:rPr lang="ar-IQ" dirty="0" smtClean="0"/>
              <a:t>: مثل </a:t>
            </a:r>
            <a:r>
              <a:rPr lang="ar-IQ" dirty="0"/>
              <a:t>باريس ولندن والقاهرة والعواصم الحديثة مثل برازيليا </a:t>
            </a:r>
            <a:r>
              <a:rPr lang="ar-IQ" dirty="0" smtClean="0"/>
              <a:t>وكنبره.</a:t>
            </a:r>
            <a:endParaRPr lang="en-US" dirty="0"/>
          </a:p>
          <a:p>
            <a:pPr marL="0" lvl="0" indent="0" algn="r" rtl="1">
              <a:buNone/>
            </a:pPr>
            <a:r>
              <a:rPr lang="ar-IQ" dirty="0" smtClean="0"/>
              <a:t>2- العواصم </a:t>
            </a:r>
            <a:r>
              <a:rPr lang="ar-IQ" dirty="0"/>
              <a:t>الإقليمية  </a:t>
            </a:r>
            <a:r>
              <a:rPr lang="en-US" dirty="0"/>
              <a:t>Regional capitals</a:t>
            </a:r>
            <a:r>
              <a:rPr lang="ar-IQ" dirty="0"/>
              <a:t> في إطار اتحاد فيدرالي كواشنطن وموسكو سابقا ومثلها عواصم المحافظات .</a:t>
            </a:r>
            <a:endParaRPr lang="en-US" dirty="0"/>
          </a:p>
          <a:p>
            <a:pPr algn="r" rtl="1"/>
            <a:r>
              <a:rPr lang="en-US" dirty="0"/>
              <a:t> </a:t>
            </a:r>
            <a:r>
              <a:rPr lang="ar-IQ" b="1" dirty="0" smtClean="0">
                <a:solidFill>
                  <a:srgbClr val="FF0000"/>
                </a:solidFill>
              </a:rPr>
              <a:t> المدن </a:t>
            </a:r>
            <a:r>
              <a:rPr lang="ar-IQ" b="1" dirty="0" err="1">
                <a:solidFill>
                  <a:srgbClr val="FF0000"/>
                </a:solidFill>
              </a:rPr>
              <a:t>الإستراتيجية</a:t>
            </a:r>
            <a:r>
              <a:rPr lang="ar-IQ" b="1" dirty="0">
                <a:solidFill>
                  <a:srgbClr val="FF0000"/>
                </a:solidFill>
              </a:rPr>
              <a:t>  </a:t>
            </a:r>
            <a:r>
              <a:rPr lang="ar-IQ" dirty="0" smtClean="0">
                <a:solidFill>
                  <a:srgbClr val="FF0000"/>
                </a:solidFill>
              </a:rPr>
              <a:t>: </a:t>
            </a:r>
            <a:r>
              <a:rPr lang="ar-IQ" dirty="0" smtClean="0"/>
              <a:t>ماذا تشمل هذه المدن:</a:t>
            </a:r>
            <a:endParaRPr lang="en-US" dirty="0"/>
          </a:p>
          <a:p>
            <a:pPr marL="0" lvl="0" indent="0" algn="r" rtl="1">
              <a:buNone/>
            </a:pPr>
            <a:r>
              <a:rPr lang="ar-IQ" dirty="0" smtClean="0"/>
              <a:t>1- مدن </a:t>
            </a:r>
            <a:r>
              <a:rPr lang="ar-IQ" dirty="0"/>
              <a:t>القلاع القديمة مثل </a:t>
            </a:r>
            <a:r>
              <a:rPr lang="ar-IQ" dirty="0" err="1"/>
              <a:t>ادنبره</a:t>
            </a:r>
            <a:r>
              <a:rPr lang="ar-IQ" dirty="0"/>
              <a:t> ودلهي وبكين .</a:t>
            </a:r>
            <a:endParaRPr lang="en-US" dirty="0"/>
          </a:p>
          <a:p>
            <a:pPr marL="0" lvl="0" indent="0" algn="r" rtl="1">
              <a:buNone/>
            </a:pPr>
            <a:r>
              <a:rPr lang="ar-IQ" dirty="0" smtClean="0"/>
              <a:t>2- قواعد </a:t>
            </a:r>
            <a:r>
              <a:rPr lang="ar-IQ" dirty="0"/>
              <a:t>بحرية للأسطول مثل </a:t>
            </a:r>
            <a:r>
              <a:rPr lang="ar-IQ" dirty="0" err="1"/>
              <a:t>برست</a:t>
            </a:r>
            <a:r>
              <a:rPr lang="ar-IQ" dirty="0"/>
              <a:t> </a:t>
            </a:r>
            <a:r>
              <a:rPr lang="ar-IQ" dirty="0" err="1"/>
              <a:t>وبورتسموث</a:t>
            </a:r>
            <a:r>
              <a:rPr lang="ar-IQ" dirty="0"/>
              <a:t> .</a:t>
            </a:r>
            <a:endParaRPr lang="en-US" dirty="0"/>
          </a:p>
          <a:p>
            <a:pPr marL="0" lvl="0" indent="0" algn="r" rtl="1">
              <a:buNone/>
            </a:pPr>
            <a:r>
              <a:rPr lang="ar-IQ" dirty="0" smtClean="0"/>
              <a:t>3- مدن </a:t>
            </a:r>
            <a:r>
              <a:rPr lang="ar-IQ" dirty="0"/>
              <a:t>الحاميات </a:t>
            </a:r>
            <a:r>
              <a:rPr lang="ar-IQ" dirty="0" smtClean="0"/>
              <a:t>العسكرية.</a:t>
            </a:r>
            <a:endParaRPr lang="en-US" dirty="0"/>
          </a:p>
          <a:p>
            <a:pPr algn="r" rtl="1"/>
            <a:r>
              <a:rPr lang="ar-IQ" dirty="0" smtClean="0">
                <a:solidFill>
                  <a:srgbClr val="FF0000"/>
                </a:solidFill>
              </a:rPr>
              <a:t> المدن </a:t>
            </a:r>
            <a:r>
              <a:rPr lang="ar-IQ" dirty="0">
                <a:solidFill>
                  <a:srgbClr val="FF0000"/>
                </a:solidFill>
              </a:rPr>
              <a:t>الثقافية </a:t>
            </a:r>
            <a:r>
              <a:rPr lang="ar-IQ" dirty="0" smtClean="0"/>
              <a:t>:ماذا تشمل هذه المدن </a:t>
            </a:r>
            <a:r>
              <a:rPr lang="ar-IQ" dirty="0"/>
              <a:t>:</a:t>
            </a:r>
            <a:endParaRPr lang="en-US" dirty="0"/>
          </a:p>
          <a:p>
            <a:pPr marL="0" lvl="0" indent="0" algn="r" rtl="1">
              <a:buNone/>
            </a:pPr>
            <a:r>
              <a:rPr lang="ar-IQ" dirty="0" smtClean="0"/>
              <a:t>1- مدن </a:t>
            </a:r>
            <a:r>
              <a:rPr lang="ar-IQ" dirty="0"/>
              <a:t>الحج مثل مكة المكرمة والمدينة المنورة والقدس الشريف والنجف الاشرف وروما .</a:t>
            </a:r>
            <a:endParaRPr lang="en-US" dirty="0"/>
          </a:p>
          <a:p>
            <a:pPr marL="0" lvl="0" indent="0" algn="r" rtl="1">
              <a:buNone/>
            </a:pPr>
            <a:r>
              <a:rPr lang="ar-IQ" dirty="0" smtClean="0"/>
              <a:t>2- المراكز </a:t>
            </a:r>
            <a:r>
              <a:rPr lang="ar-IQ" dirty="0"/>
              <a:t>التعليمية غالبا ما تكون فيها جامعة مثل كمبردج ولوفان </a:t>
            </a:r>
            <a:r>
              <a:rPr lang="ar-IQ" dirty="0" err="1"/>
              <a:t>واوسبالا</a:t>
            </a:r>
            <a:r>
              <a:rPr lang="ar-IQ" dirty="0"/>
              <a:t> .</a:t>
            </a:r>
            <a:endParaRPr lang="en-US" dirty="0"/>
          </a:p>
          <a:p>
            <a:pPr algn="r" rtl="1"/>
            <a:r>
              <a:rPr lang="ar-IQ" dirty="0">
                <a:solidFill>
                  <a:srgbClr val="FF0000"/>
                </a:solidFill>
              </a:rPr>
              <a:t>مراكز المؤتمرات مثل برايتون وشيكاغو</a:t>
            </a:r>
            <a:endParaRPr lang="en-US" dirty="0">
              <a:solidFill>
                <a:srgbClr val="FF0000"/>
              </a:solidFill>
            </a:endParaRPr>
          </a:p>
        </p:txBody>
      </p:sp>
    </p:spTree>
    <p:extLst>
      <p:ext uri="{BB962C8B-B14F-4D97-AF65-F5344CB8AC3E}">
        <p14:creationId xmlns:p14="http://schemas.microsoft.com/office/powerpoint/2010/main" val="89635192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2021</TotalTime>
  <Words>2733</Words>
  <Application>Microsoft Office PowerPoint</Application>
  <PresentationFormat>عرض على الشاشة (3:4)‏</PresentationFormat>
  <Paragraphs>134</Paragraphs>
  <Slides>22</Slides>
  <Notes>0</Notes>
  <HiddenSlides>0</HiddenSlides>
  <MMClips>0</MMClips>
  <ScaleCrop>false</ScaleCrop>
  <HeadingPairs>
    <vt:vector size="4" baseType="variant">
      <vt:variant>
        <vt:lpstr>نسق</vt:lpstr>
      </vt:variant>
      <vt:variant>
        <vt:i4>1</vt:i4>
      </vt:variant>
      <vt:variant>
        <vt:lpstr>عناوين الشرائح</vt:lpstr>
      </vt:variant>
      <vt:variant>
        <vt:i4>22</vt:i4>
      </vt:variant>
    </vt:vector>
  </HeadingPairs>
  <TitlesOfParts>
    <vt:vector size="23"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lenovo</dc:creator>
  <cp:lastModifiedBy>lenovo</cp:lastModifiedBy>
  <cp:revision>18</cp:revision>
  <dcterms:created xsi:type="dcterms:W3CDTF">2023-11-05T17:52:08Z</dcterms:created>
  <dcterms:modified xsi:type="dcterms:W3CDTF">2024-03-16T18:09:13Z</dcterms:modified>
</cp:coreProperties>
</file>