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0" r:id="rId4"/>
    <p:sldId id="268" r:id="rId5"/>
    <p:sldId id="267" r:id="rId6"/>
    <p:sldId id="266" r:id="rId7"/>
    <p:sldId id="269" r:id="rId8"/>
    <p:sldId id="265" r:id="rId9"/>
    <p:sldId id="264" r:id="rId10"/>
    <p:sldId id="263" r:id="rId11"/>
    <p:sldId id="262" r:id="rId12"/>
    <p:sldId id="261" r:id="rId13"/>
    <p:sldId id="260" r:id="rId14"/>
    <p:sldId id="259" r:id="rId15"/>
    <p:sldId id="257" r:id="rId16"/>
    <p:sldId id="258"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7/19/2024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117226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7/19/2024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09602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7/19/2024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842766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7F31553-F853-4BAD-AD2D-1FE88A1E101A}" type="datetimeFigureOut">
              <a:rPr lang="en-US" smtClean="0"/>
              <a:t>7/19/2024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637815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7F31553-F853-4BAD-AD2D-1FE88A1E101A}" type="datetimeFigureOut">
              <a:rPr lang="en-US" smtClean="0"/>
              <a:t>7/19/2024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99823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E7F31553-F853-4BAD-AD2D-1FE88A1E101A}" type="datetimeFigureOut">
              <a:rPr lang="en-US" smtClean="0"/>
              <a:t>7/19/2024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43694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E7F31553-F853-4BAD-AD2D-1FE88A1E101A}" type="datetimeFigureOut">
              <a:rPr lang="en-US" smtClean="0"/>
              <a:t>7/19/2024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262788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7F31553-F853-4BAD-AD2D-1FE88A1E101A}" type="datetimeFigureOut">
              <a:rPr lang="en-US" smtClean="0"/>
              <a:t>7/19/2024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432814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7F31553-F853-4BAD-AD2D-1FE88A1E101A}" type="datetimeFigureOut">
              <a:rPr lang="en-US" smtClean="0"/>
              <a:t>7/19/2024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165940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7F31553-F853-4BAD-AD2D-1FE88A1E101A}" type="datetimeFigureOut">
              <a:rPr lang="en-US" smtClean="0"/>
              <a:t>7/19/2024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108909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7F31553-F853-4BAD-AD2D-1FE88A1E101A}" type="datetimeFigureOut">
              <a:rPr lang="en-US" smtClean="0"/>
              <a:t>7/19/2024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5B9BEBF-D840-40A6-9A4A-059CF9EB8DCE}" type="slidenum">
              <a:rPr lang="en-US" smtClean="0"/>
              <a:t>‹#›</a:t>
            </a:fld>
            <a:endParaRPr lang="en-US"/>
          </a:p>
        </p:txBody>
      </p:sp>
    </p:spTree>
    <p:extLst>
      <p:ext uri="{BB962C8B-B14F-4D97-AF65-F5344CB8AC3E}">
        <p14:creationId xmlns:p14="http://schemas.microsoft.com/office/powerpoint/2010/main" val="2839003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F31553-F853-4BAD-AD2D-1FE88A1E101A}" type="datetimeFigureOut">
              <a:rPr lang="en-US" smtClean="0"/>
              <a:t>7/19/2024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9BEBF-D840-40A6-9A4A-059CF9EB8DCE}" type="slidenum">
              <a:rPr lang="en-US" smtClean="0"/>
              <a:t>‹#›</a:t>
            </a:fld>
            <a:endParaRPr lang="en-US"/>
          </a:p>
        </p:txBody>
      </p:sp>
    </p:spTree>
    <p:extLst>
      <p:ext uri="{BB962C8B-B14F-4D97-AF65-F5344CB8AC3E}">
        <p14:creationId xmlns:p14="http://schemas.microsoft.com/office/powerpoint/2010/main" val="46930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28600" y="152400"/>
            <a:ext cx="8686800" cy="6400800"/>
          </a:xfrm>
          <a:solidFill>
            <a:schemeClr val="accent3">
              <a:lumMod val="40000"/>
              <a:lumOff val="60000"/>
            </a:schemeClr>
          </a:solidFill>
        </p:spPr>
        <p:txBody>
          <a:bodyPr/>
          <a:lstStyle/>
          <a:p>
            <a:r>
              <a:rPr lang="ar-IQ" sz="3600" b="1" dirty="0">
                <a:solidFill>
                  <a:srgbClr val="FF0000"/>
                </a:solidFill>
              </a:rPr>
              <a:t> </a:t>
            </a:r>
            <a:r>
              <a:rPr lang="ar-IQ" sz="4000" b="1" dirty="0" smtClean="0">
                <a:solidFill>
                  <a:srgbClr val="FF0000"/>
                </a:solidFill>
              </a:rPr>
              <a:t> </a:t>
            </a:r>
            <a:r>
              <a:rPr lang="ar-IQ" dirty="0">
                <a:solidFill>
                  <a:schemeClr val="tx1">
                    <a:lumMod val="95000"/>
                    <a:lumOff val="5000"/>
                  </a:schemeClr>
                </a:solidFill>
                <a:latin typeface="Stencil" panose="040409050D0802020404" pitchFamily="82" charset="0"/>
              </a:rPr>
              <a:t>اعداد </a:t>
            </a:r>
            <a:br>
              <a:rPr lang="ar-IQ" dirty="0">
                <a:solidFill>
                  <a:schemeClr val="tx1">
                    <a:lumMod val="95000"/>
                    <a:lumOff val="5000"/>
                  </a:schemeClr>
                </a:solidFill>
                <a:latin typeface="Stencil" panose="040409050D0802020404" pitchFamily="82" charset="0"/>
              </a:rPr>
            </a:br>
            <a:r>
              <a:rPr lang="ar-IQ" dirty="0" err="1">
                <a:solidFill>
                  <a:schemeClr val="tx1">
                    <a:lumMod val="95000"/>
                    <a:lumOff val="5000"/>
                  </a:schemeClr>
                </a:solidFill>
                <a:latin typeface="Stencil" panose="040409050D0802020404" pitchFamily="82" charset="0"/>
              </a:rPr>
              <a:t>م.م</a:t>
            </a:r>
            <a:r>
              <a:rPr lang="ar-IQ" dirty="0">
                <a:solidFill>
                  <a:schemeClr val="tx1">
                    <a:lumMod val="95000"/>
                    <a:lumOff val="5000"/>
                  </a:schemeClr>
                </a:solidFill>
                <a:latin typeface="Stencil" panose="040409050D0802020404" pitchFamily="82" charset="0"/>
              </a:rPr>
              <a:t> عقيل جبار جميل</a:t>
            </a:r>
            <a:br>
              <a:rPr lang="ar-IQ" dirty="0">
                <a:solidFill>
                  <a:schemeClr val="tx1">
                    <a:lumMod val="95000"/>
                    <a:lumOff val="5000"/>
                  </a:schemeClr>
                </a:solidFill>
                <a:latin typeface="Stencil" panose="040409050D0802020404" pitchFamily="82" charset="0"/>
              </a:rPr>
            </a:br>
            <a:r>
              <a:rPr lang="ar-IQ" dirty="0">
                <a:solidFill>
                  <a:schemeClr val="tx1">
                    <a:lumMod val="95000"/>
                    <a:lumOff val="5000"/>
                  </a:schemeClr>
                </a:solidFill>
                <a:latin typeface="Stencil" panose="040409050D0802020404" pitchFamily="82" charset="0"/>
              </a:rPr>
              <a:t>الجامعة المستنصرية \ كلية التربية </a:t>
            </a:r>
            <a:endParaRPr lang="ar-IQ" dirty="0"/>
          </a:p>
          <a:p>
            <a:pPr rtl="1"/>
            <a:r>
              <a:rPr lang="ar-IQ" sz="2800" dirty="0" smtClean="0">
                <a:solidFill>
                  <a:srgbClr val="FF0000"/>
                </a:solidFill>
              </a:rPr>
              <a:t>قسم جغرافية: مرحلة رابعة</a:t>
            </a:r>
          </a:p>
          <a:p>
            <a:pPr rtl="1"/>
            <a:r>
              <a:rPr lang="ar-IQ" sz="3600" dirty="0" smtClean="0">
                <a:solidFill>
                  <a:srgbClr val="FF0000"/>
                </a:solidFill>
              </a:rPr>
              <a:t>الفصل السادس :</a:t>
            </a:r>
            <a:r>
              <a:rPr lang="ar-SA" sz="3600" b="1" dirty="0">
                <a:solidFill>
                  <a:srgbClr val="00B0F0"/>
                </a:solidFill>
              </a:rPr>
              <a:t> تهيئة البيانات في نظم المعلومات الجغرافية </a:t>
            </a:r>
            <a:endParaRPr lang="ar-IQ" sz="3600" dirty="0">
              <a:solidFill>
                <a:srgbClr val="FF0000"/>
              </a:solidFill>
            </a:endParaRPr>
          </a:p>
          <a:p>
            <a:endParaRPr lang="ar-IQ" sz="3600" b="1" dirty="0" smtClean="0">
              <a:solidFill>
                <a:srgbClr val="FF0000"/>
              </a:solidFill>
            </a:endParaRPr>
          </a:p>
          <a:p>
            <a:pPr algn="r" rtl="1"/>
            <a:endParaRPr lang="ar-IQ" dirty="0" smtClean="0"/>
          </a:p>
          <a:p>
            <a:pPr rtl="1"/>
            <a:endParaRPr lang="ar-IQ"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1" y="3085111"/>
            <a:ext cx="5791199" cy="3315434"/>
          </a:xfrm>
          <a:prstGeom prst="rect">
            <a:avLst/>
          </a:prstGeom>
          <a:noFill/>
          <a:ln w="38100">
            <a:solidFill>
              <a:srgbClr val="C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53495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763000" cy="6400800"/>
          </a:xfrm>
        </p:spPr>
        <p:txBody>
          <a:bodyPr>
            <a:normAutofit lnSpcReduction="10000"/>
          </a:bodyPr>
          <a:lstStyle/>
          <a:p>
            <a:pPr algn="just" rtl="1"/>
            <a:r>
              <a:rPr lang="ar-IQ" b="1" dirty="0">
                <a:solidFill>
                  <a:srgbClr val="0070C0"/>
                </a:solidFill>
              </a:rPr>
              <a:t>هناك ثلاث انواع للعلاقات المكانية هي :</a:t>
            </a:r>
            <a:endParaRPr lang="en-US" b="1" dirty="0">
              <a:solidFill>
                <a:srgbClr val="0070C0"/>
              </a:solidFill>
            </a:endParaRPr>
          </a:p>
          <a:p>
            <a:pPr algn="just" rtl="1"/>
            <a:r>
              <a:rPr lang="ar-IQ" b="1" dirty="0">
                <a:solidFill>
                  <a:srgbClr val="FF0000"/>
                </a:solidFill>
              </a:rPr>
              <a:t>أ- المجاورة </a:t>
            </a:r>
            <a:r>
              <a:rPr lang="en-US" dirty="0"/>
              <a:t>adjacency</a:t>
            </a:r>
            <a:r>
              <a:rPr lang="ar-IQ" dirty="0"/>
              <a:t>:  توضح العلاقات الشكلية أو الهندسية، التي تتواجد مع الظواهر المساحية، اذ ان المناطق المساحية تفسر على أنها متجاورة عند امتلاكها لحدود مشتركة مع مناطق اخرى،  المجاورة </a:t>
            </a:r>
            <a:r>
              <a:rPr lang="en-US" dirty="0"/>
              <a:t>adjacency</a:t>
            </a:r>
            <a:r>
              <a:rPr lang="ar-IQ" dirty="0"/>
              <a:t> والوقوع </a:t>
            </a:r>
            <a:r>
              <a:rPr lang="en-US" dirty="0"/>
              <a:t>incidence</a:t>
            </a:r>
            <a:r>
              <a:rPr lang="ar-IQ" dirty="0"/>
              <a:t> علاقتين تبادليتين يمكن اقامتهما بين العقد والمنحنيات . فاذا منحناً ما يوصل بين عقدتين فالعقد تسمى متجاورة وواقعة في المنحني.</a:t>
            </a:r>
            <a:endParaRPr lang="en-US" dirty="0"/>
          </a:p>
          <a:p>
            <a:pPr algn="just" rtl="1"/>
            <a:r>
              <a:rPr lang="ar-IQ" b="1" dirty="0">
                <a:solidFill>
                  <a:srgbClr val="FF0000"/>
                </a:solidFill>
              </a:rPr>
              <a:t>ب-  الاحتواء </a:t>
            </a:r>
            <a:r>
              <a:rPr lang="en-US" dirty="0"/>
              <a:t>containment </a:t>
            </a:r>
            <a:r>
              <a:rPr lang="ar-IQ" dirty="0" smtClean="0"/>
              <a:t>(</a:t>
            </a:r>
            <a:r>
              <a:rPr lang="en-US" dirty="0" smtClean="0"/>
              <a:t>(nested </a:t>
            </a:r>
            <a:r>
              <a:rPr lang="ar-IQ" dirty="0"/>
              <a:t>، هو امتداد للمجاورة عندما تكون منطقة صغيرة تقع كليا داخل منطقة اكبر بشكل جزيرة.</a:t>
            </a:r>
            <a:endParaRPr lang="en-US" dirty="0"/>
          </a:p>
          <a:p>
            <a:pPr algn="just" rtl="1"/>
            <a:r>
              <a:rPr lang="ar-IQ" b="1" dirty="0">
                <a:solidFill>
                  <a:srgbClr val="FF0000"/>
                </a:solidFill>
              </a:rPr>
              <a:t>ج- التوصيلية </a:t>
            </a:r>
            <a:r>
              <a:rPr lang="en-US" dirty="0"/>
              <a:t>connectivity</a:t>
            </a:r>
            <a:r>
              <a:rPr lang="ar-IQ" dirty="0"/>
              <a:t>: خاصية هندسية أو شكلية تستخدم لوصف الاتصال بين ظواهر خطية مثل اتصال الطرق مع بعضها مكونة شبكة الطرق .</a:t>
            </a:r>
            <a:endParaRPr lang="en-US" dirty="0"/>
          </a:p>
        </p:txBody>
      </p:sp>
    </p:spTree>
    <p:extLst>
      <p:ext uri="{BB962C8B-B14F-4D97-AF65-F5344CB8AC3E}">
        <p14:creationId xmlns:p14="http://schemas.microsoft.com/office/powerpoint/2010/main" val="22388921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52400"/>
            <a:ext cx="8686800" cy="6477000"/>
          </a:xfrm>
        </p:spPr>
        <p:txBody>
          <a:bodyPr>
            <a:normAutofit fontScale="92500" lnSpcReduction="10000"/>
          </a:bodyPr>
          <a:lstStyle/>
          <a:p>
            <a:pPr algn="just" rtl="1"/>
            <a:r>
              <a:rPr lang="ar-SA" b="1" dirty="0">
                <a:solidFill>
                  <a:srgbClr val="FF0000"/>
                </a:solidFill>
              </a:rPr>
              <a:t>أهمية بناء العلاقات المكانية</a:t>
            </a:r>
            <a:endParaRPr lang="en-US" dirty="0">
              <a:solidFill>
                <a:srgbClr val="FF0000"/>
              </a:solidFill>
            </a:endParaRPr>
          </a:p>
          <a:p>
            <a:pPr algn="just" rtl="1"/>
            <a:r>
              <a:rPr lang="ar-SA" b="1" dirty="0">
                <a:solidFill>
                  <a:srgbClr val="00B050"/>
                </a:solidFill>
              </a:rPr>
              <a:t>بناء العلاقات المكانية او التشاكل على الأقل له اهميتين رئيسيتين : </a:t>
            </a:r>
            <a:endParaRPr lang="en-US" b="1" dirty="0">
              <a:solidFill>
                <a:srgbClr val="00B050"/>
              </a:solidFill>
            </a:endParaRPr>
          </a:p>
          <a:p>
            <a:pPr marL="0" indent="0" algn="just" rtl="1">
              <a:buNone/>
            </a:pPr>
            <a:r>
              <a:rPr lang="ar-SA" b="1" dirty="0">
                <a:solidFill>
                  <a:srgbClr val="00B0F0"/>
                </a:solidFill>
              </a:rPr>
              <a:t>1- الاهمية الأولى: </a:t>
            </a:r>
            <a:r>
              <a:rPr lang="ar-SA" dirty="0" smtClean="0"/>
              <a:t>ت</a:t>
            </a:r>
            <a:r>
              <a:rPr lang="ar-IQ" dirty="0" smtClean="0"/>
              <a:t>أ</a:t>
            </a:r>
            <a:r>
              <a:rPr lang="ar-SA" dirty="0" smtClean="0"/>
              <a:t>كيد </a:t>
            </a:r>
            <a:r>
              <a:rPr lang="ar-SA" dirty="0"/>
              <a:t>سلامة نوعية البيانات المستخدمة في قاعدة البيانات الجغرافية العلاقات المكانية المتبادلة للتشاكل تساعد على التقاط الاخطاء في المعلومات المكانية مثل </a:t>
            </a:r>
            <a:r>
              <a:rPr lang="ar-SA" dirty="0">
                <a:solidFill>
                  <a:srgbClr val="FF0000"/>
                </a:solidFill>
              </a:rPr>
              <a:t>الالتقاء</a:t>
            </a:r>
            <a:r>
              <a:rPr lang="ar-SA" dirty="0"/>
              <a:t> أو </a:t>
            </a:r>
            <a:r>
              <a:rPr lang="ar-SA" dirty="0">
                <a:solidFill>
                  <a:srgbClr val="FF0000"/>
                </a:solidFill>
              </a:rPr>
              <a:t>التقاطع الخاطئ للخطوط </a:t>
            </a:r>
            <a:r>
              <a:rPr lang="ar-SA" dirty="0"/>
              <a:t>مثل تقاطعات الطرق أو شبكة الأودية أو التقاط المضلعات البيانية غير المغلقة أو المغلقة بصورة غير مناسبة. هكذا انواع من الاخطاء يجب معالجتها وتصحيحها </a:t>
            </a:r>
            <a:r>
              <a:rPr lang="ar-SA" dirty="0" smtClean="0"/>
              <a:t>للت</a:t>
            </a:r>
            <a:r>
              <a:rPr lang="ar-IQ" dirty="0" smtClean="0"/>
              <a:t>أ</a:t>
            </a:r>
            <a:r>
              <a:rPr lang="ar-SA" dirty="0" smtClean="0"/>
              <a:t>كد </a:t>
            </a:r>
            <a:r>
              <a:rPr lang="ar-SA" dirty="0"/>
              <a:t>من جاهزية المعلومات واكتمالها . </a:t>
            </a:r>
            <a:r>
              <a:rPr lang="ar-SA" dirty="0">
                <a:solidFill>
                  <a:srgbClr val="FF0000"/>
                </a:solidFill>
              </a:rPr>
              <a:t>على سبيل المثال تحليل وتحديد القصر المسارات في شبكة الطرق داخل المدينة يتطلب شبكة طرق متصلة مع بعضها بصورة صحيحة</a:t>
            </a:r>
            <a:r>
              <a:rPr lang="ar-SA" dirty="0"/>
              <a:t> فاذا وجد قطع في رسم طريق متصل فإن التحليل وتحديد الطريق السالك </a:t>
            </a:r>
            <a:r>
              <a:rPr lang="ar-SA" dirty="0" smtClean="0"/>
              <a:t>سي</a:t>
            </a:r>
            <a:r>
              <a:rPr lang="ar-IQ" dirty="0" smtClean="0"/>
              <a:t>أ</a:t>
            </a:r>
            <a:r>
              <a:rPr lang="ar-SA" dirty="0" smtClean="0"/>
              <a:t>خذ </a:t>
            </a:r>
            <a:r>
              <a:rPr lang="ar-SA" dirty="0"/>
              <a:t>مسارا اخر تجنبا للقطع في الطريق أما بالنسبة للمضلعات المساحية على سبيل المثال حدود القطاعات داخل المدينة يمكن أن يندمج قطاعين متحاورين اذا كان الخط الفاصل للحدود المشتركة غير مغلق</a:t>
            </a:r>
            <a:r>
              <a:rPr lang="ar-IQ" dirty="0"/>
              <a:t> تماماً.</a:t>
            </a:r>
            <a:endParaRPr lang="en-US" dirty="0"/>
          </a:p>
          <a:p>
            <a:pPr marL="0" indent="0" algn="just" rtl="1">
              <a:buNone/>
            </a:pPr>
            <a:endParaRPr lang="en-US" dirty="0"/>
          </a:p>
        </p:txBody>
      </p:sp>
    </p:spTree>
    <p:extLst>
      <p:ext uri="{BB962C8B-B14F-4D97-AF65-F5344CB8AC3E}">
        <p14:creationId xmlns:p14="http://schemas.microsoft.com/office/powerpoint/2010/main" val="15604543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763000" cy="6477000"/>
          </a:xfrm>
        </p:spPr>
        <p:txBody>
          <a:bodyPr>
            <a:normAutofit fontScale="70000" lnSpcReduction="20000"/>
          </a:bodyPr>
          <a:lstStyle/>
          <a:p>
            <a:pPr marL="0" indent="0" algn="just" rtl="1">
              <a:buNone/>
            </a:pPr>
            <a:r>
              <a:rPr lang="ar-IQ" sz="4000" dirty="0" smtClean="0">
                <a:solidFill>
                  <a:srgbClr val="FF0000"/>
                </a:solidFill>
              </a:rPr>
              <a:t>2</a:t>
            </a:r>
            <a:r>
              <a:rPr lang="ar-SA" sz="4000" dirty="0" smtClean="0">
                <a:solidFill>
                  <a:srgbClr val="FF0000"/>
                </a:solidFill>
              </a:rPr>
              <a:t>- </a:t>
            </a:r>
            <a:r>
              <a:rPr lang="ar-SA" sz="4000" dirty="0">
                <a:solidFill>
                  <a:srgbClr val="FF0000"/>
                </a:solidFill>
              </a:rPr>
              <a:t>الأهمية الثانية: </a:t>
            </a:r>
            <a:r>
              <a:rPr lang="ar-SA" sz="4000" dirty="0"/>
              <a:t>هو أن التشاكل يمكن أن يحسن من عملية التحليل المكاني للمعلومات اذ ان عملية التشاكل تحدد نقاط </a:t>
            </a:r>
            <a:r>
              <a:rPr lang="ar-SA" sz="4000" dirty="0">
                <a:solidFill>
                  <a:srgbClr val="FF0000"/>
                </a:solidFill>
              </a:rPr>
              <a:t>البداية والنهاية </a:t>
            </a:r>
            <a:r>
              <a:rPr lang="ar-SA" sz="4000" dirty="0"/>
              <a:t>لكل طريق في شبكة الطرق او وادي في شبكة الأودية وبالتالي يساعد على تحديد اتجاه السير واتجاه الجريان لشبكة الأودية فضلا عن امكانية استخدامه في الترميز الأرضي ‏</a:t>
            </a:r>
            <a:r>
              <a:rPr lang="en-US" sz="4000" dirty="0"/>
              <a:t>geocoding</a:t>
            </a:r>
            <a:r>
              <a:rPr lang="ar-SA" sz="4000" dirty="0"/>
              <a:t> وذلك </a:t>
            </a:r>
            <a:r>
              <a:rPr lang="ar-SA" sz="4000" dirty="0" err="1"/>
              <a:t>بتسقيط</a:t>
            </a:r>
            <a:r>
              <a:rPr lang="ar-SA" sz="4000" dirty="0"/>
              <a:t> عناوين الطرق بشكل نقاط على الخريطة الرقمية .</a:t>
            </a:r>
            <a:endParaRPr lang="en-US" sz="4000" dirty="0"/>
          </a:p>
          <a:p>
            <a:pPr algn="just" rtl="1"/>
            <a:r>
              <a:rPr lang="en-US" dirty="0"/>
              <a:t> </a:t>
            </a:r>
          </a:p>
          <a:p>
            <a:pPr algn="just" rtl="1"/>
            <a:r>
              <a:rPr lang="ar-SA" sz="3400" b="1" dirty="0" smtClean="0">
                <a:solidFill>
                  <a:srgbClr val="FF0000"/>
                </a:solidFill>
              </a:rPr>
              <a:t>مفهوم </a:t>
            </a:r>
            <a:r>
              <a:rPr lang="ar-SA" sz="3400" b="1" dirty="0">
                <a:solidFill>
                  <a:srgbClr val="FF0000"/>
                </a:solidFill>
              </a:rPr>
              <a:t>المعلومات </a:t>
            </a:r>
            <a:r>
              <a:rPr lang="ar-SA" sz="3400" b="1" dirty="0" smtClean="0">
                <a:solidFill>
                  <a:srgbClr val="FF0000"/>
                </a:solidFill>
              </a:rPr>
              <a:t>المتشاكلة</a:t>
            </a:r>
            <a:r>
              <a:rPr lang="ar-IQ" sz="3400" b="1" dirty="0" smtClean="0">
                <a:solidFill>
                  <a:srgbClr val="FF0000"/>
                </a:solidFill>
              </a:rPr>
              <a:t> </a:t>
            </a:r>
            <a:r>
              <a:rPr lang="en-US" sz="3400" b="1" dirty="0" smtClean="0">
                <a:solidFill>
                  <a:srgbClr val="FF0000"/>
                </a:solidFill>
              </a:rPr>
              <a:t>data</a:t>
            </a:r>
            <a:r>
              <a:rPr lang="ar-SA" sz="3400" b="1" dirty="0" smtClean="0">
                <a:solidFill>
                  <a:srgbClr val="FF0000"/>
                </a:solidFill>
              </a:rPr>
              <a:t> </a:t>
            </a:r>
            <a:endParaRPr lang="en-US" sz="3400" b="1" dirty="0">
              <a:solidFill>
                <a:srgbClr val="FF0000"/>
              </a:solidFill>
            </a:endParaRPr>
          </a:p>
          <a:p>
            <a:pPr marL="0" indent="0" algn="just" rtl="1">
              <a:buNone/>
            </a:pPr>
            <a:r>
              <a:rPr lang="ar-SA" sz="3400" dirty="0"/>
              <a:t>في </a:t>
            </a:r>
            <a:r>
              <a:rPr lang="ar-SA" sz="3400" u="sng" dirty="0">
                <a:solidFill>
                  <a:srgbClr val="00B0F0"/>
                </a:solidFill>
              </a:rPr>
              <a:t>عام 1980</a:t>
            </a:r>
            <a:r>
              <a:rPr lang="ar-SA" sz="3400" dirty="0">
                <a:solidFill>
                  <a:srgbClr val="00B0F0"/>
                </a:solidFill>
              </a:rPr>
              <a:t> </a:t>
            </a:r>
            <a:r>
              <a:rPr lang="ar-SA" sz="3400" dirty="0" smtClean="0"/>
              <a:t>أوجد </a:t>
            </a:r>
            <a:r>
              <a:rPr lang="ar-SA" sz="3400" dirty="0"/>
              <a:t>المركز البحثي للنظم البيئية الأمريكي </a:t>
            </a:r>
            <a:r>
              <a:rPr lang="en-US" sz="3400" dirty="0"/>
              <a:t>Environmental</a:t>
            </a:r>
            <a:r>
              <a:rPr lang="ar-SA" sz="3400" dirty="0"/>
              <a:t>‏ ‏</a:t>
            </a:r>
            <a:r>
              <a:rPr lang="en-US" sz="3400" dirty="0"/>
              <a:t>Coverage model</a:t>
            </a:r>
            <a:r>
              <a:rPr lang="ar-SA" sz="3400" dirty="0"/>
              <a:t> لتمييز نظام المعلومات الجغرافي عن نظام التصميم نموذج بياني يسمى </a:t>
            </a:r>
            <a:r>
              <a:rPr lang="en-US" sz="3400" dirty="0"/>
              <a:t>Systems Research Institute </a:t>
            </a:r>
            <a:r>
              <a:rPr lang="en-US" sz="3400" dirty="0" smtClean="0"/>
              <a:t>ESRI</a:t>
            </a:r>
          </a:p>
          <a:p>
            <a:pPr algn="just" rtl="1"/>
            <a:r>
              <a:rPr lang="ar-SA" sz="3400" dirty="0" smtClean="0"/>
              <a:t>‏</a:t>
            </a:r>
            <a:r>
              <a:rPr lang="en-US" sz="3400" dirty="0"/>
              <a:t>Computer Aided Design CAD</a:t>
            </a:r>
            <a:r>
              <a:rPr lang="ar-SA" sz="3400" dirty="0"/>
              <a:t> بمساعدة الكومبيوتر</a:t>
            </a:r>
            <a:endParaRPr lang="en-US" sz="3400" dirty="0"/>
          </a:p>
          <a:p>
            <a:pPr algn="just" rtl="1"/>
            <a:r>
              <a:rPr lang="en-US" sz="3400" dirty="0"/>
              <a:t> </a:t>
            </a:r>
            <a:r>
              <a:rPr lang="ar-SA" sz="3400" dirty="0">
                <a:solidFill>
                  <a:srgbClr val="FF0000"/>
                </a:solidFill>
              </a:rPr>
              <a:t>طبقة التغطية </a:t>
            </a:r>
            <a:r>
              <a:rPr lang="en-US" sz="3400" dirty="0"/>
              <a:t>Coverage</a:t>
            </a:r>
            <a:r>
              <a:rPr lang="ar-SA" sz="3400" dirty="0"/>
              <a:t>‏ هي معلومات </a:t>
            </a:r>
            <a:r>
              <a:rPr lang="ar-SA" sz="3400" dirty="0" err="1"/>
              <a:t>متجهية</a:t>
            </a:r>
            <a:r>
              <a:rPr lang="ar-SA" sz="3400" dirty="0"/>
              <a:t> تعتمد على مبدأ التشاكل اي تعتمد على بناء العلاقات المكانية </a:t>
            </a:r>
            <a:r>
              <a:rPr lang="ar-SA" sz="3400" dirty="0">
                <a:solidFill>
                  <a:srgbClr val="FF0000"/>
                </a:solidFill>
              </a:rPr>
              <a:t>وهي على ثلاثة انواع هي </a:t>
            </a:r>
            <a:r>
              <a:rPr lang="ar-SA" sz="3400" dirty="0" smtClean="0"/>
              <a:t>:</a:t>
            </a:r>
            <a:endParaRPr lang="ar-IQ" sz="3400" dirty="0" smtClean="0"/>
          </a:p>
          <a:p>
            <a:pPr algn="just" rtl="1"/>
            <a:endParaRPr lang="en-US" dirty="0"/>
          </a:p>
          <a:p>
            <a:pPr algn="just" rtl="1"/>
            <a:r>
              <a:rPr lang="en-US" dirty="0">
                <a:solidFill>
                  <a:srgbClr val="FF0000"/>
                </a:solidFill>
              </a:rPr>
              <a:t>point coverage </a:t>
            </a:r>
            <a:r>
              <a:rPr lang="ar-IQ" dirty="0" smtClean="0">
                <a:solidFill>
                  <a:srgbClr val="FF0000"/>
                </a:solidFill>
              </a:rPr>
              <a:t> </a:t>
            </a:r>
            <a:r>
              <a:rPr lang="ar-SA" dirty="0" smtClean="0"/>
              <a:t>تغطية </a:t>
            </a:r>
            <a:r>
              <a:rPr lang="ar-SA" dirty="0"/>
              <a:t>النقطة</a:t>
            </a:r>
            <a:endParaRPr lang="en-US" dirty="0"/>
          </a:p>
          <a:p>
            <a:pPr algn="just" rtl="1"/>
            <a:r>
              <a:rPr lang="en-US" dirty="0">
                <a:solidFill>
                  <a:srgbClr val="FF0000"/>
                </a:solidFill>
              </a:rPr>
              <a:t>Line coverage </a:t>
            </a:r>
            <a:r>
              <a:rPr lang="ar-IQ" dirty="0" smtClean="0"/>
              <a:t> </a:t>
            </a:r>
            <a:r>
              <a:rPr lang="ar-SA" dirty="0" smtClean="0"/>
              <a:t>تغطية </a:t>
            </a:r>
            <a:r>
              <a:rPr lang="ar-SA" dirty="0"/>
              <a:t>الخط</a:t>
            </a:r>
            <a:endParaRPr lang="en-US" dirty="0"/>
          </a:p>
          <a:p>
            <a:pPr algn="just" rtl="1"/>
            <a:r>
              <a:rPr lang="en-US" dirty="0" smtClean="0">
                <a:solidFill>
                  <a:srgbClr val="FF0000"/>
                </a:solidFill>
              </a:rPr>
              <a:t>polygon </a:t>
            </a:r>
            <a:r>
              <a:rPr lang="en-US" dirty="0">
                <a:solidFill>
                  <a:srgbClr val="FF0000"/>
                </a:solidFill>
              </a:rPr>
              <a:t>coverage </a:t>
            </a:r>
            <a:r>
              <a:rPr lang="ar-IQ" dirty="0" smtClean="0">
                <a:solidFill>
                  <a:srgbClr val="FF0000"/>
                </a:solidFill>
              </a:rPr>
              <a:t> </a:t>
            </a:r>
            <a:r>
              <a:rPr lang="ar-SA" dirty="0" smtClean="0"/>
              <a:t>تغطية </a:t>
            </a:r>
            <a:r>
              <a:rPr lang="ar-SA" dirty="0"/>
              <a:t>المضلع</a:t>
            </a:r>
            <a:endParaRPr lang="en-US" dirty="0"/>
          </a:p>
          <a:p>
            <a:pPr marL="0" indent="0" algn="just" rtl="1">
              <a:buNone/>
            </a:pPr>
            <a:endParaRPr lang="en-US" dirty="0"/>
          </a:p>
        </p:txBody>
      </p:sp>
    </p:spTree>
    <p:extLst>
      <p:ext uri="{BB962C8B-B14F-4D97-AF65-F5344CB8AC3E}">
        <p14:creationId xmlns:p14="http://schemas.microsoft.com/office/powerpoint/2010/main" val="39660754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763000" cy="6477000"/>
          </a:xfrm>
        </p:spPr>
        <p:txBody>
          <a:bodyPr>
            <a:normAutofit fontScale="70000" lnSpcReduction="20000"/>
          </a:bodyPr>
          <a:lstStyle/>
          <a:p>
            <a:pPr algn="just" rtl="1"/>
            <a:r>
              <a:rPr lang="ar-SA" b="1" dirty="0">
                <a:solidFill>
                  <a:srgbClr val="FF0000"/>
                </a:solidFill>
              </a:rPr>
              <a:t>مفهوم المعلومات </a:t>
            </a:r>
            <a:r>
              <a:rPr lang="ar-SA" b="1" dirty="0" err="1">
                <a:solidFill>
                  <a:srgbClr val="FF0000"/>
                </a:solidFill>
              </a:rPr>
              <a:t>المتجهية</a:t>
            </a:r>
            <a:r>
              <a:rPr lang="ar-SA" b="1" dirty="0">
                <a:solidFill>
                  <a:srgbClr val="FF0000"/>
                </a:solidFill>
              </a:rPr>
              <a:t> غير المتشاكلة </a:t>
            </a:r>
            <a:r>
              <a:rPr lang="en-US" b="1" dirty="0">
                <a:solidFill>
                  <a:srgbClr val="FF0000"/>
                </a:solidFill>
              </a:rPr>
              <a:t>Non-topological vector data</a:t>
            </a:r>
          </a:p>
          <a:p>
            <a:pPr marL="0" indent="0" algn="just" rtl="1">
              <a:buNone/>
            </a:pPr>
            <a:endParaRPr lang="en-US" dirty="0"/>
          </a:p>
          <a:p>
            <a:pPr algn="just" rtl="1"/>
            <a:r>
              <a:rPr lang="ar-SA" sz="3400" dirty="0"/>
              <a:t>منذ عام 1990 اعتمدت </a:t>
            </a:r>
            <a:r>
              <a:rPr lang="ar-SA" sz="3400" dirty="0" err="1"/>
              <a:t>برامجيات</a:t>
            </a:r>
            <a:r>
              <a:rPr lang="ar-SA" sz="3400" dirty="0"/>
              <a:t> نظم المعلومات الجغرافية المعلومات </a:t>
            </a:r>
            <a:r>
              <a:rPr lang="ar-SA" sz="3400" dirty="0" err="1"/>
              <a:t>المتجهية</a:t>
            </a:r>
            <a:r>
              <a:rPr lang="ar-SA" sz="3400" dirty="0"/>
              <a:t> غير المتشاكلة كمدخلات لبناء قواعد البيانات الجغرافية، ومثال هذه المعلومات هي ما يسمى بملف </a:t>
            </a:r>
            <a:r>
              <a:rPr lang="ar-SA" sz="3400" dirty="0">
                <a:solidFill>
                  <a:srgbClr val="FF0000"/>
                </a:solidFill>
              </a:rPr>
              <a:t>الشكل </a:t>
            </a:r>
            <a:r>
              <a:rPr lang="en-US" sz="3400" dirty="0" err="1"/>
              <a:t>shapefile</a:t>
            </a:r>
            <a:r>
              <a:rPr lang="ar-SA" sz="3400" dirty="0"/>
              <a:t> ، وهو من منتجات أسري </a:t>
            </a:r>
            <a:r>
              <a:rPr lang="en-US" sz="3400" dirty="0"/>
              <a:t>ESRI</a:t>
            </a:r>
            <a:r>
              <a:rPr lang="ar-SA" sz="3400" dirty="0"/>
              <a:t> الأمريكية. ملف </a:t>
            </a:r>
            <a:r>
              <a:rPr lang="ar-SA" sz="3400" dirty="0">
                <a:solidFill>
                  <a:srgbClr val="FF0000"/>
                </a:solidFill>
              </a:rPr>
              <a:t>الشكل</a:t>
            </a:r>
            <a:r>
              <a:rPr lang="ar-SA" sz="3400" dirty="0"/>
              <a:t> يعرف الظواهر الجغرافية كما </a:t>
            </a:r>
            <a:r>
              <a:rPr lang="ar-IQ" sz="3400" dirty="0" err="1"/>
              <a:t>ي</a:t>
            </a:r>
            <a:r>
              <a:rPr lang="ar-SA" sz="3400" dirty="0" smtClean="0"/>
              <a:t>اتي</a:t>
            </a:r>
            <a:r>
              <a:rPr lang="ar-SA" sz="3400" dirty="0"/>
              <a:t>، </a:t>
            </a:r>
            <a:r>
              <a:rPr lang="ar-SA" sz="3400" dirty="0">
                <a:solidFill>
                  <a:srgbClr val="FF0000"/>
                </a:solidFill>
              </a:rPr>
              <a:t>النقطة</a:t>
            </a:r>
            <a:r>
              <a:rPr lang="ar-SA" sz="3400" dirty="0"/>
              <a:t> يعرفها بموقع وهو زوج من الاحداثيات </a:t>
            </a:r>
            <a:r>
              <a:rPr lang="en-US" sz="3400" dirty="0"/>
              <a:t>x</a:t>
            </a:r>
            <a:r>
              <a:rPr lang="ar-SA" sz="3400" dirty="0"/>
              <a:t>,</a:t>
            </a:r>
            <a:r>
              <a:rPr lang="en-US" sz="3400" dirty="0"/>
              <a:t>y</a:t>
            </a:r>
            <a:r>
              <a:rPr lang="ar-SA" sz="3400" dirty="0"/>
              <a:t> و</a:t>
            </a:r>
            <a:r>
              <a:rPr lang="ar-SA" sz="3400" dirty="0">
                <a:solidFill>
                  <a:srgbClr val="FF0000"/>
                </a:solidFill>
              </a:rPr>
              <a:t>الخط </a:t>
            </a:r>
            <a:r>
              <a:rPr lang="ar-SA" sz="3400" dirty="0"/>
              <a:t>يعرف بسلسلة من النقاط المتصلة مع بعضها و</a:t>
            </a:r>
            <a:r>
              <a:rPr lang="ar-SA" sz="3400" dirty="0">
                <a:solidFill>
                  <a:srgbClr val="FF0000"/>
                </a:solidFill>
              </a:rPr>
              <a:t>المضلع</a:t>
            </a:r>
            <a:r>
              <a:rPr lang="ar-SA" sz="3400" dirty="0"/>
              <a:t> المساحي بسلسلة من الخطوط المتصلة مع بعضها البعض ولا توجد ملفات توضح العلاقات المكانية للعوارض الهندسية في قاعدة البيانات وملف الشكل للمضلعات المساحية يتميز عادة بكون الحدود المشتركة بين المضلعات تكون مكررة لمرتين وقد تتداخل مع بعضها البعض.</a:t>
            </a:r>
            <a:endParaRPr lang="en-US" sz="3400" dirty="0"/>
          </a:p>
          <a:p>
            <a:pPr algn="just" rtl="1"/>
            <a:r>
              <a:rPr lang="ar-SA" sz="3400" dirty="0">
                <a:solidFill>
                  <a:srgbClr val="FF0000"/>
                </a:solidFill>
              </a:rPr>
              <a:t>و المعلومات غير المشاكلة مثل ملف الشكل لها قائدتين رئيستين </a:t>
            </a:r>
            <a:endParaRPr lang="en-US" sz="3400" dirty="0">
              <a:solidFill>
                <a:srgbClr val="FF0000"/>
              </a:solidFill>
            </a:endParaRPr>
          </a:p>
          <a:p>
            <a:pPr algn="just" rtl="1"/>
            <a:r>
              <a:rPr lang="ar-SA" sz="3400" dirty="0"/>
              <a:t>أ- انه </a:t>
            </a:r>
            <a:r>
              <a:rPr lang="ar-SA" sz="3400" dirty="0" smtClean="0"/>
              <a:t>بال</a:t>
            </a:r>
            <a:r>
              <a:rPr lang="ar-IQ" sz="3400" dirty="0" smtClean="0"/>
              <a:t>إ</a:t>
            </a:r>
            <a:r>
              <a:rPr lang="ar-SA" sz="3400" dirty="0" smtClean="0"/>
              <a:t>مكان </a:t>
            </a:r>
            <a:r>
              <a:rPr lang="ar-SA" sz="3400" dirty="0"/>
              <a:t>عرضها على شاشة الكومبيوتر بصور أسرع من التي المعلومات التي لها علاقات مكانية أو متشاكلة.</a:t>
            </a:r>
            <a:endParaRPr lang="en-US" sz="3400" dirty="0"/>
          </a:p>
          <a:p>
            <a:pPr algn="just" rtl="1"/>
            <a:r>
              <a:rPr lang="ar-IQ" sz="3400" dirty="0"/>
              <a:t>ب-  </a:t>
            </a:r>
            <a:r>
              <a:rPr lang="ar-SA" sz="3400" dirty="0" smtClean="0"/>
              <a:t>بال</a:t>
            </a:r>
            <a:r>
              <a:rPr lang="ar-IQ" sz="3400" dirty="0" smtClean="0"/>
              <a:t>إ</a:t>
            </a:r>
            <a:r>
              <a:rPr lang="ar-SA" sz="3400" dirty="0" smtClean="0"/>
              <a:t>مكان </a:t>
            </a:r>
            <a:r>
              <a:rPr lang="ar-SA" sz="3400" dirty="0"/>
              <a:t>استخدامها مع العديد من البرمجيات.</a:t>
            </a:r>
            <a:endParaRPr lang="en-US" sz="3400" dirty="0"/>
          </a:p>
          <a:p>
            <a:pPr algn="just" rtl="1"/>
            <a:r>
              <a:rPr lang="ar-SA" sz="3400" dirty="0"/>
              <a:t> ملف الشكل </a:t>
            </a:r>
            <a:r>
              <a:rPr lang="en-US" sz="3400" dirty="0" err="1"/>
              <a:t>shapefile</a:t>
            </a:r>
            <a:r>
              <a:rPr lang="ar-SA" sz="3400" dirty="0"/>
              <a:t> </a:t>
            </a:r>
            <a:r>
              <a:rPr lang="ar-SA" sz="3400" dirty="0" smtClean="0"/>
              <a:t>بال</a:t>
            </a:r>
            <a:r>
              <a:rPr lang="ar-IQ" sz="3400" dirty="0" smtClean="0"/>
              <a:t>إ</a:t>
            </a:r>
            <a:r>
              <a:rPr lang="ar-SA" sz="3400" dirty="0" smtClean="0"/>
              <a:t>مكان </a:t>
            </a:r>
            <a:r>
              <a:rPr lang="ar-SA" sz="3400" dirty="0"/>
              <a:t>تحويله إلى طبقة التغطية </a:t>
            </a:r>
            <a:r>
              <a:rPr lang="en-US" sz="3400" dirty="0"/>
              <a:t>coverage</a:t>
            </a:r>
            <a:r>
              <a:rPr lang="ar-SA" sz="3400" dirty="0"/>
              <a:t> أو بالعكس، اذ يتم تحويل الأول إلى الثاني عن طريق بناء العلاقات المكانية أو التشاكل وازالة الخطوط المكررة للمنحنيات. اما تحويل طبقة التغطية الى ملف الشكل فهو اسهل لكن اذا كانت هناك اخطاء في طبقة التغطية </a:t>
            </a:r>
            <a:r>
              <a:rPr lang="ar-SA" sz="3400" dirty="0" err="1"/>
              <a:t>فانها</a:t>
            </a:r>
            <a:r>
              <a:rPr lang="ar-SA" sz="3400" dirty="0"/>
              <a:t> تسبب اشكالا قد يؤدي الى فقدان بعض العوارض عند وجود خطوط غير متصلة.</a:t>
            </a:r>
            <a:endParaRPr lang="en-US" sz="3400" dirty="0"/>
          </a:p>
          <a:p>
            <a:pPr marL="0" indent="0" algn="just" rtl="1">
              <a:buNone/>
            </a:pPr>
            <a:endParaRPr lang="en-US" dirty="0"/>
          </a:p>
        </p:txBody>
      </p:sp>
    </p:spTree>
    <p:extLst>
      <p:ext uri="{BB962C8B-B14F-4D97-AF65-F5344CB8AC3E}">
        <p14:creationId xmlns:p14="http://schemas.microsoft.com/office/powerpoint/2010/main" val="29363700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839200" cy="6477000"/>
          </a:xfrm>
        </p:spPr>
        <p:txBody>
          <a:bodyPr>
            <a:noAutofit/>
          </a:bodyPr>
          <a:lstStyle/>
          <a:p>
            <a:pPr algn="just" rtl="1"/>
            <a:r>
              <a:rPr lang="ar-IQ" sz="2400" b="1" dirty="0" smtClean="0">
                <a:solidFill>
                  <a:srgbClr val="FF0000"/>
                </a:solidFill>
              </a:rPr>
              <a:t>4</a:t>
            </a:r>
            <a:r>
              <a:rPr lang="ar-SA" sz="2400" b="1" dirty="0" smtClean="0">
                <a:solidFill>
                  <a:srgbClr val="FF0000"/>
                </a:solidFill>
              </a:rPr>
              <a:t>- </a:t>
            </a:r>
            <a:r>
              <a:rPr lang="ar-SA" sz="2400" b="1" dirty="0">
                <a:solidFill>
                  <a:srgbClr val="FF0000"/>
                </a:solidFill>
              </a:rPr>
              <a:t>الربط بين المعلومات المكانية والخصائص الوصفية </a:t>
            </a:r>
            <a:r>
              <a:rPr lang="en-US" sz="2400" b="1" dirty="0">
                <a:solidFill>
                  <a:srgbClr val="FF0000"/>
                </a:solidFill>
              </a:rPr>
              <a:t>Joining of Spatial </a:t>
            </a:r>
            <a:r>
              <a:rPr lang="en-US" sz="2400" b="1" dirty="0" err="1">
                <a:solidFill>
                  <a:srgbClr val="FF0000"/>
                </a:solidFill>
              </a:rPr>
              <a:t>andAtttribute</a:t>
            </a:r>
            <a:r>
              <a:rPr lang="en-US" sz="2400" b="1" dirty="0">
                <a:solidFill>
                  <a:srgbClr val="FF0000"/>
                </a:solidFill>
              </a:rPr>
              <a:t> data</a:t>
            </a:r>
            <a:endParaRPr lang="en-US" sz="2400" dirty="0">
              <a:solidFill>
                <a:srgbClr val="FF0000"/>
              </a:solidFill>
            </a:endParaRPr>
          </a:p>
          <a:p>
            <a:pPr algn="just" rtl="1"/>
            <a:r>
              <a:rPr lang="ar-SA" sz="2400" dirty="0"/>
              <a:t>تتكون قاعدة المعلومات الجغرافية من قواعد بيانات </a:t>
            </a:r>
            <a:r>
              <a:rPr lang="en-US" sz="2400" dirty="0"/>
              <a:t>database</a:t>
            </a:r>
            <a:r>
              <a:rPr lang="ar-SA" sz="2400" dirty="0"/>
              <a:t> والمعالم أو العوارض المكانية، ولابد أن تكون هذه المعلومات مرتبطة مع بعضها بحسب تبعيتها المكانية ومن الملاحظ أن جميع التعريفات للنظام تركز على وجوب وجود ربط بين قواعد البيانات الوصفية (جداول الخصائص) والظواهر في الخرائط الرقمية لكي </a:t>
            </a:r>
            <a:r>
              <a:rPr lang="ar-SA" sz="2400" dirty="0" err="1"/>
              <a:t>يسمی</a:t>
            </a:r>
            <a:r>
              <a:rPr lang="ar-SA" sz="2400" dirty="0"/>
              <a:t> نظام معلومات جغرافية، والا فان الخرائط تسمى خرائط رقمية </a:t>
            </a:r>
            <a:r>
              <a:rPr lang="ar-SA" sz="2400" dirty="0" err="1"/>
              <a:t>ديجيتل</a:t>
            </a:r>
            <a:r>
              <a:rPr lang="ar-SA" sz="2400" dirty="0"/>
              <a:t> </a:t>
            </a:r>
            <a:r>
              <a:rPr lang="ar-SA" sz="2400" dirty="0" err="1"/>
              <a:t>مابس</a:t>
            </a:r>
            <a:r>
              <a:rPr lang="ar-SA" sz="2400" dirty="0"/>
              <a:t> </a:t>
            </a:r>
            <a:r>
              <a:rPr lang="en-US" sz="2400" dirty="0" smtClean="0"/>
              <a:t>Maps</a:t>
            </a:r>
            <a:r>
              <a:rPr lang="ar-IQ" sz="2400" dirty="0" smtClean="0"/>
              <a:t>  </a:t>
            </a:r>
            <a:r>
              <a:rPr lang="en-US" sz="2400" dirty="0"/>
              <a:t>Digital</a:t>
            </a:r>
            <a:r>
              <a:rPr lang="ar-SA" sz="2400" dirty="0" smtClean="0"/>
              <a:t>‏</a:t>
            </a:r>
            <a:endParaRPr lang="en-US" sz="2400" dirty="0"/>
          </a:p>
          <a:p>
            <a:pPr algn="just" rtl="1"/>
            <a:r>
              <a:rPr lang="ar-SA" sz="2400" dirty="0" smtClean="0"/>
              <a:t>المعلومات </a:t>
            </a:r>
            <a:r>
              <a:rPr lang="ar-SA" sz="2400" dirty="0"/>
              <a:t>المستخدمة في النظام لها مكونات أساسية هي: </a:t>
            </a:r>
            <a:r>
              <a:rPr lang="ar-SA" sz="2400" dirty="0">
                <a:solidFill>
                  <a:srgbClr val="FF0000"/>
                </a:solidFill>
              </a:rPr>
              <a:t>موقعها الجغرافي</a:t>
            </a:r>
            <a:r>
              <a:rPr lang="ar-SA" sz="2400" dirty="0"/>
              <a:t>، و </a:t>
            </a:r>
            <a:r>
              <a:rPr lang="ar-SA" sz="2400" dirty="0">
                <a:solidFill>
                  <a:srgbClr val="FF0000"/>
                </a:solidFill>
              </a:rPr>
              <a:t>خصائصها الوصفية</a:t>
            </a:r>
            <a:r>
              <a:rPr lang="ar-SA" sz="2400" dirty="0"/>
              <a:t>، علاقاتها المكانية </a:t>
            </a:r>
            <a:r>
              <a:rPr lang="en-US" sz="2400" dirty="0"/>
              <a:t>Topology</a:t>
            </a:r>
            <a:r>
              <a:rPr lang="ar-SA" sz="2400" dirty="0"/>
              <a:t> وتكون معرفة برمجنا وفق نظام احداثيات محدد ، فضلا عن تعريفها الزماني.</a:t>
            </a:r>
            <a:endParaRPr lang="en-US" sz="2400" dirty="0"/>
          </a:p>
          <a:p>
            <a:pPr algn="just" rtl="1"/>
            <a:r>
              <a:rPr lang="ar-SA" sz="2400" dirty="0"/>
              <a:t>المعلومات المكانية وجداول الخصائص الوصفية للظواهر الجغرافية سواء كانت موجودة في نظام واحد أو انظمة منفصلة فان الربط بينهما هي من خاصية نظام المعلومات الجغرافي، ويتم ذلك عن طريق مفتاح </a:t>
            </a:r>
            <a:r>
              <a:rPr lang="ar-SA" sz="2400" dirty="0">
                <a:solidFill>
                  <a:srgbClr val="FF0000"/>
                </a:solidFill>
              </a:rPr>
              <a:t>التعريف (</a:t>
            </a:r>
            <a:r>
              <a:rPr lang="en-US" sz="2400" dirty="0">
                <a:solidFill>
                  <a:srgbClr val="FF0000"/>
                </a:solidFill>
              </a:rPr>
              <a:t>ID or</a:t>
            </a:r>
            <a:r>
              <a:rPr lang="ar-SA" sz="2400" dirty="0">
                <a:solidFill>
                  <a:srgbClr val="FF0000"/>
                </a:solidFill>
              </a:rPr>
              <a:t>) </a:t>
            </a:r>
            <a:r>
              <a:rPr lang="en-US" sz="2400" dirty="0"/>
              <a:t>identifier </a:t>
            </a:r>
            <a:r>
              <a:rPr lang="en-US" sz="2400" dirty="0" err="1"/>
              <a:t>objectID</a:t>
            </a:r>
            <a:r>
              <a:rPr lang="en-US" sz="2400" dirty="0"/>
              <a:t> </a:t>
            </a:r>
            <a:r>
              <a:rPr lang="ar-IQ" sz="2400" dirty="0"/>
              <a:t>هو</a:t>
            </a:r>
            <a:r>
              <a:rPr lang="ar-SA" sz="2400" dirty="0"/>
              <a:t>الذي يتوجب وجوده في جميع جداول الخصائص الوصفية والمكانية وهو رقم يمير كل ظاهرة جغرافية عن الأخرى ولا يتكرر ويوفر امكانية ربط وتوصيل العديد من الجداول حتى لو كانت مبنية في انظمة معلومات مختلفة.</a:t>
            </a:r>
            <a:endParaRPr lang="en-US" sz="2400" dirty="0"/>
          </a:p>
          <a:p>
            <a:pPr marL="0" indent="0" algn="just" rtl="1">
              <a:buNone/>
            </a:pPr>
            <a:endParaRPr lang="en-US" sz="2400" dirty="0"/>
          </a:p>
        </p:txBody>
      </p:sp>
    </p:spTree>
    <p:extLst>
      <p:ext uri="{BB962C8B-B14F-4D97-AF65-F5344CB8AC3E}">
        <p14:creationId xmlns:p14="http://schemas.microsoft.com/office/powerpoint/2010/main" val="41430712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839200" cy="6477000"/>
          </a:xfrm>
        </p:spPr>
        <p:txBody>
          <a:bodyPr>
            <a:normAutofit fontScale="70000" lnSpcReduction="20000"/>
          </a:bodyPr>
          <a:lstStyle/>
          <a:p>
            <a:pPr marL="0" indent="0" algn="just" rtl="1">
              <a:buNone/>
            </a:pPr>
            <a:r>
              <a:rPr lang="ar-IQ" sz="4500" b="1" dirty="0" smtClean="0">
                <a:solidFill>
                  <a:srgbClr val="FF0000"/>
                </a:solidFill>
              </a:rPr>
              <a:t>5-</a:t>
            </a:r>
            <a:r>
              <a:rPr lang="ar-SA" sz="4500" b="1" dirty="0" smtClean="0">
                <a:solidFill>
                  <a:srgbClr val="FF0000"/>
                </a:solidFill>
              </a:rPr>
              <a:t> </a:t>
            </a:r>
            <a:r>
              <a:rPr lang="ar-SA" sz="4500" b="1" dirty="0">
                <a:solidFill>
                  <a:srgbClr val="FF0000"/>
                </a:solidFill>
              </a:rPr>
              <a:t>ادخال البيانات </a:t>
            </a:r>
            <a:r>
              <a:rPr lang="ar-SA" sz="4500" b="1" dirty="0" err="1">
                <a:solidFill>
                  <a:srgbClr val="FF0000"/>
                </a:solidFill>
              </a:rPr>
              <a:t>الخصائصية</a:t>
            </a:r>
            <a:r>
              <a:rPr lang="ar-SA" sz="4500" b="1" dirty="0">
                <a:solidFill>
                  <a:srgbClr val="FF0000"/>
                </a:solidFill>
              </a:rPr>
              <a:t> أو الوصفية</a:t>
            </a:r>
            <a:endParaRPr lang="en-US" sz="4500" dirty="0">
              <a:solidFill>
                <a:srgbClr val="FF0000"/>
              </a:solidFill>
            </a:endParaRPr>
          </a:p>
          <a:p>
            <a:pPr algn="just" rtl="1"/>
            <a:r>
              <a:rPr lang="en-US" dirty="0"/>
              <a:t> </a:t>
            </a:r>
            <a:r>
              <a:rPr lang="ar-SA" dirty="0" smtClean="0"/>
              <a:t>ويشمل </a:t>
            </a:r>
            <a:r>
              <a:rPr lang="ar-SA" dirty="0"/>
              <a:t>ادخال البيانات الوصفية الكمية والنوعية في جداول الخصائص </a:t>
            </a:r>
            <a:r>
              <a:rPr lang="ar-SA" dirty="0" smtClean="0"/>
              <a:t>وتشمل</a:t>
            </a:r>
            <a:endParaRPr lang="en-US" dirty="0" smtClean="0"/>
          </a:p>
          <a:p>
            <a:pPr marL="0" indent="0" algn="just" rtl="1">
              <a:buNone/>
            </a:pPr>
            <a:r>
              <a:rPr lang="ar-SA" b="1" dirty="0" smtClean="0"/>
              <a:t>أ- </a:t>
            </a:r>
            <a:r>
              <a:rPr lang="ar-SA" b="1" dirty="0" smtClean="0">
                <a:solidFill>
                  <a:srgbClr val="FF0000"/>
                </a:solidFill>
              </a:rPr>
              <a:t>تعريف الحقل </a:t>
            </a:r>
            <a:r>
              <a:rPr lang="en-US" b="1" dirty="0" smtClean="0"/>
              <a:t>field definition</a:t>
            </a:r>
            <a:r>
              <a:rPr lang="ar-SA" b="1" dirty="0" smtClean="0"/>
              <a:t>:‏ </a:t>
            </a:r>
            <a:endParaRPr lang="en-US" dirty="0" smtClean="0"/>
          </a:p>
          <a:p>
            <a:pPr marL="0" indent="0" algn="just" rtl="1">
              <a:buNone/>
            </a:pPr>
            <a:r>
              <a:rPr lang="ar-SA" dirty="0" smtClean="0"/>
              <a:t>يتطلب </a:t>
            </a:r>
            <a:r>
              <a:rPr lang="ar-SA" dirty="0"/>
              <a:t>ادخال البيانات </a:t>
            </a:r>
            <a:r>
              <a:rPr lang="ar-SA" dirty="0" err="1"/>
              <a:t>الخصائصية</a:t>
            </a:r>
            <a:r>
              <a:rPr lang="ar-SA" dirty="0"/>
              <a:t>، اعداد الحقول </a:t>
            </a:r>
            <a:r>
              <a:rPr lang="en-US" dirty="0"/>
              <a:t>fields</a:t>
            </a:r>
            <a:r>
              <a:rPr lang="ar-SA" dirty="0"/>
              <a:t> المراد ادخالها واختيار عرضها ونوع المعلومة المراد ادخالها، ويتضمن اسم الحفل المراد ادخاله ،عرض الحقل، نوع البيانات وعدد الأرقام العشرية أن وجدت، فالعرض يمثل عدد الفراغات التي يتضمنها الحفل.</a:t>
            </a:r>
            <a:endParaRPr lang="en-US" dirty="0"/>
          </a:p>
          <a:p>
            <a:pPr algn="just" rtl="1"/>
            <a:r>
              <a:rPr lang="en-US" dirty="0"/>
              <a:t> </a:t>
            </a:r>
          </a:p>
          <a:p>
            <a:pPr marL="0" indent="0" algn="just" rtl="1">
              <a:buNone/>
            </a:pPr>
            <a:r>
              <a:rPr lang="ar-SA" b="1" dirty="0"/>
              <a:t>الأنواع الاتية من بيانات حقل الخصائص الأكثر شيوعاً، ومعتمدة في العديد من بيانات نظم المعلومات الجغرافية الرئيسية وهي : -</a:t>
            </a:r>
            <a:endParaRPr lang="en-US" dirty="0"/>
          </a:p>
          <a:p>
            <a:pPr marL="0" indent="0" algn="just" rtl="1">
              <a:buNone/>
            </a:pPr>
            <a:r>
              <a:rPr lang="ar-SA" dirty="0">
                <a:solidFill>
                  <a:srgbClr val="FF0000"/>
                </a:solidFill>
              </a:rPr>
              <a:t>1- </a:t>
            </a:r>
            <a:r>
              <a:rPr lang="ar-SA" b="1" dirty="0">
                <a:solidFill>
                  <a:srgbClr val="FF0000"/>
                </a:solidFill>
              </a:rPr>
              <a:t>ان عند صحيح قصير</a:t>
            </a:r>
            <a:r>
              <a:rPr lang="ar-SA" dirty="0">
                <a:solidFill>
                  <a:srgbClr val="FF0000"/>
                </a:solidFill>
              </a:rPr>
              <a:t> </a:t>
            </a:r>
            <a:r>
              <a:rPr lang="en-US" dirty="0"/>
              <a:t>Short integer </a:t>
            </a:r>
            <a:r>
              <a:rPr lang="ar-SA" dirty="0"/>
              <a:t>نوع بيانات خصائص أساسية تتضمن بت </a:t>
            </a:r>
            <a:r>
              <a:rPr lang="ar-SA" dirty="0" smtClean="0"/>
              <a:t>ب</a:t>
            </a:r>
            <a:r>
              <a:rPr lang="ar-IQ" dirty="0" smtClean="0"/>
              <a:t>أ</a:t>
            </a:r>
            <a:r>
              <a:rPr lang="ar-SA" dirty="0" smtClean="0"/>
              <a:t>شارة </a:t>
            </a:r>
            <a:r>
              <a:rPr lang="ar-SA" dirty="0"/>
              <a:t>واحدة و 15 بتات ثنائية.</a:t>
            </a:r>
            <a:endParaRPr lang="en-US" dirty="0"/>
          </a:p>
          <a:p>
            <a:pPr marL="0" indent="0" algn="just" rtl="1">
              <a:buNone/>
            </a:pPr>
            <a:r>
              <a:rPr lang="ar-SA" dirty="0">
                <a:solidFill>
                  <a:srgbClr val="FF0000"/>
                </a:solidFill>
              </a:rPr>
              <a:t>2- </a:t>
            </a:r>
            <a:r>
              <a:rPr lang="ar-SA" b="1" dirty="0">
                <a:solidFill>
                  <a:srgbClr val="FF0000"/>
                </a:solidFill>
              </a:rPr>
              <a:t>عدد صحيح طويل</a:t>
            </a:r>
            <a:r>
              <a:rPr lang="ar-SA" dirty="0">
                <a:solidFill>
                  <a:srgbClr val="FF0000"/>
                </a:solidFill>
              </a:rPr>
              <a:t> </a:t>
            </a:r>
            <a:r>
              <a:rPr lang="en-US" dirty="0"/>
              <a:t>Long Integer </a:t>
            </a:r>
            <a:r>
              <a:rPr lang="ar-SA" dirty="0"/>
              <a:t>نموذج اكثر تعقيدا من نوع السمة الأساسية التي تتضمن بت بإشارة واحدة و 31 بت ثنائي، كما يمكنك أن تتخيل ان "عدد صحيح طويل" يوفر دقة أكبر من "عدد صحيح قصير".</a:t>
            </a:r>
            <a:endParaRPr lang="en-US" dirty="0"/>
          </a:p>
          <a:p>
            <a:pPr marL="0" indent="0" algn="just" rtl="1">
              <a:buNone/>
            </a:pPr>
            <a:r>
              <a:rPr lang="en-US" dirty="0"/>
              <a:t> </a:t>
            </a:r>
            <a:r>
              <a:rPr lang="ar-SA" dirty="0"/>
              <a:t>3</a:t>
            </a:r>
            <a:r>
              <a:rPr lang="ar-SA" dirty="0">
                <a:solidFill>
                  <a:srgbClr val="FF0000"/>
                </a:solidFill>
              </a:rPr>
              <a:t>- </a:t>
            </a:r>
            <a:r>
              <a:rPr lang="ar-SA" b="1" dirty="0">
                <a:solidFill>
                  <a:srgbClr val="FF0000"/>
                </a:solidFill>
              </a:rPr>
              <a:t>عدد عشري</a:t>
            </a:r>
            <a:r>
              <a:rPr lang="ar-SA" dirty="0">
                <a:solidFill>
                  <a:srgbClr val="FF0000"/>
                </a:solidFill>
              </a:rPr>
              <a:t> </a:t>
            </a:r>
            <a:r>
              <a:rPr lang="en-US" dirty="0">
                <a:solidFill>
                  <a:srgbClr val="FF0000"/>
                </a:solidFill>
              </a:rPr>
              <a:t>Float</a:t>
            </a:r>
            <a:r>
              <a:rPr lang="ar-SA" dirty="0">
                <a:solidFill>
                  <a:srgbClr val="FF0000"/>
                </a:solidFill>
              </a:rPr>
              <a:t>‏ </a:t>
            </a:r>
            <a:r>
              <a:rPr lang="ar-SA" dirty="0"/>
              <a:t>يحتوي على بت بإشارة واحد وسبعة بتات اسية و 24 بت للجزء العشري</a:t>
            </a:r>
            <a:r>
              <a:rPr lang="ar-SA" dirty="0" smtClean="0"/>
              <a:t>.</a:t>
            </a:r>
            <a:endParaRPr lang="ar-IQ" dirty="0" smtClean="0"/>
          </a:p>
          <a:p>
            <a:pPr marL="0" indent="0" algn="just" rtl="1">
              <a:buNone/>
            </a:pPr>
            <a:endParaRPr lang="en-US" dirty="0"/>
          </a:p>
          <a:p>
            <a:pPr marL="0" indent="0" algn="just" rtl="1">
              <a:buNone/>
            </a:pPr>
            <a:r>
              <a:rPr lang="ar-SA" dirty="0">
                <a:solidFill>
                  <a:srgbClr val="FF0000"/>
                </a:solidFill>
              </a:rPr>
              <a:t>4- </a:t>
            </a:r>
            <a:r>
              <a:rPr lang="ar-SA" b="1" dirty="0">
                <a:solidFill>
                  <a:srgbClr val="FF0000"/>
                </a:solidFill>
              </a:rPr>
              <a:t>مزدوج </a:t>
            </a:r>
            <a:r>
              <a:rPr lang="en-US" b="1" dirty="0">
                <a:solidFill>
                  <a:srgbClr val="FF0000"/>
                </a:solidFill>
              </a:rPr>
              <a:t>Double</a:t>
            </a:r>
            <a:r>
              <a:rPr lang="en-US" dirty="0">
                <a:solidFill>
                  <a:srgbClr val="FF0000"/>
                </a:solidFill>
              </a:rPr>
              <a:t> </a:t>
            </a:r>
            <a:r>
              <a:rPr lang="ar-SA" dirty="0"/>
              <a:t>نموذج اكثر تعقيدا من نوع الخاصية الـ </a:t>
            </a:r>
            <a:r>
              <a:rPr lang="en-US" dirty="0"/>
              <a:t>Float</a:t>
            </a:r>
            <a:r>
              <a:rPr lang="ar-SA" dirty="0"/>
              <a:t> مع بت بإشارة واحدة وسبعة بتات اسية ، وذا 56 بت للجزء العشري. كما هو الحال مع عدد صحيح طويل</a:t>
            </a:r>
            <a:r>
              <a:rPr lang="ar-SA" dirty="0" smtClean="0"/>
              <a:t>.</a:t>
            </a:r>
            <a:endParaRPr lang="ar-IQ" dirty="0" smtClean="0"/>
          </a:p>
          <a:p>
            <a:pPr marL="0" indent="0" algn="just" rtl="1">
              <a:buNone/>
            </a:pPr>
            <a:endParaRPr lang="en-US" dirty="0"/>
          </a:p>
          <a:p>
            <a:pPr marL="0" indent="0" algn="just" rtl="1">
              <a:buNone/>
            </a:pPr>
            <a:r>
              <a:rPr lang="ar-SA" dirty="0">
                <a:solidFill>
                  <a:srgbClr val="FF0000"/>
                </a:solidFill>
              </a:rPr>
              <a:t>5- نوع الخاصية المزدوجة </a:t>
            </a:r>
            <a:r>
              <a:rPr lang="ar-SA" dirty="0"/>
              <a:t>تحمل قدر أكثر من الدقة من نوع الخاصية </a:t>
            </a:r>
            <a:r>
              <a:rPr lang="ar-SA" dirty="0" err="1"/>
              <a:t>لل</a:t>
            </a:r>
            <a:r>
              <a:rPr lang="ar-SA" dirty="0"/>
              <a:t>ـ </a:t>
            </a:r>
            <a:r>
              <a:rPr lang="en-US" dirty="0"/>
              <a:t>Float</a:t>
            </a:r>
            <a:r>
              <a:rPr lang="ar-SA" dirty="0"/>
              <a:t>‏ </a:t>
            </a:r>
            <a:endParaRPr lang="en-US" dirty="0"/>
          </a:p>
          <a:p>
            <a:pPr algn="just" rtl="1"/>
            <a:endParaRPr lang="en-US" dirty="0"/>
          </a:p>
        </p:txBody>
      </p:sp>
    </p:spTree>
    <p:extLst>
      <p:ext uri="{BB962C8B-B14F-4D97-AF65-F5344CB8AC3E}">
        <p14:creationId xmlns:p14="http://schemas.microsoft.com/office/powerpoint/2010/main" val="27175135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284018"/>
            <a:ext cx="8763000" cy="6553200"/>
          </a:xfrm>
        </p:spPr>
        <p:txBody>
          <a:bodyPr>
            <a:normAutofit fontScale="92500" lnSpcReduction="20000"/>
          </a:bodyPr>
          <a:lstStyle/>
          <a:p>
            <a:pPr algn="just" rtl="1"/>
            <a:r>
              <a:rPr lang="ar-IQ" sz="3000" dirty="0" smtClean="0">
                <a:solidFill>
                  <a:srgbClr val="FF0000"/>
                </a:solidFill>
              </a:rPr>
              <a:t>6</a:t>
            </a:r>
            <a:r>
              <a:rPr lang="ar-SA" sz="3000" dirty="0" smtClean="0">
                <a:solidFill>
                  <a:srgbClr val="FF0000"/>
                </a:solidFill>
              </a:rPr>
              <a:t>- </a:t>
            </a:r>
            <a:r>
              <a:rPr lang="ar-SA" sz="3000" dirty="0">
                <a:solidFill>
                  <a:srgbClr val="FF0000"/>
                </a:solidFill>
              </a:rPr>
              <a:t>النص </a:t>
            </a:r>
            <a:r>
              <a:rPr lang="en-US" dirty="0"/>
              <a:t>text </a:t>
            </a:r>
            <a:r>
              <a:rPr lang="ar-IQ" dirty="0" smtClean="0"/>
              <a:t> </a:t>
            </a:r>
            <a:r>
              <a:rPr lang="ar-SA" dirty="0" smtClean="0"/>
              <a:t>يحتوي </a:t>
            </a:r>
            <a:r>
              <a:rPr lang="ar-SA" dirty="0"/>
              <a:t>على اشكال مختلفة من البيانات، مثل الأرقام والحروف والرموز . نوع خاصية النصر في سلسلة أحرف التي يمكن أن تتضمن أي مقدار من الأحرف، ولكن يتم تخزين كل حرف باستخدام ثماني بتات (تسمى </a:t>
            </a:r>
            <a:r>
              <a:rPr lang="ar-SA" dirty="0" err="1"/>
              <a:t>بایت</a:t>
            </a:r>
            <a:r>
              <a:rPr lang="ar-SA" dirty="0"/>
              <a:t>).</a:t>
            </a:r>
            <a:endParaRPr lang="en-US" dirty="0"/>
          </a:p>
          <a:p>
            <a:pPr marL="0" indent="0" algn="just" rtl="1">
              <a:buNone/>
            </a:pPr>
            <a:r>
              <a:rPr lang="ar-SA" sz="3000" dirty="0">
                <a:solidFill>
                  <a:srgbClr val="FF0000"/>
                </a:solidFill>
              </a:rPr>
              <a:t>7- </a:t>
            </a:r>
            <a:r>
              <a:rPr lang="ar-SA" sz="3000" b="1" dirty="0">
                <a:solidFill>
                  <a:srgbClr val="FF0000"/>
                </a:solidFill>
              </a:rPr>
              <a:t>تاريخ </a:t>
            </a:r>
            <a:r>
              <a:rPr lang="en-US" sz="3000" b="1" dirty="0">
                <a:solidFill>
                  <a:srgbClr val="FF0000"/>
                </a:solidFill>
              </a:rPr>
              <a:t>date</a:t>
            </a:r>
            <a:r>
              <a:rPr lang="en-US" sz="3000" dirty="0">
                <a:solidFill>
                  <a:srgbClr val="FF0000"/>
                </a:solidFill>
              </a:rPr>
              <a:t> </a:t>
            </a:r>
            <a:r>
              <a:rPr lang="ar-SA" dirty="0"/>
              <a:t>على الرغم من أن الظاهر ليس من سمة اسم نوع البيانات، نوع خاصية التاريخ يحتوي على بيانات التاريخ والوقت.  القيمة تستند وتنسق الوقت القياسي وتتحول تلقائيا إلى اليوم الحالي والوقت داخل النطاق الزمني المحلي الخاص بالنظام. </a:t>
            </a:r>
            <a:endParaRPr lang="en-US" dirty="0"/>
          </a:p>
          <a:p>
            <a:pPr algn="just" rtl="1"/>
            <a:r>
              <a:rPr lang="ar-SA" sz="3000" dirty="0">
                <a:solidFill>
                  <a:srgbClr val="FF0000"/>
                </a:solidFill>
              </a:rPr>
              <a:t>8- </a:t>
            </a:r>
            <a:r>
              <a:rPr lang="ar-SA" sz="3000" b="1" dirty="0">
                <a:solidFill>
                  <a:srgbClr val="FF0000"/>
                </a:solidFill>
              </a:rPr>
              <a:t>نقطة الكائن</a:t>
            </a:r>
            <a:r>
              <a:rPr lang="ar-SA" sz="3000" dirty="0">
                <a:solidFill>
                  <a:srgbClr val="FF0000"/>
                </a:solidFill>
              </a:rPr>
              <a:t> </a:t>
            </a:r>
            <a:r>
              <a:rPr lang="en-US" sz="3000" dirty="0">
                <a:solidFill>
                  <a:srgbClr val="FF0000"/>
                </a:solidFill>
              </a:rPr>
              <a:t>BLOB</a:t>
            </a:r>
            <a:r>
              <a:rPr lang="ar-SA" sz="3000" dirty="0">
                <a:solidFill>
                  <a:srgbClr val="FF0000"/>
                </a:solidFill>
              </a:rPr>
              <a:t> </a:t>
            </a:r>
            <a:r>
              <a:rPr lang="ar-SA" dirty="0"/>
              <a:t>اختصار لكائن ثنائي كبير فالكائن المحزن في قاعدة البيانات التي يمكن أن تشمل الصورة، والصوت والفيديو، أو شكل هندسي فهي تسمح للمستخدمين القدرة على إدراج أي نوع من البيانات متعددة الوسائط في قاعدة المعلومات الأرضية </a:t>
            </a:r>
            <a:r>
              <a:rPr lang="en-US" dirty="0" err="1"/>
              <a:t>geodatabase</a:t>
            </a:r>
            <a:r>
              <a:rPr lang="ar-SA" dirty="0"/>
              <a:t>‏</a:t>
            </a:r>
            <a:endParaRPr lang="en-US" dirty="0"/>
          </a:p>
          <a:p>
            <a:pPr algn="just" rtl="1"/>
            <a:r>
              <a:rPr lang="ar-SA" sz="3000" dirty="0">
                <a:solidFill>
                  <a:srgbClr val="FF0000"/>
                </a:solidFill>
              </a:rPr>
              <a:t>9-  المعرف الفريد العمومي </a:t>
            </a:r>
            <a:r>
              <a:rPr lang="en-US" sz="3000" dirty="0">
                <a:solidFill>
                  <a:srgbClr val="FF0000"/>
                </a:solidFill>
              </a:rPr>
              <a:t>GUID</a:t>
            </a:r>
            <a:r>
              <a:rPr lang="ar-SA" sz="3000" dirty="0">
                <a:solidFill>
                  <a:srgbClr val="FF0000"/>
                </a:solidFill>
              </a:rPr>
              <a:t>‏</a:t>
            </a:r>
            <a:endParaRPr lang="en-US" sz="3000" dirty="0">
              <a:solidFill>
                <a:srgbClr val="FF0000"/>
              </a:solidFill>
            </a:endParaRPr>
          </a:p>
          <a:p>
            <a:pPr algn="just" rtl="1"/>
            <a:r>
              <a:rPr lang="en-US" dirty="0"/>
              <a:t> </a:t>
            </a:r>
          </a:p>
        </p:txBody>
      </p:sp>
    </p:spTree>
    <p:extLst>
      <p:ext uri="{BB962C8B-B14F-4D97-AF65-F5344CB8AC3E}">
        <p14:creationId xmlns:p14="http://schemas.microsoft.com/office/powerpoint/2010/main" val="666178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52400"/>
            <a:ext cx="8763000" cy="6477000"/>
          </a:xfrm>
        </p:spPr>
        <p:txBody>
          <a:bodyPr/>
          <a:lstStyle/>
          <a:p>
            <a:pPr algn="just" rtl="1"/>
            <a:r>
              <a:rPr lang="ar-SA" b="1" dirty="0">
                <a:solidFill>
                  <a:srgbClr val="FF0000"/>
                </a:solidFill>
              </a:rPr>
              <a:t>ب-  حساب معلومة جديدة من المعلومات الوصفية في الجدول</a:t>
            </a:r>
            <a:endParaRPr lang="en-US" dirty="0">
              <a:solidFill>
                <a:srgbClr val="FF0000"/>
              </a:solidFill>
            </a:endParaRPr>
          </a:p>
          <a:p>
            <a:pPr marL="0" indent="0" algn="just" rtl="1">
              <a:buNone/>
            </a:pPr>
            <a:r>
              <a:rPr lang="ar-SA" dirty="0"/>
              <a:t> يمكن حساب البيانات </a:t>
            </a:r>
            <a:r>
              <a:rPr lang="ar-SA" dirty="0" err="1"/>
              <a:t>الخصائصية</a:t>
            </a:r>
            <a:r>
              <a:rPr lang="ar-SA" dirty="0"/>
              <a:t> الجديدة </a:t>
            </a:r>
            <a:r>
              <a:rPr lang="ar-SA" dirty="0" smtClean="0"/>
              <a:t>ب</a:t>
            </a:r>
            <a:r>
              <a:rPr lang="ar-IQ" dirty="0" smtClean="0"/>
              <a:t>إ</a:t>
            </a:r>
            <a:r>
              <a:rPr lang="ar-SA" dirty="0" smtClean="0"/>
              <a:t>يجادها </a:t>
            </a:r>
            <a:r>
              <a:rPr lang="ar-SA" dirty="0"/>
              <a:t>من البيانات المتوفرة في جدول الخصائص وذلك بحسابها عن طريق عملية رياضية محددة </a:t>
            </a:r>
            <a:r>
              <a:rPr lang="ar-SA" dirty="0">
                <a:solidFill>
                  <a:srgbClr val="FF0000"/>
                </a:solidFill>
              </a:rPr>
              <a:t>وتتم وفق خطوتين هما </a:t>
            </a:r>
            <a:r>
              <a:rPr lang="ar-SA" dirty="0"/>
              <a:t>:</a:t>
            </a:r>
            <a:endParaRPr lang="en-US" dirty="0"/>
          </a:p>
          <a:p>
            <a:pPr algn="just" rtl="1"/>
            <a:r>
              <a:rPr lang="ar-SA" dirty="0"/>
              <a:t>- تعريف </a:t>
            </a:r>
            <a:r>
              <a:rPr lang="ar-SA" dirty="0" smtClean="0"/>
              <a:t>الح</a:t>
            </a:r>
            <a:r>
              <a:rPr lang="ar-IQ" dirty="0" smtClean="0"/>
              <a:t>ق</a:t>
            </a:r>
            <a:r>
              <a:rPr lang="ar-SA" dirty="0" smtClean="0"/>
              <a:t>ل </a:t>
            </a:r>
            <a:r>
              <a:rPr lang="ar-SA" dirty="0"/>
              <a:t>الجديد</a:t>
            </a:r>
            <a:endParaRPr lang="en-US" dirty="0"/>
          </a:p>
          <a:p>
            <a:pPr algn="just" rtl="1"/>
            <a:r>
              <a:rPr lang="ar-SA" dirty="0"/>
              <a:t>- حساب القيم </a:t>
            </a:r>
            <a:r>
              <a:rPr lang="ar-SA" dirty="0" err="1"/>
              <a:t>الخصائصية</a:t>
            </a:r>
            <a:r>
              <a:rPr lang="ar-SA" dirty="0"/>
              <a:t> للحفل الجديد باستخدام معادلة رياضية تدخل يدويا في المكان المناسب لها </a:t>
            </a:r>
            <a:r>
              <a:rPr lang="ar-SA" dirty="0" smtClean="0"/>
              <a:t>بالاعتماد </a:t>
            </a:r>
            <a:r>
              <a:rPr lang="ar-SA" dirty="0"/>
              <a:t>على دوال رياضية جاهزة تستخدم لهذا </a:t>
            </a:r>
            <a:r>
              <a:rPr lang="ar-SA" dirty="0" smtClean="0"/>
              <a:t>الغرض</a:t>
            </a:r>
            <a:r>
              <a:rPr lang="ar-IQ" dirty="0" smtClean="0"/>
              <a:t>.</a:t>
            </a:r>
            <a:endParaRPr lang="en-US" dirty="0"/>
          </a:p>
        </p:txBody>
      </p:sp>
    </p:spTree>
    <p:extLst>
      <p:ext uri="{BB962C8B-B14F-4D97-AF65-F5344CB8AC3E}">
        <p14:creationId xmlns:p14="http://schemas.microsoft.com/office/powerpoint/2010/main" val="1937603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52400"/>
            <a:ext cx="8763000" cy="6477000"/>
          </a:xfrm>
          <a:solidFill>
            <a:schemeClr val="accent4">
              <a:lumMod val="40000"/>
              <a:lumOff val="60000"/>
            </a:schemeClr>
          </a:solidFill>
        </p:spPr>
        <p:txBody>
          <a:bodyPr/>
          <a:lstStyle/>
          <a:p>
            <a:pPr algn="r" rtl="1"/>
            <a:r>
              <a:rPr lang="ar-IQ" sz="3600" b="1" dirty="0" smtClean="0">
                <a:solidFill>
                  <a:srgbClr val="FF0000"/>
                </a:solidFill>
              </a:rPr>
              <a:t>محاور الدرس</a:t>
            </a:r>
          </a:p>
          <a:p>
            <a:pPr algn="r" rtl="1"/>
            <a:r>
              <a:rPr lang="ar-SA" sz="3600" b="1" dirty="0">
                <a:solidFill>
                  <a:srgbClr val="00B0F0"/>
                </a:solidFill>
              </a:rPr>
              <a:t>تهيئة البيانات في نظم المعلومات الجغرافية </a:t>
            </a:r>
            <a:r>
              <a:rPr lang="en-US" sz="3600" b="1" dirty="0">
                <a:solidFill>
                  <a:srgbClr val="00B0F0"/>
                </a:solidFill>
              </a:rPr>
              <a:t>Data preparation in GIS</a:t>
            </a:r>
            <a:r>
              <a:rPr lang="ar-SA" sz="3600" b="1" dirty="0" smtClean="0">
                <a:solidFill>
                  <a:srgbClr val="00B0F0"/>
                </a:solidFill>
              </a:rPr>
              <a:t>‏</a:t>
            </a:r>
            <a:endParaRPr lang="en-US" sz="3600" b="1" dirty="0" smtClean="0">
              <a:solidFill>
                <a:srgbClr val="FF0000"/>
              </a:solidFill>
            </a:endParaRPr>
          </a:p>
          <a:p>
            <a:pPr algn="r" rtl="1"/>
            <a:r>
              <a:rPr lang="ar-IQ" sz="3600" b="1" dirty="0" smtClean="0"/>
              <a:t>1- فحص البيانات وتصحيحها</a:t>
            </a:r>
          </a:p>
          <a:p>
            <a:pPr algn="r" rtl="1"/>
            <a:r>
              <a:rPr lang="ar-IQ" sz="3600" b="1" dirty="0" smtClean="0"/>
              <a:t>2- التحويل الشبكي (الصوري)او التحويل الخطي(</a:t>
            </a:r>
            <a:r>
              <a:rPr lang="ar-IQ" sz="3600" b="1" dirty="0" err="1" smtClean="0"/>
              <a:t>المتجهي</a:t>
            </a:r>
            <a:r>
              <a:rPr lang="ar-IQ" sz="3600" b="1" dirty="0" smtClean="0"/>
              <a:t>)</a:t>
            </a:r>
          </a:p>
          <a:p>
            <a:pPr algn="r" rtl="1"/>
            <a:r>
              <a:rPr lang="ar-IQ" sz="3600" b="1" dirty="0" smtClean="0"/>
              <a:t>3- بناء العلاقات المكانية (التشاكل)</a:t>
            </a:r>
          </a:p>
          <a:p>
            <a:pPr algn="r" rtl="1"/>
            <a:r>
              <a:rPr lang="ar-IQ" sz="3600" b="1" dirty="0" smtClean="0"/>
              <a:t>4- الربط بين المعلومات المكانية والخصائص الوصفية</a:t>
            </a:r>
          </a:p>
          <a:p>
            <a:pPr algn="r" rtl="1"/>
            <a:r>
              <a:rPr lang="ar-IQ" sz="3600" b="1" dirty="0" smtClean="0"/>
              <a:t>5- أدخال البيانات </a:t>
            </a:r>
            <a:r>
              <a:rPr lang="ar-IQ" sz="3600" b="1" dirty="0" err="1" smtClean="0"/>
              <a:t>الخصائصية</a:t>
            </a:r>
            <a:r>
              <a:rPr lang="ar-IQ" sz="3600" b="1" dirty="0" smtClean="0"/>
              <a:t> الوصفية</a:t>
            </a:r>
          </a:p>
          <a:p>
            <a:pPr marL="0" indent="0" algn="r" rtl="1">
              <a:buNone/>
            </a:pPr>
            <a:endParaRPr lang="en-US" dirty="0"/>
          </a:p>
        </p:txBody>
      </p:sp>
    </p:spTree>
    <p:extLst>
      <p:ext uri="{BB962C8B-B14F-4D97-AF65-F5344CB8AC3E}">
        <p14:creationId xmlns:p14="http://schemas.microsoft.com/office/powerpoint/2010/main" val="1129150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152400"/>
            <a:ext cx="8686800" cy="6553200"/>
          </a:xfrm>
        </p:spPr>
        <p:txBody>
          <a:bodyPr>
            <a:normAutofit fontScale="77500" lnSpcReduction="20000"/>
          </a:bodyPr>
          <a:lstStyle/>
          <a:p>
            <a:pPr algn="just" rtl="1"/>
            <a:r>
              <a:rPr lang="ar-SA" b="1" dirty="0">
                <a:solidFill>
                  <a:srgbClr val="00B0F0"/>
                </a:solidFill>
              </a:rPr>
              <a:t>تهيئة البيانات في نظم المعلومات الجغرافية </a:t>
            </a:r>
            <a:r>
              <a:rPr lang="en-US" b="1" dirty="0">
                <a:solidFill>
                  <a:srgbClr val="00B0F0"/>
                </a:solidFill>
              </a:rPr>
              <a:t>Data preparation in GIS</a:t>
            </a:r>
            <a:r>
              <a:rPr lang="ar-SA" b="1" dirty="0">
                <a:solidFill>
                  <a:srgbClr val="00B0F0"/>
                </a:solidFill>
              </a:rPr>
              <a:t>‏</a:t>
            </a:r>
            <a:endParaRPr lang="en-US" b="1" dirty="0">
              <a:solidFill>
                <a:srgbClr val="00B0F0"/>
              </a:solidFill>
            </a:endParaRPr>
          </a:p>
          <a:p>
            <a:pPr marL="0" indent="0" algn="just" rtl="1">
              <a:buNone/>
            </a:pPr>
            <a:endParaRPr lang="en-US" dirty="0" smtClean="0"/>
          </a:p>
          <a:p>
            <a:pPr algn="just" rtl="1"/>
            <a:r>
              <a:rPr lang="ar-SA" dirty="0" smtClean="0"/>
              <a:t>يهدف </a:t>
            </a:r>
            <a:r>
              <a:rPr lang="ar-SA" dirty="0"/>
              <a:t>اعداد البيانات الى جعل البيانات المكانية قابلة للاستخدام . فالصور أو </a:t>
            </a:r>
            <a:r>
              <a:rPr lang="ar-SA" dirty="0" smtClean="0"/>
              <a:t>المر</a:t>
            </a:r>
            <a:r>
              <a:rPr lang="ar-IQ" dirty="0" smtClean="0"/>
              <a:t>ئ</a:t>
            </a:r>
            <a:r>
              <a:rPr lang="ar-SA" dirty="0" err="1" smtClean="0"/>
              <a:t>يات</a:t>
            </a:r>
            <a:r>
              <a:rPr lang="ar-SA" dirty="0" smtClean="0"/>
              <a:t> </a:t>
            </a:r>
            <a:r>
              <a:rPr lang="ar-SA" dirty="0"/>
              <a:t>الفضائية تحتاج إلى التحسين والتصحيح والتصنيف للمعالم التي تحتويها. البيانات الخطية ايضا تتطلب تحريرها </a:t>
            </a:r>
            <a:r>
              <a:rPr lang="ar-SA" dirty="0">
                <a:solidFill>
                  <a:srgbClr val="FF0000"/>
                </a:solidFill>
              </a:rPr>
              <a:t>مثل حذف الزيادة في الخطوط الناتجة عن عملية الرسم </a:t>
            </a:r>
            <a:r>
              <a:rPr lang="ar-SA" dirty="0"/>
              <a:t>، اجراء التقاطعات للخطوط ، حذف الخطوط </a:t>
            </a:r>
            <a:r>
              <a:rPr lang="ar-SA" dirty="0" smtClean="0"/>
              <a:t>المكرر</a:t>
            </a:r>
            <a:r>
              <a:rPr lang="ar-IQ" dirty="0" smtClean="0"/>
              <a:t>ة</a:t>
            </a:r>
            <a:r>
              <a:rPr lang="ar-SA" dirty="0" smtClean="0"/>
              <a:t>، </a:t>
            </a:r>
            <a:r>
              <a:rPr lang="ar-SA" dirty="0"/>
              <a:t>غلق الفجوات في الخطوط ، استحداث المضلعات المساحية، تحويل البيانات من صبغة خطية إلى شبكية أو بالعكس </a:t>
            </a:r>
            <a:r>
              <a:rPr lang="ar-SA" dirty="0" smtClean="0"/>
              <a:t>ک</a:t>
            </a:r>
            <a:r>
              <a:rPr lang="ar-IQ" dirty="0" smtClean="0"/>
              <a:t>ي</a:t>
            </a:r>
            <a:r>
              <a:rPr lang="ar-SA" dirty="0" smtClean="0"/>
              <a:t> </a:t>
            </a:r>
            <a:r>
              <a:rPr lang="ar-SA" dirty="0"/>
              <a:t>تتوافق مع نوع البيانات المستخدمة، ادخال البيانات الوصفية في جدول الخصائص ويتضمن تهيئة البيانات </a:t>
            </a:r>
            <a:r>
              <a:rPr lang="ar-SA" dirty="0" smtClean="0"/>
              <a:t>مايا</a:t>
            </a:r>
            <a:r>
              <a:rPr lang="ar-IQ" dirty="0" smtClean="0"/>
              <a:t>ت</a:t>
            </a:r>
            <a:r>
              <a:rPr lang="ar-SA" dirty="0" smtClean="0"/>
              <a:t>ي </a:t>
            </a:r>
            <a:endParaRPr lang="en-US" dirty="0"/>
          </a:p>
          <a:p>
            <a:pPr algn="just" rtl="1"/>
            <a:r>
              <a:rPr lang="ar-SA" b="1" dirty="0">
                <a:solidFill>
                  <a:srgbClr val="FF0000"/>
                </a:solidFill>
              </a:rPr>
              <a:t>1-  فحص البيانات وتصحيحها</a:t>
            </a:r>
            <a:r>
              <a:rPr lang="ar-SA" dirty="0">
                <a:solidFill>
                  <a:srgbClr val="FF0000"/>
                </a:solidFill>
              </a:rPr>
              <a:t>  </a:t>
            </a:r>
            <a:r>
              <a:rPr lang="en-US" dirty="0">
                <a:solidFill>
                  <a:srgbClr val="FF0000"/>
                </a:solidFill>
              </a:rPr>
              <a:t>Data checks and repairs</a:t>
            </a:r>
          </a:p>
          <a:p>
            <a:pPr algn="just" rtl="1"/>
            <a:r>
              <a:rPr lang="ar-SA" dirty="0"/>
              <a:t>تحتاج البيانات التي يتم ادخالها في قاعدة البيانات الجغرافية إلى فحص تناسقها واكتمالها، وهذا يتطلب اخضاعها إلى التصحيح الهندسي وبناء العلاقات المكانية. هناك وسائل عدد لتنظيف البيانات من الأخطاء الواردة فيها، حيث يتم تحديد الاخطاء ذاتيا من قبل البرنامج ومن ثم الشروع بتصحيحها يدويا، أو أن البرنامج يقوم بتحديد الاخطاء وتصحيحها </a:t>
            </a:r>
            <a:r>
              <a:rPr lang="ar-IQ" dirty="0"/>
              <a:t>ذ</a:t>
            </a:r>
            <a:r>
              <a:rPr lang="ar-SA" dirty="0" smtClean="0"/>
              <a:t>انيا</a:t>
            </a:r>
            <a:r>
              <a:rPr lang="ar-SA" dirty="0"/>
              <a:t>. تصحيح الاخطاء يتم بخطوات قياسية متسلسلة، وتحتاج الى خبرة متقدمة للقيام بذلك ، قبل </a:t>
            </a:r>
            <a:r>
              <a:rPr lang="ar-SA" dirty="0" smtClean="0"/>
              <a:t>البد</a:t>
            </a:r>
            <a:r>
              <a:rPr lang="ar-IQ" dirty="0" smtClean="0"/>
              <a:t>ء</a:t>
            </a:r>
            <a:r>
              <a:rPr lang="ar-SA" dirty="0" smtClean="0"/>
              <a:t> </a:t>
            </a:r>
            <a:r>
              <a:rPr lang="ar-SA" dirty="0"/>
              <a:t>بالخطوات اللاحقة لابد من ازالة وتنظيف جميع الاخطاء التي تحول دون اكتمال عملية البناء، واعتمادا على نوع العوارض الجغرافية سواء كانت </a:t>
            </a:r>
            <a:r>
              <a:rPr lang="ar-IQ" dirty="0" err="1"/>
              <a:t>خ</a:t>
            </a:r>
            <a:r>
              <a:rPr lang="ar-SA" dirty="0" smtClean="0"/>
              <a:t>طية </a:t>
            </a:r>
            <a:r>
              <a:rPr lang="ar-SA" dirty="0"/>
              <a:t>أو مساحية هناك اخطاء يتوجب ازالتها واخرى </a:t>
            </a:r>
            <a:r>
              <a:rPr lang="ar-SA" dirty="0" smtClean="0"/>
              <a:t>بال</a:t>
            </a:r>
            <a:r>
              <a:rPr lang="ar-IQ" dirty="0" smtClean="0"/>
              <a:t>إ</a:t>
            </a:r>
            <a:r>
              <a:rPr lang="ar-SA" dirty="0" smtClean="0"/>
              <a:t>مكان </a:t>
            </a:r>
            <a:r>
              <a:rPr lang="ar-SA" dirty="0"/>
              <a:t>ازالتها او الابقاء عليها وكما في الجدول .</a:t>
            </a:r>
            <a:endParaRPr lang="en-US" dirty="0"/>
          </a:p>
        </p:txBody>
      </p:sp>
    </p:spTree>
    <p:extLst>
      <p:ext uri="{BB962C8B-B14F-4D97-AF65-F5344CB8AC3E}">
        <p14:creationId xmlns:p14="http://schemas.microsoft.com/office/powerpoint/2010/main" val="1809541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عنصر نائب للمحتوى 1"/>
          <p:cNvGraphicFramePr>
            <a:graphicFrameLocks noGrp="1"/>
          </p:cNvGraphicFramePr>
          <p:nvPr>
            <p:ph idx="1"/>
            <p:extLst>
              <p:ext uri="{D42A27DB-BD31-4B8C-83A1-F6EECF244321}">
                <p14:modId xmlns:p14="http://schemas.microsoft.com/office/powerpoint/2010/main" val="2603012612"/>
              </p:ext>
            </p:extLst>
          </p:nvPr>
        </p:nvGraphicFramePr>
        <p:xfrm>
          <a:off x="685800" y="609602"/>
          <a:ext cx="7772400" cy="6019798"/>
        </p:xfrm>
        <a:graphic>
          <a:graphicData uri="http://schemas.openxmlformats.org/drawingml/2006/table">
            <a:tbl>
              <a:tblPr rtl="1" firstRow="1" firstCol="1" bandRow="1">
                <a:tableStyleId>{5C22544A-7EE6-4342-B048-85BDC9FD1C3A}</a:tableStyleId>
              </a:tblPr>
              <a:tblGrid>
                <a:gridCol w="426119"/>
                <a:gridCol w="4117521"/>
                <a:gridCol w="1607076"/>
                <a:gridCol w="1621684"/>
              </a:tblGrid>
              <a:tr h="933293">
                <a:tc>
                  <a:txBody>
                    <a:bodyPr/>
                    <a:lstStyle/>
                    <a:p>
                      <a:pPr marL="0" marR="0" algn="r" rtl="1">
                        <a:lnSpc>
                          <a:spcPct val="115000"/>
                        </a:lnSpc>
                        <a:spcBef>
                          <a:spcPts val="0"/>
                        </a:spcBef>
                        <a:spcAft>
                          <a:spcPts val="0"/>
                        </a:spcAft>
                      </a:pPr>
                      <a:r>
                        <a:rPr lang="ar-SA" sz="1400" dirty="0">
                          <a:effectLst/>
                        </a:rPr>
                        <a:t>ت</a:t>
                      </a:r>
                      <a:endParaRPr lang="en-US" sz="1100" dirty="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dirty="0">
                          <a:effectLst/>
                        </a:rPr>
                        <a:t>الخطأ  </a:t>
                      </a:r>
                      <a:r>
                        <a:rPr lang="en-US" sz="1400" dirty="0">
                          <a:effectLst/>
                        </a:rPr>
                        <a:t>Error</a:t>
                      </a:r>
                      <a:endParaRPr lang="en-US" sz="1100" dirty="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a:effectLst/>
                        </a:rPr>
                        <a:t>عوارض خطية</a:t>
                      </a:r>
                      <a:endParaRPr lang="en-US" sz="1100">
                        <a:effectLst/>
                      </a:endParaRPr>
                    </a:p>
                    <a:p>
                      <a:pPr marL="0" marR="0" algn="r" rtl="1">
                        <a:lnSpc>
                          <a:spcPct val="115000"/>
                        </a:lnSpc>
                        <a:spcBef>
                          <a:spcPts val="0"/>
                        </a:spcBef>
                        <a:spcAft>
                          <a:spcPts val="0"/>
                        </a:spcAft>
                      </a:pPr>
                      <a:r>
                        <a:rPr lang="ar-SA" sz="14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a:effectLst/>
                        </a:rPr>
                        <a:t>عوارض مساحية</a:t>
                      </a:r>
                      <a:endParaRPr lang="en-US" sz="1100">
                        <a:effectLst/>
                      </a:endParaRPr>
                    </a:p>
                    <a:p>
                      <a:pPr marL="0" marR="0" algn="r" rtl="1">
                        <a:lnSpc>
                          <a:spcPct val="115000"/>
                        </a:lnSpc>
                        <a:spcBef>
                          <a:spcPts val="0"/>
                        </a:spcBef>
                        <a:spcAft>
                          <a:spcPts val="0"/>
                        </a:spcAft>
                      </a:pPr>
                      <a:r>
                        <a:rPr lang="ar-SA" sz="1400">
                          <a:effectLst/>
                        </a:rPr>
                        <a:t> </a:t>
                      </a:r>
                      <a:endParaRPr lang="en-US" sz="1100">
                        <a:effectLst/>
                        <a:latin typeface="Calibri"/>
                        <a:ea typeface="Calibri"/>
                        <a:cs typeface="Arial"/>
                      </a:endParaRPr>
                    </a:p>
                  </a:txBody>
                  <a:tcPr marL="68580" marR="68580" marT="0" marB="0"/>
                </a:tc>
              </a:tr>
              <a:tr h="933293">
                <a:tc>
                  <a:txBody>
                    <a:bodyPr/>
                    <a:lstStyle/>
                    <a:p>
                      <a:pPr marL="0" marR="0" algn="r" rtl="1">
                        <a:lnSpc>
                          <a:spcPct val="115000"/>
                        </a:lnSpc>
                        <a:spcBef>
                          <a:spcPts val="0"/>
                        </a:spcBef>
                        <a:spcAft>
                          <a:spcPts val="0"/>
                        </a:spcAft>
                      </a:pPr>
                      <a:r>
                        <a:rPr lang="ar-SA" sz="1400">
                          <a:effectLst/>
                        </a:rPr>
                        <a:t>1</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en-US" sz="1400">
                          <a:effectLst/>
                        </a:rPr>
                        <a:t>Duplicates</a:t>
                      </a:r>
                      <a:r>
                        <a:rPr lang="ar-SA" sz="1400">
                          <a:effectLst/>
                        </a:rPr>
                        <a:t> الازدواج</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a:effectLst/>
                        </a:rPr>
                        <a:t>يجب ازالته</a:t>
                      </a:r>
                      <a:endParaRPr lang="en-US" sz="1100">
                        <a:effectLst/>
                      </a:endParaRPr>
                    </a:p>
                    <a:p>
                      <a:pPr marL="0" marR="0" algn="r" rtl="1">
                        <a:lnSpc>
                          <a:spcPct val="115000"/>
                        </a:lnSpc>
                        <a:spcBef>
                          <a:spcPts val="0"/>
                        </a:spcBef>
                        <a:spcAft>
                          <a:spcPts val="0"/>
                        </a:spcAft>
                      </a:pPr>
                      <a:r>
                        <a:rPr lang="ar-SA" sz="14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a:effectLst/>
                        </a:rPr>
                        <a:t>يحب ازالته</a:t>
                      </a:r>
                      <a:endParaRPr lang="en-US" sz="1100">
                        <a:effectLst/>
                      </a:endParaRPr>
                    </a:p>
                    <a:p>
                      <a:pPr marL="0" marR="0" algn="r" rtl="1">
                        <a:lnSpc>
                          <a:spcPct val="115000"/>
                        </a:lnSpc>
                        <a:spcBef>
                          <a:spcPts val="0"/>
                        </a:spcBef>
                        <a:spcAft>
                          <a:spcPts val="0"/>
                        </a:spcAft>
                      </a:pPr>
                      <a:r>
                        <a:rPr lang="ar-SA" sz="1400">
                          <a:effectLst/>
                        </a:rPr>
                        <a:t> </a:t>
                      </a:r>
                      <a:endParaRPr lang="en-US" sz="1100">
                        <a:effectLst/>
                        <a:latin typeface="Calibri"/>
                        <a:ea typeface="Calibri"/>
                        <a:cs typeface="Arial"/>
                      </a:endParaRPr>
                    </a:p>
                  </a:txBody>
                  <a:tcPr marL="68580" marR="68580" marT="0" marB="0"/>
                </a:tc>
              </a:tr>
              <a:tr h="933293">
                <a:tc>
                  <a:txBody>
                    <a:bodyPr/>
                    <a:lstStyle/>
                    <a:p>
                      <a:pPr marL="0" marR="0" algn="r" rtl="1">
                        <a:lnSpc>
                          <a:spcPct val="115000"/>
                        </a:lnSpc>
                        <a:spcBef>
                          <a:spcPts val="0"/>
                        </a:spcBef>
                        <a:spcAft>
                          <a:spcPts val="0"/>
                        </a:spcAft>
                      </a:pPr>
                      <a:r>
                        <a:rPr lang="ar-SA" sz="1400">
                          <a:effectLst/>
                        </a:rPr>
                        <a:t>2</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a:effectLst/>
                        </a:rPr>
                        <a:t>العوارض الخطية القصيرة </a:t>
                      </a:r>
                      <a:r>
                        <a:rPr lang="en-US" sz="1400">
                          <a:effectLst/>
                        </a:rPr>
                        <a:t>Short Linear Objects</a:t>
                      </a:r>
                      <a:r>
                        <a:rPr lang="ar-SA" sz="1400">
                          <a:effectLst/>
                        </a:rPr>
                        <a:t>‏</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a:effectLst/>
                        </a:rPr>
                        <a:t>ممكن ازالتها</a:t>
                      </a:r>
                      <a:endParaRPr lang="en-US" sz="1100">
                        <a:effectLst/>
                      </a:endParaRPr>
                    </a:p>
                    <a:p>
                      <a:pPr marL="0" marR="0" algn="r" rtl="1">
                        <a:lnSpc>
                          <a:spcPct val="115000"/>
                        </a:lnSpc>
                        <a:spcBef>
                          <a:spcPts val="0"/>
                        </a:spcBef>
                        <a:spcAft>
                          <a:spcPts val="0"/>
                        </a:spcAft>
                      </a:pPr>
                      <a:r>
                        <a:rPr lang="ar-SA" sz="1400">
                          <a:effectLst/>
                        </a:rPr>
                        <a:t>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a:effectLst/>
                        </a:rPr>
                        <a:t>ممكن ازالتها</a:t>
                      </a:r>
                      <a:endParaRPr lang="en-US" sz="1100">
                        <a:effectLst/>
                      </a:endParaRPr>
                    </a:p>
                    <a:p>
                      <a:pPr marL="0" marR="0" algn="r" rtl="1">
                        <a:lnSpc>
                          <a:spcPct val="115000"/>
                        </a:lnSpc>
                        <a:spcBef>
                          <a:spcPts val="0"/>
                        </a:spcBef>
                        <a:spcAft>
                          <a:spcPts val="0"/>
                        </a:spcAft>
                      </a:pPr>
                      <a:r>
                        <a:rPr lang="ar-SA" sz="1400">
                          <a:effectLst/>
                        </a:rPr>
                        <a:t> </a:t>
                      </a:r>
                      <a:endParaRPr lang="en-US" sz="1100">
                        <a:effectLst/>
                        <a:latin typeface="Calibri"/>
                        <a:ea typeface="Calibri"/>
                        <a:cs typeface="Arial"/>
                      </a:endParaRPr>
                    </a:p>
                  </a:txBody>
                  <a:tcPr marL="68580" marR="68580" marT="0" marB="0"/>
                </a:tc>
              </a:tr>
              <a:tr h="933293">
                <a:tc>
                  <a:txBody>
                    <a:bodyPr/>
                    <a:lstStyle/>
                    <a:p>
                      <a:pPr marL="0" marR="0" algn="r" rtl="1">
                        <a:lnSpc>
                          <a:spcPct val="115000"/>
                        </a:lnSpc>
                        <a:spcBef>
                          <a:spcPts val="0"/>
                        </a:spcBef>
                        <a:spcAft>
                          <a:spcPts val="0"/>
                        </a:spcAft>
                      </a:pPr>
                      <a:r>
                        <a:rPr lang="ar-SA" sz="1400">
                          <a:effectLst/>
                        </a:rPr>
                        <a:t>3</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a:effectLst/>
                        </a:rPr>
                        <a:t>العوارض الخطية المتقاطعة </a:t>
                      </a:r>
                      <a:r>
                        <a:rPr lang="en-US" sz="1400">
                          <a:effectLst/>
                        </a:rPr>
                        <a:t>Crossing Linear</a:t>
                      </a:r>
                      <a:r>
                        <a:rPr lang="ar-SA" sz="1400">
                          <a:effectLst/>
                        </a:rPr>
                        <a:t>‏</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dirty="0">
                          <a:effectLst/>
                        </a:rPr>
                        <a:t>حسب الحاجة</a:t>
                      </a:r>
                      <a:endParaRPr lang="en-US" sz="1100" dirty="0">
                        <a:effectLst/>
                      </a:endParaRPr>
                    </a:p>
                    <a:p>
                      <a:pPr marL="0" marR="0" algn="r" rtl="1">
                        <a:lnSpc>
                          <a:spcPct val="115000"/>
                        </a:lnSpc>
                        <a:spcBef>
                          <a:spcPts val="0"/>
                        </a:spcBef>
                        <a:spcAft>
                          <a:spcPts val="0"/>
                        </a:spcAft>
                      </a:pPr>
                      <a:r>
                        <a:rPr lang="ar-SA" sz="1400" dirty="0">
                          <a:effectLst/>
                        </a:rPr>
                        <a:t> </a:t>
                      </a:r>
                      <a:endParaRPr lang="en-US" sz="1100" dirty="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a:effectLst/>
                        </a:rPr>
                        <a:t>يجب ازالته</a:t>
                      </a:r>
                      <a:endParaRPr lang="en-US" sz="1100">
                        <a:effectLst/>
                        <a:latin typeface="Calibri"/>
                        <a:ea typeface="Calibri"/>
                        <a:cs typeface="Arial"/>
                      </a:endParaRPr>
                    </a:p>
                  </a:txBody>
                  <a:tcPr marL="68580" marR="68580" marT="0" marB="0"/>
                </a:tc>
              </a:tr>
              <a:tr h="451111">
                <a:tc>
                  <a:txBody>
                    <a:bodyPr/>
                    <a:lstStyle/>
                    <a:p>
                      <a:pPr marL="0" marR="0" algn="r" rtl="1">
                        <a:lnSpc>
                          <a:spcPct val="115000"/>
                        </a:lnSpc>
                        <a:spcBef>
                          <a:spcPts val="0"/>
                        </a:spcBef>
                        <a:spcAft>
                          <a:spcPts val="0"/>
                        </a:spcAft>
                      </a:pPr>
                      <a:r>
                        <a:rPr lang="ar-SA" sz="1400">
                          <a:effectLst/>
                        </a:rPr>
                        <a:t>4</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a:effectLst/>
                        </a:rPr>
                        <a:t>غير الواصلة  </a:t>
                      </a:r>
                      <a:r>
                        <a:rPr lang="en-US" sz="1400">
                          <a:effectLst/>
                        </a:rPr>
                        <a:t>Undershoots</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a:effectLst/>
                        </a:rPr>
                        <a:t>يجب ازالته</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a:effectLst/>
                        </a:rPr>
                        <a:t>يجب ازالته</a:t>
                      </a:r>
                      <a:endParaRPr lang="en-US" sz="1100">
                        <a:effectLst/>
                        <a:latin typeface="Calibri"/>
                        <a:ea typeface="Calibri"/>
                        <a:cs typeface="Arial"/>
                      </a:endParaRPr>
                    </a:p>
                  </a:txBody>
                  <a:tcPr marL="68580" marR="68580" marT="0" marB="0"/>
                </a:tc>
              </a:tr>
              <a:tr h="451111">
                <a:tc>
                  <a:txBody>
                    <a:bodyPr/>
                    <a:lstStyle/>
                    <a:p>
                      <a:pPr marL="0" marR="0" algn="r" rtl="1">
                        <a:lnSpc>
                          <a:spcPct val="115000"/>
                        </a:lnSpc>
                        <a:spcBef>
                          <a:spcPts val="0"/>
                        </a:spcBef>
                        <a:spcAft>
                          <a:spcPts val="0"/>
                        </a:spcAft>
                      </a:pPr>
                      <a:r>
                        <a:rPr lang="ar-SA" sz="1400">
                          <a:effectLst/>
                        </a:rPr>
                        <a:t>5</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a:effectLst/>
                        </a:rPr>
                        <a:t>عنقود العقد  </a:t>
                      </a:r>
                      <a:r>
                        <a:rPr lang="en-US" sz="1400">
                          <a:effectLst/>
                        </a:rPr>
                        <a:t>Node Cluster</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a:effectLst/>
                        </a:rPr>
                        <a:t>يجب ازالته</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dirty="0">
                          <a:effectLst/>
                        </a:rPr>
                        <a:t>يجب ازالته</a:t>
                      </a:r>
                      <a:endParaRPr lang="en-US" sz="1100" dirty="0">
                        <a:effectLst/>
                        <a:latin typeface="Calibri"/>
                        <a:ea typeface="Calibri"/>
                        <a:cs typeface="Arial"/>
                      </a:endParaRPr>
                    </a:p>
                  </a:txBody>
                  <a:tcPr marL="68580" marR="68580" marT="0" marB="0"/>
                </a:tc>
              </a:tr>
              <a:tr h="933293">
                <a:tc>
                  <a:txBody>
                    <a:bodyPr/>
                    <a:lstStyle/>
                    <a:p>
                      <a:pPr marL="0" marR="0" algn="r" rtl="1">
                        <a:lnSpc>
                          <a:spcPct val="115000"/>
                        </a:lnSpc>
                        <a:spcBef>
                          <a:spcPts val="0"/>
                        </a:spcBef>
                        <a:spcAft>
                          <a:spcPts val="0"/>
                        </a:spcAft>
                      </a:pPr>
                      <a:r>
                        <a:rPr lang="ar-SA" sz="1400">
                          <a:effectLst/>
                        </a:rPr>
                        <a:t>6</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a:effectLst/>
                        </a:rPr>
                        <a:t>العقد الوهمية </a:t>
                      </a:r>
                      <a:r>
                        <a:rPr lang="en-US" sz="1400">
                          <a:effectLst/>
                        </a:rPr>
                        <a:t>Pseudo Nodes</a:t>
                      </a:r>
                      <a:r>
                        <a:rPr lang="ar-SA" sz="1400">
                          <a:effectLst/>
                        </a:rPr>
                        <a:t>‏</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a:effectLst/>
                        </a:rPr>
                        <a:t>ممكن ازالتها</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a:effectLst/>
                        </a:rPr>
                        <a:t>ممكن ازالتها</a:t>
                      </a:r>
                      <a:endParaRPr lang="en-US" sz="1100">
                        <a:effectLst/>
                      </a:endParaRPr>
                    </a:p>
                    <a:p>
                      <a:pPr marL="0" marR="0" algn="r" rtl="1">
                        <a:lnSpc>
                          <a:spcPct val="115000"/>
                        </a:lnSpc>
                        <a:spcBef>
                          <a:spcPts val="0"/>
                        </a:spcBef>
                        <a:spcAft>
                          <a:spcPts val="0"/>
                        </a:spcAft>
                      </a:pPr>
                      <a:r>
                        <a:rPr lang="ar-SA" sz="1400">
                          <a:effectLst/>
                        </a:rPr>
                        <a:t> </a:t>
                      </a:r>
                      <a:endParaRPr lang="en-US" sz="1100">
                        <a:effectLst/>
                        <a:latin typeface="Calibri"/>
                        <a:ea typeface="Calibri"/>
                        <a:cs typeface="Arial"/>
                      </a:endParaRPr>
                    </a:p>
                  </a:txBody>
                  <a:tcPr marL="68580" marR="68580" marT="0" marB="0"/>
                </a:tc>
              </a:tr>
              <a:tr h="451111">
                <a:tc>
                  <a:txBody>
                    <a:bodyPr/>
                    <a:lstStyle/>
                    <a:p>
                      <a:pPr marL="0" marR="0" algn="r" rtl="1">
                        <a:lnSpc>
                          <a:spcPct val="115000"/>
                        </a:lnSpc>
                        <a:spcBef>
                          <a:spcPts val="0"/>
                        </a:spcBef>
                        <a:spcAft>
                          <a:spcPts val="0"/>
                        </a:spcAft>
                      </a:pPr>
                      <a:r>
                        <a:rPr lang="ar-SA" sz="1400">
                          <a:effectLst/>
                        </a:rPr>
                        <a:t>7</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a:effectLst/>
                        </a:rPr>
                        <a:t>العوارض الخطية السائبة </a:t>
                      </a:r>
                      <a:r>
                        <a:rPr lang="en-US" sz="1400">
                          <a:effectLst/>
                        </a:rPr>
                        <a:t>Dangles Objects </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a:effectLst/>
                        </a:rPr>
                        <a:t>حسب الحاجة</a:t>
                      </a:r>
                      <a:endParaRPr lang="en-US" sz="1100">
                        <a:effectLst/>
                        <a:latin typeface="Calibri"/>
                        <a:ea typeface="Calibri"/>
                        <a:cs typeface="Arial"/>
                      </a:endParaRPr>
                    </a:p>
                  </a:txBody>
                  <a:tcPr marL="68580" marR="68580" marT="0" marB="0"/>
                </a:tc>
                <a:tc>
                  <a:txBody>
                    <a:bodyPr/>
                    <a:lstStyle/>
                    <a:p>
                      <a:pPr marL="0" marR="0" algn="r" rtl="1">
                        <a:lnSpc>
                          <a:spcPct val="115000"/>
                        </a:lnSpc>
                        <a:spcBef>
                          <a:spcPts val="0"/>
                        </a:spcBef>
                        <a:spcAft>
                          <a:spcPts val="0"/>
                        </a:spcAft>
                      </a:pPr>
                      <a:r>
                        <a:rPr lang="ar-SA" sz="1400" dirty="0">
                          <a:effectLst/>
                        </a:rPr>
                        <a:t>يجب ازالته</a:t>
                      </a:r>
                      <a:endParaRPr lang="en-US" sz="1100" dirty="0">
                        <a:effectLst/>
                        <a:latin typeface="Calibri"/>
                        <a:ea typeface="Calibri"/>
                        <a:cs typeface="Arial"/>
                      </a:endParaRPr>
                    </a:p>
                  </a:txBody>
                  <a:tcPr marL="68580" marR="68580" marT="0" marB="0"/>
                </a:tc>
              </a:tr>
            </a:tbl>
          </a:graphicData>
        </a:graphic>
      </p:graphicFrame>
      <p:sp>
        <p:nvSpPr>
          <p:cNvPr id="4" name="Rectangle 1"/>
          <p:cNvSpPr>
            <a:spLocks noChangeArrowheads="1"/>
          </p:cNvSpPr>
          <p:nvPr/>
        </p:nvSpPr>
        <p:spPr bwMode="auto">
          <a:xfrm>
            <a:off x="1531938" y="17954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79642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839200" cy="6477000"/>
          </a:xfrm>
        </p:spPr>
        <p:txBody>
          <a:bodyPr/>
          <a:lstStyle/>
          <a:p>
            <a:pPr algn="just" rtl="1"/>
            <a:r>
              <a:rPr lang="ar-SA" b="1" dirty="0">
                <a:solidFill>
                  <a:srgbClr val="FF0000"/>
                </a:solidFill>
              </a:rPr>
              <a:t>2-</a:t>
            </a:r>
            <a:r>
              <a:rPr lang="ar-SA" dirty="0">
                <a:solidFill>
                  <a:srgbClr val="FF0000"/>
                </a:solidFill>
              </a:rPr>
              <a:t> </a:t>
            </a:r>
            <a:r>
              <a:rPr lang="ar-SA" b="1" dirty="0">
                <a:solidFill>
                  <a:srgbClr val="FF0000"/>
                </a:solidFill>
              </a:rPr>
              <a:t>التحويل الشبكي (الصوري) أو التحويل الخطي ( </a:t>
            </a:r>
            <a:r>
              <a:rPr lang="ar-SA" b="1" dirty="0" err="1">
                <a:solidFill>
                  <a:srgbClr val="FF0000"/>
                </a:solidFill>
              </a:rPr>
              <a:t>المتجهي</a:t>
            </a:r>
            <a:r>
              <a:rPr lang="ar-SA" dirty="0">
                <a:solidFill>
                  <a:srgbClr val="FF0000"/>
                </a:solidFill>
              </a:rPr>
              <a:t>) </a:t>
            </a:r>
            <a:r>
              <a:rPr lang="en-US" dirty="0" err="1">
                <a:solidFill>
                  <a:srgbClr val="FF0000"/>
                </a:solidFill>
              </a:rPr>
              <a:t>Rasterisation</a:t>
            </a:r>
            <a:r>
              <a:rPr lang="ar-SA" dirty="0">
                <a:solidFill>
                  <a:srgbClr val="FF0000"/>
                </a:solidFill>
              </a:rPr>
              <a:t>‏ ‏</a:t>
            </a:r>
            <a:r>
              <a:rPr lang="en-US" dirty="0">
                <a:solidFill>
                  <a:srgbClr val="FF0000"/>
                </a:solidFill>
              </a:rPr>
              <a:t>or </a:t>
            </a:r>
            <a:r>
              <a:rPr lang="en-US" dirty="0" err="1">
                <a:solidFill>
                  <a:srgbClr val="FF0000"/>
                </a:solidFill>
              </a:rPr>
              <a:t>Vectorisation</a:t>
            </a:r>
            <a:r>
              <a:rPr lang="ar-SA" dirty="0">
                <a:solidFill>
                  <a:srgbClr val="FF0000"/>
                </a:solidFill>
              </a:rPr>
              <a:t>‏</a:t>
            </a:r>
            <a:endParaRPr lang="en-US" dirty="0">
              <a:solidFill>
                <a:srgbClr val="FF0000"/>
              </a:solidFill>
            </a:endParaRPr>
          </a:p>
          <a:p>
            <a:pPr algn="just" rtl="1"/>
            <a:r>
              <a:rPr lang="ar-SA" dirty="0"/>
              <a:t>إذا كانت عملية التحليل المكاني للمعلومات تتم وفق النمط أو النموذج الصوري(الشبكي) فأن المعلومات </a:t>
            </a:r>
            <a:r>
              <a:rPr lang="ar-SA" dirty="0" err="1"/>
              <a:t>المتجهية</a:t>
            </a:r>
            <a:r>
              <a:rPr lang="ar-SA" dirty="0"/>
              <a:t> (الخطية) يتوجب تحويلها إلى نمط صوري ‏</a:t>
            </a:r>
            <a:r>
              <a:rPr lang="en-US" dirty="0"/>
              <a:t>vector to raster</a:t>
            </a:r>
            <a:r>
              <a:rPr lang="ar-SA" dirty="0"/>
              <a:t>، وهذا يتضمن </a:t>
            </a:r>
            <a:r>
              <a:rPr lang="ar-SA" dirty="0" smtClean="0"/>
              <a:t>ت</a:t>
            </a:r>
            <a:r>
              <a:rPr lang="ar-IQ" dirty="0" smtClean="0"/>
              <a:t>أ</a:t>
            </a:r>
            <a:r>
              <a:rPr lang="ar-SA" dirty="0" smtClean="0"/>
              <a:t>شير </a:t>
            </a:r>
            <a:r>
              <a:rPr lang="ar-SA" dirty="0"/>
              <a:t>النقاط والخطوط والمضلعات المساحية وتحويلها إلى قيم الخلايا الشبكية </a:t>
            </a:r>
            <a:r>
              <a:rPr lang="en-US" dirty="0"/>
              <a:t>pixels </a:t>
            </a:r>
            <a:r>
              <a:rPr lang="ar-SA" dirty="0"/>
              <a:t>. يجب اختيار دقة التمييز الصوري بحذر كي تتوافق ودقة التمييز الهندسي للبيانات في قاعدة البيانات الجغرافية لتجنب الدمج بين العوارض،  والصد من هذه العملية توجد عملية تحويل المدخلات الصورية إلى </a:t>
            </a:r>
            <a:r>
              <a:rPr lang="ar-SA" dirty="0" err="1"/>
              <a:t>متجهية</a:t>
            </a:r>
            <a:r>
              <a:rPr lang="ar-SA" dirty="0"/>
              <a:t> أو خطية لإنتاج طبقات فيها عوارض خطبة </a:t>
            </a:r>
            <a:r>
              <a:rPr lang="en-US" dirty="0"/>
              <a:t>raster to vector </a:t>
            </a:r>
          </a:p>
        </p:txBody>
      </p:sp>
    </p:spTree>
    <p:extLst>
      <p:ext uri="{BB962C8B-B14F-4D97-AF65-F5344CB8AC3E}">
        <p14:creationId xmlns:p14="http://schemas.microsoft.com/office/powerpoint/2010/main" val="12371590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763000" cy="6400800"/>
          </a:xfrm>
        </p:spPr>
        <p:txBody>
          <a:bodyPr>
            <a:normAutofit fontScale="92500" lnSpcReduction="20000"/>
          </a:bodyPr>
          <a:lstStyle/>
          <a:p>
            <a:pPr marL="0" indent="0" algn="r" rtl="1">
              <a:buNone/>
            </a:pPr>
            <a:r>
              <a:rPr lang="ar-IQ" b="1" dirty="0" smtClean="0">
                <a:solidFill>
                  <a:srgbClr val="FF0000"/>
                </a:solidFill>
              </a:rPr>
              <a:t>3</a:t>
            </a:r>
            <a:r>
              <a:rPr lang="ar-SA" b="1" dirty="0" smtClean="0">
                <a:solidFill>
                  <a:srgbClr val="FF0000"/>
                </a:solidFill>
              </a:rPr>
              <a:t>- </a:t>
            </a:r>
            <a:r>
              <a:rPr lang="ar-SA" b="1" dirty="0">
                <a:solidFill>
                  <a:srgbClr val="FF0000"/>
                </a:solidFill>
              </a:rPr>
              <a:t>بناء العلاقات المكانية ( التشاكل ) </a:t>
            </a:r>
            <a:r>
              <a:rPr lang="en-US" b="1" dirty="0">
                <a:solidFill>
                  <a:srgbClr val="FF0000"/>
                </a:solidFill>
              </a:rPr>
              <a:t>Topology</a:t>
            </a:r>
            <a:r>
              <a:rPr lang="ar-SA" b="1" dirty="0">
                <a:solidFill>
                  <a:srgbClr val="FF0000"/>
                </a:solidFill>
              </a:rPr>
              <a:t>‏</a:t>
            </a:r>
            <a:endParaRPr lang="en-US" b="1" dirty="0">
              <a:solidFill>
                <a:srgbClr val="FF0000"/>
              </a:solidFill>
            </a:endParaRPr>
          </a:p>
          <a:p>
            <a:pPr algn="just" rtl="1"/>
            <a:r>
              <a:rPr lang="ar-SA" dirty="0"/>
              <a:t>يمكن إنشاء عملية التشاكل المجموعات البيانات </a:t>
            </a:r>
            <a:r>
              <a:rPr lang="ar-SA" dirty="0" err="1"/>
              <a:t>المتجهية</a:t>
            </a:r>
            <a:r>
              <a:rPr lang="ar-SA" dirty="0"/>
              <a:t> أو الخطية بدفعة واحدة او باعتماد تقنيات تفاعلية ، بناء التشاكل بدفعة واحدة يستوجب التعامل مع </a:t>
            </a:r>
            <a:r>
              <a:rPr lang="en-US" dirty="0">
                <a:solidFill>
                  <a:srgbClr val="00B0F0"/>
                </a:solidFill>
              </a:rPr>
              <a:t>CAD</a:t>
            </a:r>
            <a:r>
              <a:rPr lang="ar-SA" dirty="0"/>
              <a:t>.‏ و</a:t>
            </a:r>
            <a:r>
              <a:rPr lang="ar-SA" dirty="0">
                <a:solidFill>
                  <a:srgbClr val="00B0F0"/>
                </a:solidFill>
              </a:rPr>
              <a:t>المسح</a:t>
            </a:r>
            <a:r>
              <a:rPr lang="ar-SA" dirty="0"/>
              <a:t> ، </a:t>
            </a:r>
            <a:r>
              <a:rPr lang="ar-SA" dirty="0">
                <a:solidFill>
                  <a:srgbClr val="00B0F0"/>
                </a:solidFill>
              </a:rPr>
              <a:t>العوارض البسيطة</a:t>
            </a:r>
            <a:r>
              <a:rPr lang="ar-SA" dirty="0"/>
              <a:t>، وغيرها من البيانات </a:t>
            </a:r>
            <a:r>
              <a:rPr lang="ar-SA" dirty="0" err="1"/>
              <a:t>المتجهية</a:t>
            </a:r>
            <a:r>
              <a:rPr lang="ar-SA" dirty="0"/>
              <a:t> عبر المنظمة المستوردة من نظم غير </a:t>
            </a:r>
            <a:r>
              <a:rPr lang="ar-SA" dirty="0" err="1"/>
              <a:t>تشاكلية</a:t>
            </a:r>
            <a:r>
              <a:rPr lang="ar-SA" dirty="0"/>
              <a:t> ، اجراء التشاكل عادة ما يكون عملية تكرارية لأنه نادرا ما يمكن حل جميع المشاكل في البيانات أثناء محاولة أولى بل عدة محاولات واحيانا يتطلب التحرير اليدوي لإجراء التصحيحات.</a:t>
            </a:r>
            <a:endParaRPr lang="en-US" dirty="0"/>
          </a:p>
          <a:p>
            <a:pPr algn="just" rtl="1"/>
            <a:r>
              <a:rPr lang="en-US" dirty="0"/>
              <a:t> </a:t>
            </a:r>
          </a:p>
          <a:p>
            <a:pPr algn="just" rtl="1"/>
            <a:r>
              <a:rPr lang="ar-SA" dirty="0"/>
              <a:t>‏ </a:t>
            </a:r>
            <a:r>
              <a:rPr lang="ar-SA" dirty="0">
                <a:solidFill>
                  <a:srgbClr val="FF0000"/>
                </a:solidFill>
              </a:rPr>
              <a:t>التشاكل </a:t>
            </a:r>
            <a:r>
              <a:rPr lang="en-US" dirty="0"/>
              <a:t>Topology</a:t>
            </a:r>
            <a:r>
              <a:rPr lang="ar-SA" dirty="0"/>
              <a:t>هو العلاقات المكانية التي تسمح بالمحافظة على التحام وتماسك المعالم وذلك باستبعاد كل الاخطاء الناتجة عن عملية الرسم للعوارض ، لغرض استكمال بناء قاعدة المعلومات الجغرافية بحيث تكون خالية من الاخطاء ومعرفة عوارضها مكانيا بحيث تسهل فيها عملية تحرير العوارض </a:t>
            </a:r>
            <a:r>
              <a:rPr lang="en-US" dirty="0"/>
              <a:t>Editing</a:t>
            </a:r>
            <a:r>
              <a:rPr lang="ar-SA" dirty="0"/>
              <a:t> وهو</a:t>
            </a:r>
            <a:endParaRPr lang="en-US" dirty="0"/>
          </a:p>
          <a:p>
            <a:pPr algn="just" rtl="1"/>
            <a:r>
              <a:rPr lang="ar-SA" dirty="0"/>
              <a:t>ما يميز نظم المعلومات الجغرافية عن النظم الأخرى.</a:t>
            </a:r>
            <a:endParaRPr lang="en-US" dirty="0"/>
          </a:p>
          <a:p>
            <a:pPr algn="r" rtl="1"/>
            <a:endParaRPr lang="en-US" dirty="0"/>
          </a:p>
        </p:txBody>
      </p:sp>
    </p:spTree>
    <p:extLst>
      <p:ext uri="{BB962C8B-B14F-4D97-AF65-F5344CB8AC3E}">
        <p14:creationId xmlns:p14="http://schemas.microsoft.com/office/powerpoint/2010/main" val="25083427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686800" cy="6400800"/>
          </a:xfrm>
        </p:spPr>
        <p:txBody>
          <a:bodyPr>
            <a:normAutofit fontScale="92500" lnSpcReduction="20000"/>
          </a:bodyPr>
          <a:lstStyle/>
          <a:p>
            <a:pPr algn="just" rtl="1"/>
            <a:r>
              <a:rPr lang="ar-SA" dirty="0"/>
              <a:t>عرف</a:t>
            </a:r>
            <a:r>
              <a:rPr lang="ar-SA" dirty="0">
                <a:solidFill>
                  <a:srgbClr val="00B0F0"/>
                </a:solidFill>
              </a:rPr>
              <a:t> </a:t>
            </a:r>
            <a:r>
              <a:rPr lang="ar-SA" dirty="0" err="1">
                <a:solidFill>
                  <a:srgbClr val="00B0F0"/>
                </a:solidFill>
              </a:rPr>
              <a:t>بيرجيرون</a:t>
            </a:r>
            <a:r>
              <a:rPr lang="ar-SA" dirty="0">
                <a:solidFill>
                  <a:srgbClr val="00B0F0"/>
                </a:solidFill>
              </a:rPr>
              <a:t> </a:t>
            </a:r>
            <a:r>
              <a:rPr lang="en-US" dirty="0"/>
              <a:t>Bergeron </a:t>
            </a:r>
            <a:r>
              <a:rPr lang="ar-SA" dirty="0">
                <a:solidFill>
                  <a:srgbClr val="FF0000"/>
                </a:solidFill>
              </a:rPr>
              <a:t>التشاكل</a:t>
            </a:r>
            <a:r>
              <a:rPr lang="ar-SA" dirty="0"/>
              <a:t> بانه فرع من فروع الرياضيات الذي يعالج علاقات </a:t>
            </a:r>
            <a:r>
              <a:rPr lang="ar-SA" dirty="0" smtClean="0"/>
              <a:t>ال</a:t>
            </a:r>
            <a:r>
              <a:rPr lang="ar-IQ" dirty="0" smtClean="0"/>
              <a:t>ج</a:t>
            </a:r>
            <a:r>
              <a:rPr lang="ar-SA" dirty="0" smtClean="0"/>
              <a:t>وار </a:t>
            </a:r>
            <a:r>
              <a:rPr lang="ar-SA" dirty="0"/>
              <a:t>المكانية بين الاشكال الهندسية وهي علاقات </a:t>
            </a:r>
            <a:r>
              <a:rPr lang="ar-SA" dirty="0" smtClean="0"/>
              <a:t>لاتت</a:t>
            </a:r>
            <a:r>
              <a:rPr lang="ar-IQ" dirty="0" smtClean="0"/>
              <a:t>ا</a:t>
            </a:r>
            <a:r>
              <a:rPr lang="ar-SA" dirty="0" smtClean="0"/>
              <a:t>ثر </a:t>
            </a:r>
            <a:r>
              <a:rPr lang="ar-SA" dirty="0"/>
              <a:t>بالتشوهات الهندسية </a:t>
            </a:r>
            <a:r>
              <a:rPr lang="ar-SA" dirty="0" err="1" smtClean="0"/>
              <a:t>لل</a:t>
            </a:r>
            <a:r>
              <a:rPr lang="ar-IQ" dirty="0" smtClean="0"/>
              <a:t>أ</a:t>
            </a:r>
            <a:r>
              <a:rPr lang="ar-SA" dirty="0" smtClean="0"/>
              <a:t>شكال</a:t>
            </a:r>
            <a:r>
              <a:rPr lang="ar-SA" dirty="0"/>
              <a:t>، وهو يفيد في الاستعلام عن العلاقات المكانية والمجاورة بين العوارض الجغرافية، ويضم مجموعه من القواعد التي من خلالها يقوم نظام المعلومات جغرافية بتمثيل الظواهر بالأشكال الهندسية الأولية (أي النقطة والخط والمضلع) يستخدم نموذج البيانات </a:t>
            </a:r>
            <a:r>
              <a:rPr lang="ar-SA" dirty="0" smtClean="0"/>
              <a:t>الم</a:t>
            </a:r>
            <a:r>
              <a:rPr lang="ar-IQ" dirty="0" smtClean="0"/>
              <a:t>ت</a:t>
            </a:r>
            <a:r>
              <a:rPr lang="ar-SA" dirty="0" smtClean="0"/>
              <a:t>جه</a:t>
            </a:r>
            <a:r>
              <a:rPr lang="ar-IQ" dirty="0" smtClean="0"/>
              <a:t>ي</a:t>
            </a:r>
            <a:r>
              <a:rPr lang="ar-SA" dirty="0" smtClean="0"/>
              <a:t>ة </a:t>
            </a:r>
            <a:r>
              <a:rPr lang="ar-SA" dirty="0"/>
              <a:t>(الخطية) عملية التشاكل في تنظيم العلاقات المكانية بين الظواهر المنفصلة مكانيا.</a:t>
            </a:r>
            <a:endParaRPr lang="en-US" dirty="0"/>
          </a:p>
          <a:p>
            <a:pPr algn="just" rtl="1"/>
            <a:r>
              <a:rPr lang="en-US" dirty="0"/>
              <a:t> </a:t>
            </a:r>
          </a:p>
          <a:p>
            <a:pPr algn="just" rtl="1"/>
            <a:r>
              <a:rPr lang="ar-SA" b="1" dirty="0">
                <a:solidFill>
                  <a:schemeClr val="accent6">
                    <a:lumMod val="75000"/>
                  </a:schemeClr>
                </a:solidFill>
              </a:rPr>
              <a:t>تعرف العوارض المكانية بمفهومين هما :</a:t>
            </a:r>
            <a:endParaRPr lang="en-US" b="1" dirty="0">
              <a:solidFill>
                <a:schemeClr val="accent6">
                  <a:lumMod val="75000"/>
                </a:schemeClr>
              </a:solidFill>
            </a:endParaRPr>
          </a:p>
          <a:p>
            <a:pPr algn="just" rtl="1"/>
            <a:r>
              <a:rPr lang="ar-SA" dirty="0">
                <a:solidFill>
                  <a:srgbClr val="FF0000"/>
                </a:solidFill>
              </a:rPr>
              <a:t>أ-  التحديد المكاني : </a:t>
            </a:r>
            <a:r>
              <a:rPr lang="ar-SA" dirty="0"/>
              <a:t>ويحدد الوضع الهندسية للمعلم أو العارض في الطبيعية وحساب ميزاته الهندسية مثل الطول والمساحة و المحيط.</a:t>
            </a:r>
            <a:endParaRPr lang="en-US" dirty="0"/>
          </a:p>
          <a:p>
            <a:pPr algn="just" rtl="1"/>
            <a:r>
              <a:rPr lang="ar-SA" dirty="0">
                <a:solidFill>
                  <a:srgbClr val="FF0000"/>
                </a:solidFill>
              </a:rPr>
              <a:t>ب-  التشاكل: </a:t>
            </a:r>
            <a:r>
              <a:rPr lang="ar-SA" dirty="0"/>
              <a:t>وهو يصف الروابط والعلاقات المكانية التي تربط بين هذه المعالم . وهذا يتطلب توفر الدوال </a:t>
            </a:r>
            <a:r>
              <a:rPr lang="en-US" dirty="0"/>
              <a:t>functions</a:t>
            </a:r>
            <a:r>
              <a:rPr lang="ar-SA" dirty="0"/>
              <a:t> التي يمكنها معالجة العلاقات المكانية في أنظمة المعلومات الجغرافية وصحة عملية التشاكل تعتمد على دقة المعلومات الجغرافية المستخدمة.</a:t>
            </a:r>
            <a:endParaRPr lang="en-US" dirty="0"/>
          </a:p>
          <a:p>
            <a:pPr marL="0" indent="0" algn="just" rtl="1">
              <a:buNone/>
            </a:pPr>
            <a:endParaRPr lang="en-US" dirty="0"/>
          </a:p>
        </p:txBody>
      </p:sp>
    </p:spTree>
    <p:extLst>
      <p:ext uri="{BB962C8B-B14F-4D97-AF65-F5344CB8AC3E}">
        <p14:creationId xmlns:p14="http://schemas.microsoft.com/office/powerpoint/2010/main" val="2513108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circle(in)">
                                      <p:cBhvr>
                                        <p:cTn id="14" dur="2000"/>
                                        <p:tgtEl>
                                          <p:spTgt spid="3">
                                            <p:txEl>
                                              <p:pRg st="2" end="2"/>
                                            </p:txEl>
                                          </p:spTgt>
                                        </p:tgtEl>
                                      </p:cBhvr>
                                    </p:animEffect>
                                  </p:childTnLst>
                                </p:cTn>
                              </p:par>
                              <p:par>
                                <p:cTn id="15" presetID="6" presetClass="entr" presetSubtype="16"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circle(in)">
                                      <p:cBhvr>
                                        <p:cTn id="20"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228600"/>
            <a:ext cx="8686800" cy="6324600"/>
          </a:xfrm>
        </p:spPr>
        <p:txBody>
          <a:bodyPr>
            <a:normAutofit fontScale="85000" lnSpcReduction="20000"/>
          </a:bodyPr>
          <a:lstStyle/>
          <a:p>
            <a:pPr algn="just" rtl="1"/>
            <a:r>
              <a:rPr lang="ar-SA" dirty="0"/>
              <a:t>هم وظائف التشاكل هي </a:t>
            </a:r>
            <a:r>
              <a:rPr lang="ar-SA" dirty="0" smtClean="0"/>
              <a:t>ل</a:t>
            </a:r>
            <a:r>
              <a:rPr lang="ar-IQ" dirty="0" smtClean="0"/>
              <a:t>ت</a:t>
            </a:r>
            <a:r>
              <a:rPr lang="ar-SA" dirty="0" smtClean="0"/>
              <a:t>عريف </a:t>
            </a:r>
            <a:r>
              <a:rPr lang="ar-SA" dirty="0"/>
              <a:t>موقع ظاهرة الأخرى أو اين علاقة ظاهرة بظاهرة اخرى،  ما هو المشترك بين ظواهر مختلفة، كيفية تجميع الظواهر داخل المجموعة الواحدة.</a:t>
            </a:r>
            <a:endParaRPr lang="en-US" dirty="0"/>
          </a:p>
          <a:p>
            <a:pPr algn="just" rtl="1"/>
            <a:r>
              <a:rPr lang="ar-IQ" dirty="0"/>
              <a:t>يكون التشاكل للظاهرة المكانية حساسا جدا للحفاظ على الشكل الأصلي للظواهر المختلفة وبنفس الوقت يحدد كل ظاهرة على حدة ، التشاكل يساعد أيضا على تجنب تكرار البيانات للظواهر، مثل </a:t>
            </a:r>
            <a:r>
              <a:rPr lang="ar-IQ" dirty="0">
                <a:solidFill>
                  <a:srgbClr val="FF0000"/>
                </a:solidFill>
              </a:rPr>
              <a:t>الحدود المشتركة والعقد المشتركة (نقاط).</a:t>
            </a:r>
            <a:r>
              <a:rPr lang="ar-IQ" dirty="0"/>
              <a:t> انموذج المعلومات يحزن الخط الواحد لتمثيل الحدود بين الظواهر المتجاورة، بدلاً من خطين بنفس الإحداثيات تساعد ميزة التشاكل هذه في الحفاظ على مجموعة الظواهر</a:t>
            </a:r>
            <a:endParaRPr lang="en-US" dirty="0"/>
          </a:p>
          <a:p>
            <a:pPr marL="0" indent="0" algn="just" rtl="1">
              <a:buNone/>
            </a:pPr>
            <a:r>
              <a:rPr lang="ar-IQ" dirty="0"/>
              <a:t>الصغيرة وملف الظواهر </a:t>
            </a:r>
            <a:r>
              <a:rPr lang="ar-IQ" dirty="0" err="1"/>
              <a:t>المتجهية</a:t>
            </a:r>
            <a:endParaRPr lang="en-US" dirty="0"/>
          </a:p>
          <a:p>
            <a:pPr marL="0" indent="0" algn="just" rtl="1">
              <a:buNone/>
            </a:pPr>
            <a:r>
              <a:rPr lang="ar-IQ" dirty="0"/>
              <a:t>كما ويعرف على أنه طريقة رياضية للتعريف الدقيق للعلاقات المكانية </a:t>
            </a:r>
            <a:r>
              <a:rPr lang="ar-IQ" dirty="0">
                <a:solidFill>
                  <a:srgbClr val="FF0000"/>
                </a:solidFill>
              </a:rPr>
              <a:t>، أي طريقة لربط الظواهر الجغرافية مع بعضها ويتضمن الخطوات </a:t>
            </a:r>
            <a:r>
              <a:rPr lang="ar-IQ" dirty="0" smtClean="0">
                <a:solidFill>
                  <a:srgbClr val="FF0000"/>
                </a:solidFill>
              </a:rPr>
              <a:t>الاتية </a:t>
            </a:r>
            <a:r>
              <a:rPr lang="ar-IQ" dirty="0">
                <a:solidFill>
                  <a:srgbClr val="FF0000"/>
                </a:solidFill>
              </a:rPr>
              <a:t>–</a:t>
            </a:r>
            <a:endParaRPr lang="en-US" dirty="0">
              <a:solidFill>
                <a:srgbClr val="FF0000"/>
              </a:solidFill>
            </a:endParaRPr>
          </a:p>
          <a:p>
            <a:pPr marL="0" indent="0" algn="just" rtl="1">
              <a:buNone/>
            </a:pPr>
            <a:r>
              <a:rPr lang="ar-IQ" dirty="0"/>
              <a:t>أ- اكمال ترقيم او رسم العوارض </a:t>
            </a:r>
            <a:r>
              <a:rPr lang="ar-IQ" dirty="0" smtClean="0"/>
              <a:t>الجغرافية.</a:t>
            </a:r>
            <a:endParaRPr lang="en-US" dirty="0"/>
          </a:p>
          <a:p>
            <a:pPr marL="0" indent="0" algn="just" rtl="1">
              <a:buNone/>
            </a:pPr>
            <a:r>
              <a:rPr lang="ar-IQ" dirty="0"/>
              <a:t>ب-  تحديد الاخطاء في الرسم واجراء التنظيف </a:t>
            </a:r>
            <a:r>
              <a:rPr lang="en-US" dirty="0"/>
              <a:t>Cleanup</a:t>
            </a:r>
            <a:r>
              <a:rPr lang="ar-IQ" dirty="0"/>
              <a:t> لها . ثم انشاء العلاقات </a:t>
            </a:r>
            <a:r>
              <a:rPr lang="ar-IQ" dirty="0" smtClean="0"/>
              <a:t>المكانية.</a:t>
            </a:r>
            <a:endParaRPr lang="en-US" dirty="0"/>
          </a:p>
          <a:p>
            <a:pPr marL="0" indent="0" algn="just" rtl="1">
              <a:buNone/>
            </a:pPr>
            <a:r>
              <a:rPr lang="ar-IQ" dirty="0"/>
              <a:t>ج-  استحداث جدول </a:t>
            </a:r>
            <a:r>
              <a:rPr lang="ar-IQ" dirty="0" smtClean="0"/>
              <a:t>الخصائص.</a:t>
            </a:r>
            <a:endParaRPr lang="en-US" dirty="0"/>
          </a:p>
          <a:p>
            <a:pPr marL="0" indent="0" algn="just" rtl="1">
              <a:buNone/>
            </a:pPr>
            <a:endParaRPr lang="en-US" dirty="0"/>
          </a:p>
        </p:txBody>
      </p:sp>
    </p:spTree>
    <p:extLst>
      <p:ext uri="{BB962C8B-B14F-4D97-AF65-F5344CB8AC3E}">
        <p14:creationId xmlns:p14="http://schemas.microsoft.com/office/powerpoint/2010/main" val="2653370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heel(1)">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additive="base">
                                        <p:cTn id="2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additive="base">
                                        <p:cTn id="3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839200" cy="6324600"/>
          </a:xfrm>
        </p:spPr>
        <p:txBody>
          <a:bodyPr>
            <a:normAutofit/>
          </a:bodyPr>
          <a:lstStyle/>
          <a:p>
            <a:pPr algn="just" rtl="1"/>
            <a:r>
              <a:rPr lang="ar-IQ" b="1" dirty="0"/>
              <a:t>هناك مكونات بسيطة تستخدم لتحديد العلاقات المكانية وهي</a:t>
            </a:r>
            <a:r>
              <a:rPr lang="ar-IQ" dirty="0"/>
              <a:t> .</a:t>
            </a:r>
            <a:endParaRPr lang="en-US" dirty="0"/>
          </a:p>
          <a:p>
            <a:pPr lvl="0" algn="just" rtl="1"/>
            <a:r>
              <a:rPr lang="ar-IQ" dirty="0">
                <a:solidFill>
                  <a:srgbClr val="FF0000"/>
                </a:solidFill>
              </a:rPr>
              <a:t>العقد  </a:t>
            </a:r>
            <a:r>
              <a:rPr lang="en-US" dirty="0">
                <a:solidFill>
                  <a:srgbClr val="FF0000"/>
                </a:solidFill>
              </a:rPr>
              <a:t>nodes</a:t>
            </a:r>
            <a:r>
              <a:rPr lang="ar-IQ" dirty="0"/>
              <a:t> وهي بداية ونهاية الخط أو السلسلة</a:t>
            </a:r>
            <a:endParaRPr lang="en-US" dirty="0"/>
          </a:p>
          <a:p>
            <a:pPr lvl="0" algn="just" rtl="1"/>
            <a:r>
              <a:rPr lang="ar-IQ" dirty="0">
                <a:solidFill>
                  <a:srgbClr val="FF0000"/>
                </a:solidFill>
              </a:rPr>
              <a:t>السلاسل </a:t>
            </a:r>
            <a:r>
              <a:rPr lang="en-US" dirty="0"/>
              <a:t>Chains</a:t>
            </a:r>
            <a:r>
              <a:rPr lang="ar-IQ" dirty="0"/>
              <a:t> وهي شبيه بالخطوط وتستخدم لتحديد حدود منطقة مساحية. ما او خطوط اذ تبدا كل سلسلة بعقدة وتنتهي </a:t>
            </a:r>
            <a:r>
              <a:rPr lang="ar-IQ" dirty="0" smtClean="0"/>
              <a:t>بعقدة.</a:t>
            </a:r>
            <a:endParaRPr lang="en-US" dirty="0"/>
          </a:p>
          <a:p>
            <a:pPr lvl="0" algn="just" rtl="1"/>
            <a:r>
              <a:rPr lang="ar-IQ" dirty="0">
                <a:solidFill>
                  <a:srgbClr val="FF0000"/>
                </a:solidFill>
              </a:rPr>
              <a:t>المضلعات</a:t>
            </a:r>
            <a:r>
              <a:rPr lang="ar-IQ" dirty="0"/>
              <a:t> </a:t>
            </a:r>
            <a:r>
              <a:rPr lang="en-US" dirty="0"/>
              <a:t>polygons</a:t>
            </a:r>
            <a:r>
              <a:rPr lang="ar-IQ" dirty="0"/>
              <a:t> وهي عبارة عن حلقات مغلقة تتكون كل حلقة من سلسلة مجموعة سلاسل متصلة مع بعضها.</a:t>
            </a:r>
            <a:endParaRPr lang="en-US" dirty="0"/>
          </a:p>
          <a:p>
            <a:pPr marL="0" indent="0" algn="just" rtl="1">
              <a:buNone/>
            </a:pPr>
            <a:endParaRPr lang="en-US" dirty="0"/>
          </a:p>
        </p:txBody>
      </p:sp>
    </p:spTree>
    <p:extLst>
      <p:ext uri="{BB962C8B-B14F-4D97-AF65-F5344CB8AC3E}">
        <p14:creationId xmlns:p14="http://schemas.microsoft.com/office/powerpoint/2010/main" val="896351925"/>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TotalTime>
  <Words>1744</Words>
  <Application>Microsoft Office PowerPoint</Application>
  <PresentationFormat>عرض على الشاشة (3:4)‏</PresentationFormat>
  <Paragraphs>129</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lenovo</dc:creator>
  <cp:lastModifiedBy>lenovo</cp:lastModifiedBy>
  <cp:revision>16</cp:revision>
  <dcterms:created xsi:type="dcterms:W3CDTF">2023-11-05T17:52:08Z</dcterms:created>
  <dcterms:modified xsi:type="dcterms:W3CDTF">2024-07-19T13:13:09Z</dcterms:modified>
</cp:coreProperties>
</file>