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12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71" r:id="rId10"/>
    <p:sldId id="272" r:id="rId11"/>
    <p:sldId id="273" r:id="rId12"/>
    <p:sldId id="274" r:id="rId13"/>
    <p:sldId id="276" r:id="rId14"/>
    <p:sldId id="269" r:id="rId15"/>
    <p:sldId id="262" r:id="rId16"/>
    <p:sldId id="270" r:id="rId17"/>
    <p:sldId id="266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FFF"/>
                </a:solidFill>
              </a:rPr>
              <a:pPr/>
              <a:t>24/04/1446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FFF"/>
                </a:solidFill>
              </a:rPr>
              <a:pPr/>
              <a:t>24/04/1446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ar-SA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FFF"/>
                </a:solidFill>
              </a:rPr>
              <a:pPr/>
              <a:t>24/04/1446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ar-SA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FFF"/>
                </a:solidFill>
              </a:rPr>
              <a:pPr/>
              <a:t>24/04/1446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ar-SA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FFF"/>
                </a:solidFill>
              </a:rPr>
              <a:pPr/>
              <a:t>24/04/1446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FFF"/>
                </a:solidFill>
              </a:rPr>
              <a:pPr/>
              <a:t>24/04/1446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FFF"/>
                </a:solidFill>
              </a:rPr>
              <a:pPr/>
              <a:t>24/04/1446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FFF"/>
                </a:solidFill>
              </a:rPr>
              <a:pPr/>
              <a:t>24/04/1446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ar-SA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FFF"/>
                </a:solidFill>
              </a:rPr>
              <a:pPr/>
              <a:t>24/04/1446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ar-SA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FFF"/>
                </a:solidFill>
              </a:rPr>
              <a:pPr/>
              <a:t>24/04/1446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ar-SA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FFF"/>
                </a:solidFill>
              </a:rPr>
              <a:pPr/>
              <a:t>24/04/1446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ar-SA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FFFFFF"/>
                </a:solidFill>
              </a:rPr>
              <a:pPr/>
              <a:t>24/04/1446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SA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FFFFFF"/>
                </a:solidFill>
              </a:rPr>
              <a:pPr/>
              <a:t>‹#›</a:t>
            </a:fld>
            <a:endParaRPr lang="ar-SA">
              <a:solidFill>
                <a:srgbClr val="FFFFFF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IQ" sz="8000" dirty="0" smtClean="0">
                <a:solidFill>
                  <a:schemeClr val="bg1"/>
                </a:solidFill>
              </a:rPr>
              <a:t>طرائق تدريس</a:t>
            </a:r>
            <a:endParaRPr lang="ar-IQ" sz="8000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6480048" cy="1752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ar-IQ" dirty="0" smtClean="0"/>
          </a:p>
          <a:p>
            <a:r>
              <a:rPr lang="ar-IQ" sz="6000" b="1" dirty="0" smtClean="0">
                <a:solidFill>
                  <a:schemeClr val="tx1"/>
                </a:solidFill>
              </a:rPr>
              <a:t>المجال الوجداني والنفس الحركي وانواع المناهج</a:t>
            </a:r>
            <a:endParaRPr lang="ar-IQ" sz="6000" b="1" dirty="0">
              <a:solidFill>
                <a:schemeClr val="tx1"/>
              </a:solidFill>
            </a:endParaRPr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1619672" y="4725144"/>
            <a:ext cx="4392488" cy="10081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IQ" sz="4400" dirty="0" smtClean="0">
              <a:solidFill>
                <a:schemeClr val="tx1"/>
              </a:solidFill>
            </a:endParaRPr>
          </a:p>
          <a:p>
            <a:r>
              <a:rPr lang="ar-IQ" sz="9000" dirty="0" err="1" smtClean="0">
                <a:solidFill>
                  <a:schemeClr val="tx1"/>
                </a:solidFill>
              </a:rPr>
              <a:t>م.د</a:t>
            </a:r>
            <a:r>
              <a:rPr lang="ar-IQ" sz="9000" dirty="0" smtClean="0">
                <a:solidFill>
                  <a:schemeClr val="tx1"/>
                </a:solidFill>
              </a:rPr>
              <a:t>. رشا علي فهد</a:t>
            </a:r>
          </a:p>
        </p:txBody>
      </p:sp>
    </p:spTree>
    <p:extLst>
      <p:ext uri="{BB962C8B-B14F-4D97-AF65-F5344CB8AC3E}">
        <p14:creationId xmlns:p14="http://schemas.microsoft.com/office/powerpoint/2010/main" val="3445189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مكونات النظام المعرفي</a:t>
            </a: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800" dirty="0">
                <a:solidFill>
                  <a:schemeClr val="tx1"/>
                </a:solidFill>
              </a:rPr>
              <a:t>3-	</a:t>
            </a:r>
            <a:r>
              <a:rPr lang="ar-IQ" sz="2800" dirty="0" smtClean="0">
                <a:solidFill>
                  <a:schemeClr val="tx1"/>
                </a:solidFill>
              </a:rPr>
              <a:t>المبادئ </a:t>
            </a:r>
            <a:r>
              <a:rPr lang="ar-IQ" sz="2800" dirty="0">
                <a:solidFill>
                  <a:schemeClr val="tx1"/>
                </a:solidFill>
              </a:rPr>
              <a:t>والتعميمات </a:t>
            </a:r>
            <a:r>
              <a:rPr lang="en-US" sz="2800" dirty="0">
                <a:solidFill>
                  <a:schemeClr val="tx1"/>
                </a:solidFill>
              </a:rPr>
              <a:t>Generalization : </a:t>
            </a:r>
            <a:r>
              <a:rPr lang="ar-IQ" sz="2800" dirty="0">
                <a:solidFill>
                  <a:schemeClr val="tx1"/>
                </a:solidFill>
              </a:rPr>
              <a:t>المبدأ هو عبارة عن علاقة ثابته بين مفهومين، او اكثر او، او عبارة عن تعميم تم التأكد من صدقه وأثباته عن طريق التجربة لأكثر من مرة . والمبادئ والتعميمات تستعمل بالمعنى نفسة فعندما نقول المعادن تتمدد بالحرارة فهذا يعني تعميم تم التثبت من صحته بالتجريب فاصبح تعميما وهو في الوقت نفسه مبدأ </a:t>
            </a:r>
            <a:r>
              <a:rPr lang="ar-IQ" sz="2800" dirty="0" smtClean="0">
                <a:solidFill>
                  <a:schemeClr val="tx1"/>
                </a:solidFill>
              </a:rPr>
              <a:t>لأنه </a:t>
            </a:r>
            <a:r>
              <a:rPr lang="ar-IQ" sz="2800" dirty="0">
                <a:solidFill>
                  <a:schemeClr val="tx1"/>
                </a:solidFill>
              </a:rPr>
              <a:t>عبارة عن علاقة بين مفهومين هما الحرارة والمعادن .</a:t>
            </a:r>
          </a:p>
        </p:txBody>
      </p:sp>
    </p:spTree>
    <p:extLst>
      <p:ext uri="{BB962C8B-B14F-4D97-AF65-F5344CB8AC3E}">
        <p14:creationId xmlns:p14="http://schemas.microsoft.com/office/powerpoint/2010/main" val="3426431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مكونات النظام المعرفي</a:t>
            </a: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>
                <a:solidFill>
                  <a:schemeClr val="tx1"/>
                </a:solidFill>
              </a:rPr>
              <a:t>4-	القواعد والقوانين </a:t>
            </a:r>
            <a:r>
              <a:rPr lang="en-US" b="1" dirty="0">
                <a:solidFill>
                  <a:schemeClr val="tx1"/>
                </a:solidFill>
              </a:rPr>
              <a:t>Laws and Rules : </a:t>
            </a:r>
            <a:r>
              <a:rPr lang="ar-IQ" b="1" dirty="0">
                <a:solidFill>
                  <a:schemeClr val="tx1"/>
                </a:solidFill>
              </a:rPr>
              <a:t>هي تمثيل رمزي يعبر عن العلاقة بين المفاهيم مثل : ( الكتلة = الحجم </a:t>
            </a:r>
            <a:r>
              <a:rPr lang="en-US" b="1" dirty="0">
                <a:solidFill>
                  <a:schemeClr val="tx1"/>
                </a:solidFill>
              </a:rPr>
              <a:t>x </a:t>
            </a:r>
            <a:r>
              <a:rPr lang="ar-IQ" b="1" dirty="0">
                <a:solidFill>
                  <a:schemeClr val="tx1"/>
                </a:solidFill>
              </a:rPr>
              <a:t>الكثافة </a:t>
            </a:r>
            <a:r>
              <a:rPr lang="ar-IQ" b="1" dirty="0" smtClean="0">
                <a:solidFill>
                  <a:schemeClr val="tx1"/>
                </a:solidFill>
              </a:rPr>
              <a:t>)</a:t>
            </a:r>
            <a:endParaRPr lang="ar-IQ" b="1" dirty="0">
              <a:solidFill>
                <a:schemeClr val="tx1"/>
              </a:solidFill>
            </a:endParaRPr>
          </a:p>
          <a:p>
            <a:r>
              <a:rPr lang="ar-IQ" b="1" dirty="0">
                <a:solidFill>
                  <a:schemeClr val="tx1"/>
                </a:solidFill>
              </a:rPr>
              <a:t>5</a:t>
            </a:r>
            <a:r>
              <a:rPr lang="ar-IQ" b="1" dirty="0" smtClean="0">
                <a:solidFill>
                  <a:schemeClr val="tx1"/>
                </a:solidFill>
              </a:rPr>
              <a:t>-</a:t>
            </a:r>
            <a:r>
              <a:rPr lang="ar-IQ" b="1" dirty="0">
                <a:solidFill>
                  <a:schemeClr val="tx1"/>
                </a:solidFill>
              </a:rPr>
              <a:t>	الاتجاهات والقيم </a:t>
            </a:r>
            <a:r>
              <a:rPr lang="en-US" b="1" dirty="0">
                <a:solidFill>
                  <a:schemeClr val="tx1"/>
                </a:solidFill>
              </a:rPr>
              <a:t>Attitudes and Values  : </a:t>
            </a:r>
            <a:r>
              <a:rPr lang="ar-IQ" b="1" dirty="0" smtClean="0">
                <a:solidFill>
                  <a:schemeClr val="tx1"/>
                </a:solidFill>
              </a:rPr>
              <a:t> </a:t>
            </a:r>
            <a:r>
              <a:rPr lang="ar-IQ" b="1" dirty="0">
                <a:solidFill>
                  <a:schemeClr val="tx1"/>
                </a:solidFill>
              </a:rPr>
              <a:t>والاتجاهات ليست فكرية وانما تكتسب من خلال الملاحظة والتجربة التي يمر بها الفرد اثناء عملية نموه ، وتتسم الاتجاهات بانها قابلة للتغيير من خلال مرور الفرد بخبرات معينة متعددة . </a:t>
            </a:r>
            <a:r>
              <a:rPr lang="ar-IQ" sz="4000" b="1" dirty="0">
                <a:solidFill>
                  <a:srgbClr val="FF0000"/>
                </a:solidFill>
              </a:rPr>
              <a:t>اما القيم </a:t>
            </a:r>
            <a:r>
              <a:rPr lang="ar-IQ" b="1" dirty="0">
                <a:solidFill>
                  <a:schemeClr val="tx1"/>
                </a:solidFill>
              </a:rPr>
              <a:t>فهي تقدير ذاتي للفرد ازاء </a:t>
            </a:r>
            <a:r>
              <a:rPr lang="ar-IQ" b="1" dirty="0" smtClean="0">
                <a:solidFill>
                  <a:schemeClr val="tx1"/>
                </a:solidFill>
              </a:rPr>
              <a:t>ما يراه </a:t>
            </a:r>
            <a:r>
              <a:rPr lang="ar-IQ" b="1" dirty="0">
                <a:solidFill>
                  <a:schemeClr val="tx1"/>
                </a:solidFill>
              </a:rPr>
              <a:t>صالحاً جديراً بالاتباع من تصرفات افراد الجماعة التي ينتمي اليها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4583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مكونات النظام المعرفي</a:t>
            </a:r>
            <a:endParaRPr lang="ar-IQ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7-المهارات </a:t>
            </a:r>
            <a:r>
              <a:rPr lang="en-US" sz="3200" dirty="0">
                <a:solidFill>
                  <a:schemeClr val="tx1"/>
                </a:solidFill>
              </a:rPr>
              <a:t>Skill : </a:t>
            </a:r>
            <a:r>
              <a:rPr lang="ar-IQ" sz="3200" dirty="0">
                <a:solidFill>
                  <a:schemeClr val="tx1"/>
                </a:solidFill>
              </a:rPr>
              <a:t>المهارة تعني القيام بعمل معين بدقة وسهولة وسرعة فهي تعني الاتقان في الاداء والاقتصاد في الوقت والجهد وهي انواع منها : </a:t>
            </a:r>
            <a:r>
              <a:rPr lang="ar-IQ" sz="3200" dirty="0">
                <a:solidFill>
                  <a:srgbClr val="FF0000"/>
                </a:solidFill>
              </a:rPr>
              <a:t>المهارات العقلية:( </a:t>
            </a:r>
            <a:r>
              <a:rPr lang="ar-IQ" sz="3200" dirty="0">
                <a:solidFill>
                  <a:schemeClr val="tx1"/>
                </a:solidFill>
              </a:rPr>
              <a:t>كالملاحظة ، والوصف ، والتفسير ، والاستنتاج ) ، </a:t>
            </a:r>
            <a:r>
              <a:rPr lang="ar-IQ" sz="3200" dirty="0" smtClean="0">
                <a:solidFill>
                  <a:srgbClr val="FF0000"/>
                </a:solidFill>
              </a:rPr>
              <a:t>والمهارات </a:t>
            </a:r>
            <a:r>
              <a:rPr lang="ar-IQ" sz="3200" dirty="0">
                <a:solidFill>
                  <a:srgbClr val="FF0000"/>
                </a:solidFill>
              </a:rPr>
              <a:t>الحركية </a:t>
            </a:r>
            <a:r>
              <a:rPr lang="ar-IQ" sz="3200" dirty="0">
                <a:solidFill>
                  <a:schemeClr val="tx1"/>
                </a:solidFill>
              </a:rPr>
              <a:t>: ( كالكتابة ، والسباحة ، وقيادة السيارة، والطباعة 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37405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تكملة خصائص منهج المواد المنفصلة</a:t>
            </a:r>
            <a:endParaRPr lang="ar-IQ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62500" lnSpcReduction="20000"/>
          </a:bodyPr>
          <a:lstStyle/>
          <a:p>
            <a:pPr algn="just"/>
            <a:endParaRPr lang="ar-IQ" sz="2900" b="1" dirty="0"/>
          </a:p>
          <a:p>
            <a:pPr algn="just"/>
            <a:r>
              <a:rPr lang="ar-IQ" sz="3300" b="1" dirty="0"/>
              <a:t>.</a:t>
            </a:r>
            <a:r>
              <a:rPr lang="ar-IQ" sz="4000" b="1" dirty="0"/>
              <a:t>3 يتلاءم مع مفاهيم الأساسية للعملية التربوية حيث يرى بعض التربويون انه يمكن تحصيل المعرفة </a:t>
            </a:r>
            <a:r>
              <a:rPr lang="ar-IQ" sz="4000" b="1" dirty="0" smtClean="0"/>
              <a:t>عن طريق </a:t>
            </a:r>
            <a:r>
              <a:rPr lang="ar-IQ" sz="4000" b="1" dirty="0"/>
              <a:t>الدراسة المنظمة للمعرفة البشرية.</a:t>
            </a:r>
          </a:p>
          <a:p>
            <a:pPr algn="just"/>
            <a:r>
              <a:rPr lang="ar-IQ" sz="4000" b="1" dirty="0"/>
              <a:t>.5 له تاريخ طويل في الاستعمال لذلك يسانده اولياء الأمور والمدرسون وادارات المدارس </a:t>
            </a:r>
            <a:r>
              <a:rPr lang="ar-IQ" sz="4000" b="1" dirty="0" smtClean="0"/>
              <a:t>والمشرفون </a:t>
            </a:r>
            <a:r>
              <a:rPr lang="ar-IQ" sz="4000" b="1" dirty="0" err="1" smtClean="0"/>
              <a:t>لتربويون</a:t>
            </a:r>
            <a:r>
              <a:rPr lang="ar-IQ" sz="4000" b="1" dirty="0" smtClean="0"/>
              <a:t> </a:t>
            </a:r>
            <a:r>
              <a:rPr lang="ar-IQ" sz="4000" b="1" dirty="0"/>
              <a:t>لانهم تعلموا ودرسوا وفق هذا المنهج وعلى اساس هذه الامتحانات يتم قبول الطلبة في الجامعات.</a:t>
            </a:r>
          </a:p>
          <a:p>
            <a:pPr algn="just"/>
            <a:r>
              <a:rPr lang="ar-IQ" sz="4000" b="1" dirty="0"/>
              <a:t>6اسهل استعمالا للمدرسين في الوقت الحاضر ولا يحتاج الى مستلزمات او تجهيزات كثيرة او </a:t>
            </a:r>
            <a:r>
              <a:rPr lang="ar-IQ" sz="4000" b="1" dirty="0" smtClean="0"/>
              <a:t>تقنيات لتنفيذه</a:t>
            </a:r>
            <a:r>
              <a:rPr lang="ar-IQ" sz="4000" b="1" dirty="0"/>
              <a:t>.</a:t>
            </a:r>
          </a:p>
          <a:p>
            <a:pPr algn="just"/>
            <a:r>
              <a:rPr lang="ar-IQ" sz="4000" b="1" dirty="0"/>
              <a:t>.7 تخطيطية سهل حيث ينظم وفق الموضوعات واعادة النظر فيه او تطوي ره يكون عن طريق حذف بعض المواضيع او المواد الدراسية او اضافة بعضها الى محتواه.</a:t>
            </a:r>
          </a:p>
          <a:p>
            <a:pPr algn="just"/>
            <a:r>
              <a:rPr lang="ar-IQ" sz="4000" b="1" dirty="0"/>
              <a:t>.8 اختباره وتقويمه سهل لأنه يعتمد على مدى ما حصله الطلبة من المادة الدراسية المقررة </a:t>
            </a:r>
            <a:r>
              <a:rPr lang="ar-IQ" sz="4000" b="1" dirty="0" smtClean="0"/>
              <a:t>واساليب التقويم </a:t>
            </a:r>
            <a:r>
              <a:rPr lang="ar-IQ" sz="4000" b="1" dirty="0"/>
              <a:t>فيه تعتمد على ا لامتحانات التقليدية.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78001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ar-IQ" dirty="0" smtClean="0"/>
              <a:t>يعتبر المنهج المواد المنفصلة من اكثر المناهج ملائمة لتنمية القدرات العقلية؟ فسر العبارة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45257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b="1" dirty="0"/>
              <a:t>عيوب منهج المواد المنفصلة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dirty="0"/>
              <a:t>.1 غير مناسب </a:t>
            </a:r>
            <a:r>
              <a:rPr lang="ar-IQ" dirty="0" err="1"/>
              <a:t>سایکولوجيا</a:t>
            </a:r>
            <a:r>
              <a:rPr lang="ar-IQ" dirty="0"/>
              <a:t> )نفسيا( للطلبة حيث يدرس الطلبة مواد ومواضيع لا يرغبون في دراستها </a:t>
            </a:r>
            <a:r>
              <a:rPr lang="ar-IQ" dirty="0" err="1" smtClean="0"/>
              <a:t>ولايشعرون</a:t>
            </a:r>
            <a:r>
              <a:rPr lang="ar-IQ" dirty="0" smtClean="0"/>
              <a:t> </a:t>
            </a:r>
            <a:r>
              <a:rPr lang="ar-IQ" dirty="0"/>
              <a:t>بفائدتها خاصة صغار الطلبة في المرحلة الابتدائية ويتلاش هذا الشعور تدريجيا كلما </a:t>
            </a:r>
            <a:r>
              <a:rPr lang="ar-IQ" dirty="0" smtClean="0"/>
              <a:t>تقدم الطلبة </a:t>
            </a:r>
            <a:r>
              <a:rPr lang="ar-IQ" dirty="0"/>
              <a:t>في سنين دراسته الاعدادية.</a:t>
            </a:r>
          </a:p>
          <a:p>
            <a:r>
              <a:rPr lang="ar-IQ" dirty="0"/>
              <a:t>.2 يحدد المدرسة في ضوء اهدافه وبذلك </a:t>
            </a:r>
            <a:r>
              <a:rPr lang="ar-IQ" dirty="0" err="1"/>
              <a:t>لايفسح</a:t>
            </a:r>
            <a:r>
              <a:rPr lang="ar-IQ" dirty="0"/>
              <a:t> المجال للأنشطة الأخرى لتغطى بقية جوانب </a:t>
            </a:r>
            <a:r>
              <a:rPr lang="ar-IQ" dirty="0" err="1" smtClean="0"/>
              <a:t>النموالاخرى</a:t>
            </a:r>
            <a:r>
              <a:rPr lang="ar-IQ" dirty="0"/>
              <a:t>.</a:t>
            </a:r>
          </a:p>
          <a:p>
            <a:r>
              <a:rPr lang="ar-IQ" dirty="0"/>
              <a:t>.3 موضوعاته لا تدرب العقل اذ ان هذا المنهج بني وفق نظرية الترويض العقلي وهذه النظرية قد </a:t>
            </a:r>
            <a:r>
              <a:rPr lang="ar-IQ" dirty="0" smtClean="0"/>
              <a:t>دحضت وابطل </a:t>
            </a:r>
            <a:r>
              <a:rPr lang="ar-IQ" dirty="0"/>
              <a:t>العمل بها.</a:t>
            </a:r>
          </a:p>
          <a:p>
            <a:r>
              <a:rPr lang="ar-IQ" dirty="0"/>
              <a:t>.4 أن التعلم وفق المنهج يجزئ المادة </a:t>
            </a:r>
            <a:r>
              <a:rPr lang="ar-IQ" dirty="0" smtClean="0"/>
              <a:t>الدراسية. </a:t>
            </a:r>
          </a:p>
          <a:p>
            <a:r>
              <a:rPr lang="ar-IQ" dirty="0"/>
              <a:t>5</a:t>
            </a:r>
            <a:r>
              <a:rPr lang="ar-IQ" dirty="0" smtClean="0"/>
              <a:t>لا </a:t>
            </a:r>
            <a:r>
              <a:rPr lang="ar-IQ" dirty="0"/>
              <a:t>يراعي هذا المنهج الفائدة الوظيفية للمعرفة ويفشل في تحويل المادة الدراسية المعطاة أو مواقف</a:t>
            </a:r>
          </a:p>
          <a:p>
            <a:r>
              <a:rPr lang="ar-IQ" dirty="0"/>
              <a:t>عملية لمعالجة مشكلات الطلبة خارج المدرسة.</a:t>
            </a:r>
          </a:p>
          <a:p>
            <a:r>
              <a:rPr lang="ar-IQ" dirty="0"/>
              <a:t>.6 محدد في مجال المادة المعطاة، ففي هذا المنهج </a:t>
            </a:r>
            <a:r>
              <a:rPr lang="ar-IQ" dirty="0" err="1"/>
              <a:t>لاتعالج</a:t>
            </a:r>
            <a:r>
              <a:rPr lang="ar-IQ" dirty="0"/>
              <a:t> المعرفة بمجالاتها الواسعة بل يأخذ </a:t>
            </a:r>
            <a:r>
              <a:rPr lang="ar-IQ" dirty="0" smtClean="0"/>
              <a:t>الطلبة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60740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23528" y="21328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/>
              <a:t>علل(يعتبر منهج المواد المنفصلة من المناهج غير مناسبة </a:t>
            </a:r>
            <a:r>
              <a:rPr lang="ar-IQ" dirty="0" err="1" smtClean="0"/>
              <a:t>لسايكولوجيا</a:t>
            </a:r>
            <a:r>
              <a:rPr lang="ar-IQ" dirty="0" smtClean="0"/>
              <a:t> الطلبة)؟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41183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276917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ar-IQ" sz="4400" b="1" dirty="0" smtClean="0"/>
          </a:p>
          <a:p>
            <a:pPr algn="ctr"/>
            <a:r>
              <a:rPr lang="ar-IQ" sz="4400" b="1" dirty="0" smtClean="0"/>
              <a:t>نهـــــــــــــاية المحاضرة</a:t>
            </a:r>
            <a:endParaRPr lang="ar-IQ" sz="4400" b="1" dirty="0"/>
          </a:p>
        </p:txBody>
      </p:sp>
    </p:spTree>
    <p:extLst>
      <p:ext uri="{BB962C8B-B14F-4D97-AF65-F5344CB8AC3E}">
        <p14:creationId xmlns:p14="http://schemas.microsoft.com/office/powerpoint/2010/main" val="531711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608" y="0"/>
            <a:ext cx="6965245" cy="193596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ar-IQ" sz="3200" b="1" dirty="0"/>
              <a:t>ثانيا: </a:t>
            </a:r>
            <a:r>
              <a:rPr lang="ar-IQ" sz="3200" b="1" dirty="0">
                <a:solidFill>
                  <a:schemeClr val="tx1"/>
                </a:solidFill>
              </a:rPr>
              <a:t>المجال الوجداني : </a:t>
            </a:r>
            <a:r>
              <a:rPr lang="ar-IQ" sz="2400" b="1" dirty="0">
                <a:solidFill>
                  <a:schemeClr val="tx1"/>
                </a:solidFill>
                <a:cs typeface="+mn-cs"/>
              </a:rPr>
              <a:t>ويتعلق في هذا المجال بالنواحي الوجدانية من السلوك مثل المشاعر -والأحاسيس والاهتمامات كالاتجاهات والقيم والميول واشهر من كتب في-هذا المجال </a:t>
            </a:r>
            <a:r>
              <a:rPr lang="ar-IQ" sz="2400" b="1" dirty="0" err="1">
                <a:solidFill>
                  <a:schemeClr val="tx1"/>
                </a:solidFill>
                <a:cs typeface="+mn-cs"/>
              </a:rPr>
              <a:t>كرانويل</a:t>
            </a:r>
            <a:r>
              <a:rPr lang="ar-IQ" sz="2400" b="1" dirty="0">
                <a:solidFill>
                  <a:schemeClr val="tx1"/>
                </a:solidFill>
                <a:cs typeface="+mn-cs"/>
              </a:rPr>
              <a:t> عام 1961إذ صنفه الى خمسة مستويات مرتبة هرمية كالاتي:</a:t>
            </a:r>
            <a:endParaRPr lang="ar-IQ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916832"/>
            <a:ext cx="7924800" cy="4114800"/>
          </a:xfrm>
        </p:spPr>
        <p:txBody>
          <a:bodyPr>
            <a:normAutofit/>
          </a:bodyPr>
          <a:lstStyle/>
          <a:p>
            <a:pPr algn="just"/>
            <a:r>
              <a:rPr lang="ar-IQ" sz="2000" b="1" u="sng" dirty="0">
                <a:solidFill>
                  <a:srgbClr val="FF0000"/>
                </a:solidFill>
              </a:rPr>
              <a:t>الاستقبال والتقبل: </a:t>
            </a:r>
            <a:r>
              <a:rPr lang="ar-IQ" sz="2800" b="1" dirty="0">
                <a:solidFill>
                  <a:schemeClr val="tx1"/>
                </a:solidFill>
              </a:rPr>
              <a:t>وهو ادنى درجة بالمستوى في المجال الانفعالي ويعني الانتباه الانتقائي لمثير معين من -بين عدة مثيرات منافسه أي يبدي الطلبة الرغبة والاهتمام بقضية او مشكلة عامة ومن أفعال </a:t>
            </a:r>
            <a:r>
              <a:rPr lang="ar-IQ" sz="2800" b="1" dirty="0" smtClean="0">
                <a:solidFill>
                  <a:schemeClr val="tx1"/>
                </a:solidFill>
              </a:rPr>
              <a:t>هذا المستوى </a:t>
            </a:r>
            <a:r>
              <a:rPr lang="ar-IQ" sz="2800" b="1" dirty="0">
                <a:solidFill>
                  <a:schemeClr val="tx1"/>
                </a:solidFill>
              </a:rPr>
              <a:t>" أن يتقبل ، بهم ، يعي ، </a:t>
            </a:r>
            <a:r>
              <a:rPr lang="ar-IQ" sz="2800" b="1" dirty="0" smtClean="0">
                <a:solidFill>
                  <a:schemeClr val="tx1"/>
                </a:solidFill>
              </a:rPr>
              <a:t>يصغي« مثل </a:t>
            </a:r>
            <a:r>
              <a:rPr lang="ar-IQ" sz="2800" b="1" dirty="0">
                <a:solidFill>
                  <a:schemeClr val="tx1"/>
                </a:solidFill>
              </a:rPr>
              <a:t>ان يعي الطلبة مخاطر تلوث البيئة</a:t>
            </a:r>
            <a:endParaRPr lang="ar-IQ" sz="3200" b="1" dirty="0">
              <a:solidFill>
                <a:schemeClr val="tx1"/>
              </a:solidFill>
            </a:endParaRPr>
          </a:p>
          <a:p>
            <a:pPr algn="just"/>
            <a:r>
              <a:rPr lang="ar-IQ" sz="4000" b="1" u="sng" dirty="0">
                <a:solidFill>
                  <a:schemeClr val="tx2"/>
                </a:solidFill>
              </a:rPr>
              <a:t>الاستجابة: </a:t>
            </a:r>
            <a:r>
              <a:rPr lang="ar-IQ" sz="2400" b="1" dirty="0">
                <a:solidFill>
                  <a:schemeClr val="tx1"/>
                </a:solidFill>
              </a:rPr>
              <a:t>يشارك الطلبة بإيجابية مع الظاهرة او المثير ويتخذ موقفا ازاءها وتكون المشاركة فاعلة ومن-افعاله )يستجيب ،يناقش ،يتطوع، يبادر، </a:t>
            </a:r>
            <a:r>
              <a:rPr lang="ar-IQ" sz="2400" b="1" dirty="0" smtClean="0">
                <a:solidFill>
                  <a:schemeClr val="tx1"/>
                </a:solidFill>
              </a:rPr>
              <a:t>يوافق على مثل</a:t>
            </a:r>
            <a:r>
              <a:rPr lang="ar-IQ" sz="2400" b="1" dirty="0">
                <a:solidFill>
                  <a:schemeClr val="tx1"/>
                </a:solidFill>
              </a:rPr>
              <a:t>: أن مثل ان يتطوع الطلبة بقراءة جهود العرب في تطور علم الجغرافية</a:t>
            </a:r>
          </a:p>
        </p:txBody>
      </p:sp>
    </p:spTree>
    <p:extLst>
      <p:ext uri="{BB962C8B-B14F-4D97-AF65-F5344CB8AC3E}">
        <p14:creationId xmlns:p14="http://schemas.microsoft.com/office/powerpoint/2010/main" val="3555382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620688"/>
            <a:ext cx="7416824" cy="5832648"/>
          </a:xfrm>
        </p:spPr>
        <p:txBody>
          <a:bodyPr>
            <a:noAutofit/>
          </a:bodyPr>
          <a:lstStyle/>
          <a:p>
            <a:pPr algn="just"/>
            <a:r>
              <a:rPr lang="ar-IQ" sz="4000" b="1" u="sng" dirty="0">
                <a:solidFill>
                  <a:srgbClr val="FF0000"/>
                </a:solidFill>
              </a:rPr>
              <a:t>التثمين: </a:t>
            </a:r>
            <a:r>
              <a:rPr lang="ar-IQ" sz="2000" b="1" dirty="0">
                <a:solidFill>
                  <a:schemeClr val="tx1"/>
                </a:solidFill>
              </a:rPr>
              <a:t>أي الاتجاه الطوعي للطلبة نحو سلوك ما أي يعطي قيمة </a:t>
            </a:r>
            <a:r>
              <a:rPr lang="ar-IQ" sz="2000" b="1" dirty="0" smtClean="0">
                <a:solidFill>
                  <a:schemeClr val="tx1"/>
                </a:solidFill>
              </a:rPr>
              <a:t>الشيء </a:t>
            </a:r>
            <a:r>
              <a:rPr lang="ar-IQ" sz="2000" b="1" dirty="0">
                <a:solidFill>
                  <a:schemeClr val="tx1"/>
                </a:solidFill>
              </a:rPr>
              <a:t>ما في سلوك قد يعتدى -المطلوب منه في الدرس مما يدل على التزام ذاتي بما هو مقنع به ومن افعاله " يقيم، يقدر، يدعم، يثمن-مثل ان يثمن الطلبة نضال الشعب الفلسطيني لنيل حقوقه</a:t>
            </a:r>
          </a:p>
          <a:p>
            <a:pPr algn="just"/>
            <a:r>
              <a:rPr lang="ar-IQ" sz="3600" b="1" u="sng" dirty="0">
                <a:solidFill>
                  <a:srgbClr val="FF0000"/>
                </a:solidFill>
              </a:rPr>
              <a:t>التنظيم القيمي </a:t>
            </a:r>
            <a:r>
              <a:rPr lang="ar-IQ" sz="2000" b="1" dirty="0">
                <a:solidFill>
                  <a:schemeClr val="tx1"/>
                </a:solidFill>
              </a:rPr>
              <a:t>: يبدا الطلبة بمقارنة بين القيم لم يتخذ لنفسه نظاما قيميا خاصا به وفلسفة محددة -في حياته ومن افعاله " يمارس بحماس يبذل مجهود يلتزم يخطط، يدافع عن-مثل: أن يدافع عن قيم وعادات المجتمع العربي تجاه الغزو الثقافي الغربي</a:t>
            </a:r>
          </a:p>
          <a:p>
            <a:pPr algn="just"/>
            <a:r>
              <a:rPr lang="ar-IQ" sz="3600" b="1" dirty="0">
                <a:solidFill>
                  <a:srgbClr val="FF0000"/>
                </a:solidFill>
              </a:rPr>
              <a:t>تمثل القيمة او الوسم بالقيمة</a:t>
            </a:r>
            <a:r>
              <a:rPr lang="ar-IQ" sz="3600" b="1" dirty="0">
                <a:solidFill>
                  <a:schemeClr val="tx1"/>
                </a:solidFill>
              </a:rPr>
              <a:t>: </a:t>
            </a:r>
            <a:r>
              <a:rPr lang="ar-IQ" sz="2000" b="1" dirty="0">
                <a:solidFill>
                  <a:schemeClr val="tx1"/>
                </a:solidFill>
              </a:rPr>
              <a:t>في هذا المستوى تتشكل الذات فنميز الطلبة عن غيره بشخصية متفردة -وهنا تدمج المعتقدات والأفكار والميول والاتجاهات-لتشكل عند الطلبة فلسفة الحياة ومن افعاله " يواظب ،يحافظ على ، يؤمن ، يبرر"</a:t>
            </a:r>
          </a:p>
          <a:p>
            <a:pPr algn="just"/>
            <a:r>
              <a:rPr lang="ar-IQ" sz="2000" b="1" dirty="0">
                <a:solidFill>
                  <a:schemeClr val="tx1"/>
                </a:solidFill>
              </a:rPr>
              <a:t>مثل أن يحافظ الطلبة على اثاث المدرسة والممتلكات العامة</a:t>
            </a:r>
          </a:p>
          <a:p>
            <a:pPr algn="just"/>
            <a:r>
              <a:rPr lang="ar-IQ" sz="2000" b="1" dirty="0">
                <a:solidFill>
                  <a:schemeClr val="tx1"/>
                </a:solidFill>
              </a:rPr>
              <a:t>أن يواظب الطلبة على حضور محاضرة المنهج وطرائق التدريس</a:t>
            </a:r>
          </a:p>
        </p:txBody>
      </p:sp>
    </p:spTree>
    <p:extLst>
      <p:ext uri="{BB962C8B-B14F-4D97-AF65-F5344CB8AC3E}">
        <p14:creationId xmlns:p14="http://schemas.microsoft.com/office/powerpoint/2010/main" val="390104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24800" cy="9361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>
              <a:lnSpc>
                <a:spcPct val="100000"/>
              </a:lnSpc>
            </a:pPr>
            <a:r>
              <a:rPr lang="ar-IQ" sz="3600" dirty="0" smtClean="0">
                <a:solidFill>
                  <a:schemeClr val="tx1"/>
                </a:solidFill>
              </a:rPr>
              <a:t>ثالثا: </a:t>
            </a:r>
            <a:r>
              <a:rPr lang="ar-IQ" sz="3600" dirty="0">
                <a:solidFill>
                  <a:schemeClr val="tx1"/>
                </a:solidFill>
              </a:rPr>
              <a:t>المجال </a:t>
            </a:r>
            <a:r>
              <a:rPr lang="ar-IQ" sz="3600" dirty="0" err="1">
                <a:solidFill>
                  <a:schemeClr val="tx1"/>
                </a:solidFill>
              </a:rPr>
              <a:t>النفسحرکي</a:t>
            </a:r>
            <a:r>
              <a:rPr lang="ar-IQ" sz="3600" dirty="0">
                <a:solidFill>
                  <a:schemeClr val="tx1"/>
                </a:solidFill>
              </a:rPr>
              <a:t> : ويشمل الأهداف </a:t>
            </a:r>
            <a:r>
              <a:rPr lang="ar-IQ" sz="3600" dirty="0" smtClean="0">
                <a:solidFill>
                  <a:schemeClr val="tx1"/>
                </a:solidFill>
              </a:rPr>
              <a:t>المرتبطة أهمية </a:t>
            </a:r>
            <a:r>
              <a:rPr lang="ar-IQ" sz="3600" dirty="0">
                <a:solidFill>
                  <a:schemeClr val="tx1"/>
                </a:solidFill>
              </a:rPr>
              <a:t>في دروس الجغرافية والتاريخ ومستوياته هذا المجال هي :</a:t>
            </a:r>
            <a:endParaRPr lang="ar-IQ" sz="3600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92514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ar-IQ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المحاكاة )التقليد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(: أي يقلد الطلبة الحركات بعد ملاحظتها ومن أفعال هذا المستوى يراقب، </a:t>
            </a:r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يلاحظ، يشاهد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، </a:t>
            </a:r>
            <a:r>
              <a:rPr lang="ar-IQ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يتابع.مثل</a:t>
            </a:r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أن يختار الطلبة الالوان المناسبة لرسم خريطة طبيعية</a:t>
            </a:r>
          </a:p>
          <a:p>
            <a:pPr algn="just"/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 المعالجة اليدوية: 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أي اداء الحركات </a:t>
            </a:r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بناء على 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تعليمات مكتوبة وليس </a:t>
            </a:r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بناء على 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الملاحظة ومن افعاله </a:t>
            </a:r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"يكرر 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، يقلد ، ينقل ، يعيد عمل ، </a:t>
            </a:r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ينسخ مثل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: أن يعيد رسم خطوط الكنتور التي توضح ظاهرتي الجبل والحوض </a:t>
            </a:r>
          </a:p>
          <a:p>
            <a:pPr algn="just"/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.3 الدقة: 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أي ان يصل الأداء الى مستوى عال من الصحة والانضباط ومن افعاله، ينفذ ، يحاول ، يعمل " </a:t>
            </a:r>
            <a:r>
              <a:rPr lang="ar-IQ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مثل 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أن يعمل </a:t>
            </a:r>
            <a:r>
              <a:rPr lang="ar-IQ" sz="2800" dirty="0" err="1">
                <a:latin typeface="Arial" panose="020B0604020202020204" pitchFamily="34" charset="0"/>
                <a:cs typeface="Arial" panose="020B0604020202020204" pitchFamily="34" charset="0"/>
              </a:rPr>
              <a:t>انموذجا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 مجسما لسلسة جبلية</a:t>
            </a:r>
          </a:p>
        </p:txBody>
      </p:sp>
    </p:spTree>
    <p:extLst>
      <p:ext uri="{BB962C8B-B14F-4D97-AF65-F5344CB8AC3E}">
        <p14:creationId xmlns:p14="http://schemas.microsoft.com/office/powerpoint/2010/main" val="2383896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ar-IQ" sz="4000" b="1" dirty="0">
                <a:solidFill>
                  <a:srgbClr val="FF0000"/>
                </a:solidFill>
              </a:rPr>
              <a:t>.4 الترابط: </a:t>
            </a:r>
            <a:r>
              <a:rPr lang="ar-IQ" sz="4000" dirty="0"/>
              <a:t>أي التوافق بين مجموعة من الحركات والمهارات ومن افعاله " </a:t>
            </a:r>
            <a:r>
              <a:rPr lang="ar-IQ" sz="4000" dirty="0" smtClean="0"/>
              <a:t>ان </a:t>
            </a:r>
            <a:r>
              <a:rPr lang="ar-IQ" sz="4000" dirty="0"/>
              <a:t>يركب اجزاء جهاز، أن ينقب الطلبة خريطة مجسمة للعراق .</a:t>
            </a:r>
          </a:p>
          <a:p>
            <a:pPr algn="just"/>
            <a:r>
              <a:rPr lang="ar-IQ" sz="4000" dirty="0">
                <a:solidFill>
                  <a:srgbClr val="FF0000"/>
                </a:solidFill>
              </a:rPr>
              <a:t>.5 التطبيع: </a:t>
            </a:r>
            <a:r>
              <a:rPr lang="ar-IQ" sz="4000" dirty="0"/>
              <a:t>وهو الوصول الى اعلى درجة من الاداء بحيث تؤدي باقل طاقه</a:t>
            </a:r>
          </a:p>
        </p:txBody>
      </p:sp>
    </p:spTree>
    <p:extLst>
      <p:ext uri="{BB962C8B-B14F-4D97-AF65-F5344CB8AC3E}">
        <p14:creationId xmlns:p14="http://schemas.microsoft.com/office/powerpoint/2010/main" val="469764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sz="4800" b="1" dirty="0"/>
              <a:t>رابعا : انواع المناهج :</a:t>
            </a:r>
          </a:p>
          <a:p>
            <a:pPr algn="ctr"/>
            <a:r>
              <a:rPr lang="ar-IQ" sz="4800" b="1" dirty="0"/>
              <a:t>.1 منهج المواد ويشمل:</a:t>
            </a:r>
          </a:p>
          <a:p>
            <a:pPr algn="ctr"/>
            <a:r>
              <a:rPr lang="ar-IQ" sz="4800" dirty="0" err="1" smtClean="0"/>
              <a:t>أ.منهج</a:t>
            </a:r>
            <a:r>
              <a:rPr lang="ar-IQ" sz="4800" dirty="0" smtClean="0"/>
              <a:t> </a:t>
            </a:r>
            <a:r>
              <a:rPr lang="ar-IQ" sz="4800" dirty="0"/>
              <a:t>المواد المنفصلة</a:t>
            </a:r>
          </a:p>
          <a:p>
            <a:pPr algn="ctr"/>
            <a:r>
              <a:rPr lang="ar-IQ" sz="4800" dirty="0" smtClean="0"/>
              <a:t>.ب </a:t>
            </a:r>
            <a:r>
              <a:rPr lang="ar-IQ" sz="4800" dirty="0"/>
              <a:t>منهج المواد المترابطة</a:t>
            </a:r>
          </a:p>
          <a:p>
            <a:pPr algn="ctr"/>
            <a:r>
              <a:rPr lang="ar-IQ" sz="4800" b="1" dirty="0"/>
              <a:t>.3 منهج النشاط.</a:t>
            </a:r>
          </a:p>
          <a:p>
            <a:pPr algn="ctr"/>
            <a:r>
              <a:rPr lang="ar-IQ" sz="4800" b="1" dirty="0"/>
              <a:t>.4 المنهج المحوري.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1676858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/>
              <a:t>اولا : منهج المواد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7091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ar-IQ" sz="2800" b="1" dirty="0"/>
              <a:t>منهج المواد المنفصلة : </a:t>
            </a:r>
            <a:r>
              <a:rPr lang="ar-IQ" sz="2800" dirty="0"/>
              <a:t>وينظم هذا المنهج على اساس الموضوعات وهو اكثر انواع المناهج </a:t>
            </a:r>
            <a:r>
              <a:rPr lang="ar-IQ" sz="2800" dirty="0" smtClean="0"/>
              <a:t>انتشار ولها تاريخ </a:t>
            </a:r>
            <a:r>
              <a:rPr lang="ar-IQ" sz="2800" dirty="0"/>
              <a:t>طويل في الاستعمال يمتد الى قرون طويلة ، الموضوعات الدراسية فيه اساس للتنظيم </a:t>
            </a:r>
            <a:r>
              <a:rPr lang="ar-IQ" sz="2800" dirty="0" smtClean="0"/>
              <a:t>والتنفيذ ومعرفة </a:t>
            </a:r>
            <a:r>
              <a:rPr lang="ar-IQ" sz="2800" dirty="0"/>
              <a:t>المادة الدراسية وهي قاعدة البلوغ الأهداف التربوية ،يبدأ هذا المنهج مع الطفل من السنة </a:t>
            </a:r>
            <a:r>
              <a:rPr lang="ar-IQ" sz="2800" dirty="0" smtClean="0"/>
              <a:t>الأولى في </a:t>
            </a:r>
            <a:r>
              <a:rPr lang="ar-IQ" sz="2800" dirty="0"/>
              <a:t>المرحلة الابتدائية حيث يدرس الطفل القراءة والحساب والصحة والفن والاملاء وغيرها </a:t>
            </a:r>
            <a:r>
              <a:rPr lang="ar-IQ" sz="2800" dirty="0" smtClean="0"/>
              <a:t>ويستمر التراكم </a:t>
            </a:r>
            <a:r>
              <a:rPr lang="ar-IQ" sz="2800" dirty="0"/>
              <a:t>المعرفي لهذه الخبرات في المرحلة المتوسطة والاعدادية.</a:t>
            </a:r>
          </a:p>
        </p:txBody>
      </p:sp>
    </p:spTree>
    <p:extLst>
      <p:ext uri="{BB962C8B-B14F-4D97-AF65-F5344CB8AC3E}">
        <p14:creationId xmlns:p14="http://schemas.microsoft.com/office/powerpoint/2010/main" val="2645419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36815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/>
              <a:t/>
            </a:r>
            <a:br>
              <a:rPr lang="ar-IQ" b="1" dirty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/>
              <a:t/>
            </a:r>
            <a:br>
              <a:rPr lang="ar-IQ" b="1" dirty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/>
              <a:t/>
            </a:r>
            <a:br>
              <a:rPr lang="ar-IQ" b="1" dirty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>مزايا </a:t>
            </a:r>
            <a:r>
              <a:rPr lang="ar-IQ" b="1" dirty="0"/>
              <a:t>منهج المواد المنفصلة :</a:t>
            </a:r>
            <a:br>
              <a:rPr lang="ar-IQ" b="1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61206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IQ" sz="2400" b="1" dirty="0" smtClean="0"/>
              <a:t>.</a:t>
            </a:r>
            <a:r>
              <a:rPr lang="ar-IQ" sz="2400" b="1" dirty="0"/>
              <a:t>1 موضوعات مرتبطة بطريقة منطقية وفعالة لتنظيم التعلم وهي اساسا لتفسير المعرفة </a:t>
            </a:r>
            <a:r>
              <a:rPr lang="ar-IQ" sz="2400" b="1" dirty="0" smtClean="0"/>
              <a:t>والحقائق الجديدة </a:t>
            </a:r>
            <a:r>
              <a:rPr lang="ar-IQ" sz="2400" b="1" dirty="0"/>
              <a:t>ووضعها في مكانها المناسب</a:t>
            </a:r>
            <a:r>
              <a:rPr lang="ar-IQ" sz="2400" b="1" dirty="0" smtClean="0"/>
              <a:t>.</a:t>
            </a:r>
          </a:p>
          <a:p>
            <a:pPr marL="0" indent="0">
              <a:buNone/>
            </a:pPr>
            <a:endParaRPr lang="ar-IQ" sz="2400" b="1" dirty="0"/>
          </a:p>
          <a:p>
            <a:pPr algn="ctr"/>
            <a:r>
              <a:rPr lang="ar-IQ" sz="2400" b="1" dirty="0"/>
              <a:t>.2 </a:t>
            </a:r>
            <a:r>
              <a:rPr lang="ar-IQ" sz="2400" b="1" dirty="0" err="1"/>
              <a:t>اکثر</a:t>
            </a:r>
            <a:r>
              <a:rPr lang="ar-IQ" sz="2400" b="1" dirty="0"/>
              <a:t> ملائمة لتنمية القدرات العقلية للفرد اذ انه يقدم المعرفة منظمة ويعرض الحقائق ويعالج </a:t>
            </a:r>
            <a:r>
              <a:rPr lang="ar-IQ" sz="2400" b="1" dirty="0" smtClean="0"/>
              <a:t>المفاهيم المجردة </a:t>
            </a:r>
            <a:r>
              <a:rPr lang="ar-IQ" sz="2400" b="1" dirty="0"/>
              <a:t>والتعميمات والمبادئ </a:t>
            </a:r>
            <a:r>
              <a:rPr lang="ar-IQ" sz="2400" b="1" dirty="0" err="1"/>
              <a:t>ويهيء</a:t>
            </a:r>
            <a:r>
              <a:rPr lang="ar-IQ" sz="2400" b="1" dirty="0"/>
              <a:t> أفضل الفرص لتنمية القدرة على التفكير ومعالجة </a:t>
            </a:r>
            <a:r>
              <a:rPr lang="ar-IQ" sz="2400" b="1" dirty="0" smtClean="0"/>
              <a:t>المشكلات الخاصة </a:t>
            </a:r>
            <a:r>
              <a:rPr lang="ar-IQ" sz="2400" b="1" dirty="0"/>
              <a:t>في الجانب </a:t>
            </a:r>
            <a:r>
              <a:rPr lang="ar-IQ" sz="4000" b="1" dirty="0" smtClean="0"/>
              <a:t>ونقصد </a:t>
            </a:r>
            <a:r>
              <a:rPr lang="ar-IQ" sz="4000" b="1" dirty="0" smtClean="0">
                <a:solidFill>
                  <a:srgbClr val="FF0000"/>
                </a:solidFill>
              </a:rPr>
              <a:t>بالمفاهيم وتعميمات والمبادئ هي مكونات النظام المعرفي ونعني بها:</a:t>
            </a:r>
          </a:p>
          <a:p>
            <a:pPr algn="ctr"/>
            <a:r>
              <a:rPr lang="ar-IQ" sz="4000" b="1" dirty="0" smtClean="0">
                <a:solidFill>
                  <a:srgbClr val="FF0000"/>
                </a:solidFill>
              </a:rPr>
              <a:t>يتبع.... </a:t>
            </a:r>
            <a:endParaRPr lang="ar-IQ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332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مكونات النظام المعرفي</a:t>
            </a: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1</a:t>
            </a:r>
            <a:r>
              <a:rPr lang="ar-IQ" sz="3200" dirty="0" smtClean="0">
                <a:solidFill>
                  <a:schemeClr val="tx1"/>
                </a:solidFill>
              </a:rPr>
              <a:t>-</a:t>
            </a:r>
            <a:r>
              <a:rPr lang="ar-IQ" sz="3200" dirty="0">
                <a:solidFill>
                  <a:schemeClr val="tx1"/>
                </a:solidFill>
              </a:rPr>
              <a:t>	الحقائق </a:t>
            </a:r>
            <a:r>
              <a:rPr lang="en-US" sz="3200" dirty="0">
                <a:solidFill>
                  <a:schemeClr val="tx1"/>
                </a:solidFill>
              </a:rPr>
              <a:t>Facts : </a:t>
            </a:r>
            <a:r>
              <a:rPr lang="ar-IQ" sz="3200" dirty="0">
                <a:solidFill>
                  <a:schemeClr val="tx1"/>
                </a:solidFill>
              </a:rPr>
              <a:t>هي معلومات مسلم بصحتها وقد تم الاتفاق عليها بشكل </a:t>
            </a:r>
            <a:r>
              <a:rPr lang="ar-IQ" sz="3200" dirty="0" smtClean="0">
                <a:solidFill>
                  <a:schemeClr val="tx1"/>
                </a:solidFill>
              </a:rPr>
              <a:t>لا خلاف </a:t>
            </a:r>
            <a:r>
              <a:rPr lang="ar-IQ" sz="3200" dirty="0">
                <a:solidFill>
                  <a:schemeClr val="tx1"/>
                </a:solidFill>
              </a:rPr>
              <a:t>عليه بين الناس مثل (بغداد عاصمة العراق ) </a:t>
            </a:r>
            <a:endParaRPr lang="ar-IQ" sz="3200" dirty="0" smtClean="0">
              <a:solidFill>
                <a:schemeClr val="tx1"/>
              </a:solidFill>
            </a:endParaRPr>
          </a:p>
          <a:p>
            <a:r>
              <a:rPr lang="ar-IQ" sz="3200" dirty="0" smtClean="0">
                <a:solidFill>
                  <a:schemeClr val="tx1"/>
                </a:solidFill>
              </a:rPr>
              <a:t>2-</a:t>
            </a:r>
            <a:r>
              <a:rPr lang="ar-IQ" sz="3200" dirty="0">
                <a:solidFill>
                  <a:schemeClr val="tx1"/>
                </a:solidFill>
              </a:rPr>
              <a:t>	المفاهيم </a:t>
            </a:r>
            <a:r>
              <a:rPr lang="en-US" sz="3200" dirty="0">
                <a:solidFill>
                  <a:schemeClr val="tx1"/>
                </a:solidFill>
              </a:rPr>
              <a:t>concept : </a:t>
            </a:r>
            <a:r>
              <a:rPr lang="ar-IQ" sz="3200" dirty="0">
                <a:solidFill>
                  <a:schemeClr val="tx1"/>
                </a:solidFill>
              </a:rPr>
              <a:t>عرفت المفاهيم بانها مجموعة الاشياء او الرموز او الموضوعات او العناصر او الاحداث الخاصة التي يتم تجميعها على اساس </a:t>
            </a:r>
            <a:r>
              <a:rPr lang="ar-IQ" sz="3200" dirty="0" smtClean="0">
                <a:solidFill>
                  <a:schemeClr val="tx1"/>
                </a:solidFill>
              </a:rPr>
              <a:t>ما بينها </a:t>
            </a:r>
            <a:r>
              <a:rPr lang="ar-IQ" sz="3200" dirty="0">
                <a:solidFill>
                  <a:schemeClr val="tx1"/>
                </a:solidFill>
              </a:rPr>
              <a:t>من الخصائص المشتركة التي تتضمن فئة محددة بموجب معيار محدد </a:t>
            </a:r>
            <a:r>
              <a:rPr lang="ar-IQ" sz="3200" dirty="0" smtClean="0">
                <a:solidFill>
                  <a:schemeClr val="tx1"/>
                </a:solidFill>
              </a:rPr>
              <a:t>. </a:t>
            </a:r>
            <a:r>
              <a:rPr lang="ar-IQ" sz="3200" dirty="0">
                <a:solidFill>
                  <a:schemeClr val="tx1"/>
                </a:solidFill>
              </a:rPr>
              <a:t>مثل : ( المدرسة ، الجبل ، السيارة) </a:t>
            </a:r>
            <a:r>
              <a:rPr lang="ar-IQ" sz="3200" dirty="0" smtClean="0">
                <a:solidFill>
                  <a:schemeClr val="tx1"/>
                </a:solidFill>
              </a:rPr>
              <a:t>(</a:t>
            </a:r>
            <a:r>
              <a:rPr lang="ar-IQ" sz="3200" dirty="0">
                <a:solidFill>
                  <a:schemeClr val="tx1"/>
                </a:solidFill>
              </a:rPr>
              <a:t>الحق ، العدالة ، الشجاعة )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28499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ير تنفيذي">
  <a:themeElements>
    <a:clrScheme name="مدير تنفيذي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مدير تنفيذي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أساسي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95</TotalTime>
  <Words>979</Words>
  <Application>Microsoft Office PowerPoint</Application>
  <PresentationFormat>عرض على الشاشة (3:4)‏</PresentationFormat>
  <Paragraphs>61</Paragraphs>
  <Slides>17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مدير تنفيذي</vt:lpstr>
      <vt:lpstr>طرائق تدريس</vt:lpstr>
      <vt:lpstr>ثانيا: المجال الوجداني : ويتعلق في هذا المجال بالنواحي الوجدانية من السلوك مثل المشاعر -والأحاسيس والاهتمامات كالاتجاهات والقيم والميول واشهر من كتب في-هذا المجال كرانويل عام 1961إذ صنفه الى خمسة مستويات مرتبة هرمية كالاتي:</vt:lpstr>
      <vt:lpstr>عرض تقديمي في PowerPoint</vt:lpstr>
      <vt:lpstr>ثالثا: المجال النفسحرکي : ويشمل الأهداف المرتبطة أهمية في دروس الجغرافية والتاريخ ومستوياته هذا المجال هي :</vt:lpstr>
      <vt:lpstr>عرض تقديمي في PowerPoint</vt:lpstr>
      <vt:lpstr>عرض تقديمي في PowerPoint</vt:lpstr>
      <vt:lpstr>اولا : منهج المواد</vt:lpstr>
      <vt:lpstr>        مزايا منهج المواد المنفصلة : </vt:lpstr>
      <vt:lpstr>مكونات النظام المعرفي</vt:lpstr>
      <vt:lpstr>مكونات النظام المعرفي</vt:lpstr>
      <vt:lpstr>مكونات النظام المعرفي</vt:lpstr>
      <vt:lpstr>مكونات النظام المعرفي</vt:lpstr>
      <vt:lpstr>تكملة خصائص منهج المواد المنفصلة</vt:lpstr>
      <vt:lpstr>يعتبر المنهج المواد المنفصلة من اكثر المناهج ملائمة لتنمية القدرات العقلية؟ فسر العبارة</vt:lpstr>
      <vt:lpstr>عيوب منهج المواد المنفصلة :</vt:lpstr>
      <vt:lpstr>علل(يعتبر منهج المواد المنفصلة من المناهج غير مناسبة لسايكولوجيا الطلبة)؟ 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Dr.Rasha Ali</dc:creator>
  <cp:lastModifiedBy>rashaali</cp:lastModifiedBy>
  <cp:revision>17</cp:revision>
  <dcterms:created xsi:type="dcterms:W3CDTF">2023-11-04T18:30:02Z</dcterms:created>
  <dcterms:modified xsi:type="dcterms:W3CDTF">2024-10-27T18:24:51Z</dcterms:modified>
</cp:coreProperties>
</file>