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B8ABB09-4A1D-463E-8065-109CC2B7EFAA}" type="datetimeFigureOut">
              <a:rPr lang="ar-SA" smtClean="0"/>
              <a:t>17/03/1446</a:t>
            </a:fld>
            <a:endParaRPr lang="ar-SA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17/03/1446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17/03/1446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17/03/1446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17/03/1446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17/03/1446</a:t>
            </a:fld>
            <a:endParaRPr lang="ar-S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17/03/1446</a:t>
            </a:fld>
            <a:endParaRPr lang="ar-S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17/03/1446</a:t>
            </a:fld>
            <a:endParaRPr lang="ar-S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17/03/1446</a:t>
            </a:fld>
            <a:endParaRPr lang="ar-S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17/03/1446</a:t>
            </a:fld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17/03/1446</a:t>
            </a:fld>
            <a:endParaRPr lang="ar-S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17/03/1446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b="1" dirty="0" smtClean="0"/>
              <a:t>المناخ التفصيلي </a:t>
            </a:r>
            <a:endParaRPr lang="ar-SA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03648" y="3573016"/>
            <a:ext cx="6400800" cy="1752600"/>
          </a:xfrm>
        </p:spPr>
        <p:txBody>
          <a:bodyPr/>
          <a:lstStyle/>
          <a:p>
            <a:r>
              <a:rPr lang="ar-IQ" b="1" dirty="0" smtClean="0">
                <a:solidFill>
                  <a:schemeClr val="tx1"/>
                </a:solidFill>
              </a:rPr>
              <a:t>المحاضرة الأولى </a:t>
            </a:r>
          </a:p>
          <a:p>
            <a:r>
              <a:rPr lang="ar-IQ" b="1" dirty="0" smtClean="0">
                <a:solidFill>
                  <a:schemeClr val="tx1"/>
                </a:solidFill>
              </a:rPr>
              <a:t>المرحلة الثالثة</a:t>
            </a:r>
            <a:endParaRPr lang="ar-SA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457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b="1" dirty="0" smtClean="0"/>
              <a:t>المناخ التفصيلي : </a:t>
            </a:r>
            <a:r>
              <a:rPr lang="ar-IQ" sz="2800" dirty="0" smtClean="0"/>
              <a:t>مناخ محلي يتواجد في مكان معين بالقرب من سطح الأرض يختلف عن </a:t>
            </a:r>
            <a:r>
              <a:rPr lang="ar-IQ" sz="2800" dirty="0" smtClean="0"/>
              <a:t>مناخ </a:t>
            </a:r>
            <a:r>
              <a:rPr lang="ar-IQ" sz="2800" dirty="0" smtClean="0"/>
              <a:t>المنطقة المحيطة به يعود بسبب تأثيره بالظاهرة الموجودة على سطح الأرض سواء كانت جبلا ام غابة ام مزرعة .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1726298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b="1" dirty="0" smtClean="0"/>
              <a:t>ظواهر (عوامل) سطح الأرض:</a:t>
            </a:r>
          </a:p>
          <a:p>
            <a:r>
              <a:rPr lang="ar-IQ" sz="2800" dirty="0" smtClean="0"/>
              <a:t>التربة</a:t>
            </a:r>
          </a:p>
          <a:p>
            <a:r>
              <a:rPr lang="ar-IQ" sz="2800" dirty="0" smtClean="0"/>
              <a:t>طبيعة سطح الأرض (يابس , ماء) </a:t>
            </a:r>
          </a:p>
          <a:p>
            <a:r>
              <a:rPr lang="ar-IQ" sz="2800" dirty="0" smtClean="0"/>
              <a:t>التضاريس</a:t>
            </a:r>
          </a:p>
          <a:p>
            <a:r>
              <a:rPr lang="ar-IQ" sz="2800" dirty="0" smtClean="0"/>
              <a:t>نوع الغطاء الأرضي ( جليد , غابة )</a:t>
            </a:r>
          </a:p>
          <a:p>
            <a:r>
              <a:rPr lang="ar-IQ" sz="2800" dirty="0" smtClean="0"/>
              <a:t>العامل البشري 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1152203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b="1" dirty="0" smtClean="0"/>
              <a:t>العناصر المناخية:</a:t>
            </a:r>
          </a:p>
          <a:p>
            <a:r>
              <a:rPr lang="ar-IQ" sz="2800" dirty="0" smtClean="0"/>
              <a:t>درجة الحرارة</a:t>
            </a:r>
          </a:p>
          <a:p>
            <a:r>
              <a:rPr lang="ar-IQ" sz="2800" dirty="0" smtClean="0"/>
              <a:t>سرعة الرياح</a:t>
            </a:r>
          </a:p>
          <a:p>
            <a:r>
              <a:rPr lang="ar-IQ" sz="2800" dirty="0" smtClean="0"/>
              <a:t>الرطوبة 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224276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IQ" b="1" dirty="0" smtClean="0"/>
              <a:t>تختلف نطاقات كل من المناخ العام والمحلي والتفصيلي ؟</a:t>
            </a:r>
          </a:p>
          <a:p>
            <a:r>
              <a:rPr lang="ar-IQ" b="1" dirty="0" smtClean="0"/>
              <a:t>نطاق المناخ العام / </a:t>
            </a:r>
            <a:r>
              <a:rPr lang="ar-IQ" sz="2800" dirty="0" smtClean="0"/>
              <a:t>دوره الهواء العامة , دوائر العرض, موقع اليابس والماء , الارتفاع عن مستوى سطح البحر . </a:t>
            </a:r>
          </a:p>
          <a:p>
            <a:r>
              <a:rPr lang="ar-IQ" b="1" dirty="0" smtClean="0"/>
              <a:t>نطاق المناخ الحلي / </a:t>
            </a:r>
            <a:r>
              <a:rPr lang="ar-IQ" sz="2800" dirty="0" smtClean="0"/>
              <a:t>شكل المنطقة , ميل واتجاه المنحدر , طبيعة سطح الأرض. </a:t>
            </a:r>
          </a:p>
          <a:p>
            <a:r>
              <a:rPr lang="ar-IQ" b="1" dirty="0" smtClean="0"/>
              <a:t>نطاق المناخ التفصيلي / </a:t>
            </a:r>
            <a:r>
              <a:rPr lang="ar-IQ" sz="2800" dirty="0" smtClean="0"/>
              <a:t>قشرة الأرض , نوع التربة , الغطاء النباتي دورا مهما فيه </a:t>
            </a:r>
            <a:r>
              <a:rPr lang="ar-IQ" dirty="0" smtClean="0"/>
              <a:t>.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66327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b="1" dirty="0" smtClean="0"/>
              <a:t>ماهي طرق قياس المناخ التفصيلي ؟</a:t>
            </a:r>
            <a:endParaRPr lang="ar-SA" b="1" dirty="0"/>
          </a:p>
        </p:txBody>
      </p:sp>
    </p:spTree>
    <p:extLst>
      <p:ext uri="{BB962C8B-B14F-4D97-AF65-F5344CB8AC3E}">
        <p14:creationId xmlns:p14="http://schemas.microsoft.com/office/powerpoint/2010/main" val="4881158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30</TotalTime>
  <Words>143</Words>
  <Application>Microsoft Office PowerPoint</Application>
  <PresentationFormat>عرض على الشاشة (3:4)‏</PresentationFormat>
  <Paragraphs>19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أوستن</vt:lpstr>
      <vt:lpstr>المناخ التفصيلي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المناخ التفصيلي </dc:title>
  <dc:creator>fahad</dc:creator>
  <cp:lastModifiedBy>Maher</cp:lastModifiedBy>
  <cp:revision>8</cp:revision>
  <dcterms:created xsi:type="dcterms:W3CDTF">2024-09-20T11:28:31Z</dcterms:created>
  <dcterms:modified xsi:type="dcterms:W3CDTF">2024-09-20T12:10:36Z</dcterms:modified>
</cp:coreProperties>
</file>